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08" r:id="rId3"/>
    <p:sldId id="309" r:id="rId4"/>
    <p:sldId id="307" r:id="rId5"/>
    <p:sldId id="289" r:id="rId6"/>
    <p:sldId id="290" r:id="rId7"/>
    <p:sldId id="291" r:id="rId8"/>
    <p:sldId id="292" r:id="rId9"/>
    <p:sldId id="293" r:id="rId10"/>
    <p:sldId id="294" r:id="rId11"/>
    <p:sldId id="261" r:id="rId12"/>
    <p:sldId id="295" r:id="rId13"/>
    <p:sldId id="271" r:id="rId14"/>
    <p:sldId id="282" r:id="rId15"/>
    <p:sldId id="283" r:id="rId16"/>
    <p:sldId id="304" r:id="rId17"/>
    <p:sldId id="284" r:id="rId18"/>
    <p:sldId id="306" r:id="rId19"/>
    <p:sldId id="285" r:id="rId20"/>
    <p:sldId id="305" r:id="rId21"/>
    <p:sldId id="287" r:id="rId22"/>
    <p:sldId id="286" r:id="rId23"/>
    <p:sldId id="297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28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5E94B-DAB0-456C-ADC7-3A5F8FE49A1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8446F-7E1C-424E-ACBB-748A94BB4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3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6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90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1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81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4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6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69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0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5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9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6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6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7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6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8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DDF2-8992-4EDA-A1FE-D2890D300A98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1E65ED-FC0D-468D-8593-0F74A79FF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87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572" y="2295951"/>
            <a:ext cx="9958037" cy="1646302"/>
          </a:xfrm>
        </p:spPr>
        <p:txBody>
          <a:bodyPr/>
          <a:lstStyle/>
          <a:p>
            <a:pPr algn="ctr"/>
            <a:r>
              <a:rPr lang="uk-UA" sz="4600" b="1" dirty="0">
                <a:solidFill>
                  <a:srgbClr val="00B050"/>
                </a:solidFill>
              </a:rPr>
              <a:t>Професійна компетентність сучасного керівника закладу загальної середньої освіти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816" y="4846124"/>
            <a:ext cx="4913877" cy="1309349"/>
          </a:xfrm>
        </p:spPr>
        <p:txBody>
          <a:bodyPr>
            <a:normAutofit fontScale="92500"/>
          </a:bodyPr>
          <a:lstStyle/>
          <a:p>
            <a:pPr algn="l"/>
            <a:r>
              <a:rPr lang="uk-UA" b="1" dirty="0">
                <a:solidFill>
                  <a:schemeClr val="tx1"/>
                </a:solidFill>
              </a:rPr>
              <a:t>ВІКТОРІЯ </a:t>
            </a:r>
            <a:r>
              <a:rPr lang="uk-UA" b="1" err="1">
                <a:solidFill>
                  <a:schemeClr val="tx1"/>
                </a:solidFill>
              </a:rPr>
              <a:t>ПЕРЛИК</a:t>
            </a:r>
            <a:r>
              <a:rPr lang="uk-UA" b="1">
                <a:solidFill>
                  <a:schemeClr val="tx1"/>
                </a:solidFill>
              </a:rPr>
              <a:t>, методист </a:t>
            </a:r>
            <a:r>
              <a:rPr lang="uk-UA" b="1" dirty="0">
                <a:solidFill>
                  <a:schemeClr val="tx1"/>
                </a:solidFill>
              </a:rPr>
              <a:t>з управлінської діяльності навчально-методичного відділу координації освітньої діяльності та професійного розвитку </a:t>
            </a:r>
            <a:r>
              <a:rPr lang="ru-RU" b="1" dirty="0">
                <a:solidFill>
                  <a:schemeClr val="tx1"/>
                </a:solidFill>
              </a:rPr>
              <a:t>КЗ </a:t>
            </a:r>
            <a:r>
              <a:rPr lang="ru-RU" b="1" dirty="0" err="1">
                <a:solidFill>
                  <a:schemeClr val="tx1"/>
                </a:solidFill>
              </a:rPr>
              <a:t>Сумський</a:t>
            </a:r>
            <a:r>
              <a:rPr lang="ru-RU" b="1" dirty="0">
                <a:solidFill>
                  <a:schemeClr val="tx1"/>
                </a:solidFill>
              </a:rPr>
              <a:t> ОІППО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68757"/>
            <a:ext cx="1847248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9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21550" r="13019" b="10877"/>
          <a:stretch/>
        </p:blipFill>
        <p:spPr bwMode="auto">
          <a:xfrm>
            <a:off x="130629" y="0"/>
            <a:ext cx="119347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42" y="83127"/>
            <a:ext cx="1245053" cy="128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480" y="6234545"/>
            <a:ext cx="1736725" cy="5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1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4107"/>
            <a:ext cx="8596668" cy="1516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Трудові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функції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керівника</a:t>
            </a:r>
            <a:r>
              <a:rPr lang="ru-RU" sz="4000" b="1" dirty="0">
                <a:solidFill>
                  <a:srgbClr val="00B050"/>
                </a:solidFill>
              </a:rPr>
              <a:t> закладу </a:t>
            </a:r>
            <a:r>
              <a:rPr lang="ru-RU" sz="4000" b="1" dirty="0" err="1">
                <a:solidFill>
                  <a:srgbClr val="00B050"/>
                </a:solidFill>
              </a:rPr>
              <a:t>загальної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середньої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освіти</a:t>
            </a:r>
            <a:r>
              <a:rPr lang="ru-RU" sz="4000" b="1" dirty="0">
                <a:solidFill>
                  <a:srgbClr val="00B05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0673"/>
            <a:ext cx="8596668" cy="4000689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забезпечення стратегічного управління розвитком закладу освіти;</a:t>
            </a:r>
          </a:p>
          <a:p>
            <a:pPr algn="just"/>
            <a:r>
              <a:rPr lang="uk-UA" sz="2400" dirty="0"/>
              <a:t>забезпечення управління якістю освітньої діяльності;</a:t>
            </a:r>
          </a:p>
          <a:p>
            <a:pPr algn="just"/>
            <a:r>
              <a:rPr lang="uk-UA" sz="2400" dirty="0"/>
              <a:t>забезпечення партнерської та мережевої взаємодії;</a:t>
            </a:r>
          </a:p>
          <a:p>
            <a:pPr algn="just"/>
            <a:r>
              <a:rPr lang="uk-UA" sz="2400" dirty="0"/>
              <a:t>організація безпечного і здорового освітнього середовища;</a:t>
            </a:r>
          </a:p>
          <a:p>
            <a:pPr algn="just"/>
            <a:r>
              <a:rPr lang="uk-UA" sz="2400" dirty="0"/>
              <a:t>забезпечення власного безперервного професійного розвитку.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52" y="0"/>
            <a:ext cx="1847248" cy="1914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991" y="6169092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356260"/>
            <a:ext cx="8596668" cy="1128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Приклад </a:t>
            </a:r>
            <a:r>
              <a:rPr lang="ru-RU" b="1" dirty="0" err="1">
                <a:solidFill>
                  <a:srgbClr val="00B050"/>
                </a:solidFill>
              </a:rPr>
              <a:t>опису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трудової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функції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професійних</a:t>
            </a:r>
            <a:r>
              <a:rPr lang="ru-RU" b="1" dirty="0">
                <a:solidFill>
                  <a:srgbClr val="00B050"/>
                </a:solidFill>
              </a:rPr>
              <a:t> компетентностей </a:t>
            </a:r>
            <a:r>
              <a:rPr lang="ru-RU" b="1" dirty="0" err="1">
                <a:solidFill>
                  <a:srgbClr val="00B050"/>
                </a:solidFill>
              </a:rPr>
              <a:t>керівника</a:t>
            </a:r>
            <a:r>
              <a:rPr lang="ru-RU" b="1" dirty="0">
                <a:solidFill>
                  <a:srgbClr val="00B050"/>
                </a:solidFill>
              </a:rPr>
              <a:t> закладу ЗЗСО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33933" r="47120" b="14651"/>
          <a:stretch/>
        </p:blipFill>
        <p:spPr bwMode="auto">
          <a:xfrm>
            <a:off x="237508" y="1864426"/>
            <a:ext cx="9951521" cy="47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02" y="0"/>
            <a:ext cx="1313824" cy="13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6145378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2" y="234176"/>
            <a:ext cx="9288966" cy="1696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</a:rPr>
              <a:t>Трудова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функція</a:t>
            </a:r>
            <a:r>
              <a:rPr lang="ru-RU" sz="2800" b="1" dirty="0">
                <a:solidFill>
                  <a:srgbClr val="00B050"/>
                </a:solidFill>
              </a:rPr>
              <a:t> «</a:t>
            </a:r>
            <a:r>
              <a:rPr lang="ru-RU" sz="2800" b="1" dirty="0" err="1">
                <a:solidFill>
                  <a:srgbClr val="00B050"/>
                </a:solidFill>
              </a:rPr>
              <a:t>Забезпечення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стратегічного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управління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розвитком</a:t>
            </a:r>
            <a:r>
              <a:rPr lang="ru-RU" sz="2800" b="1" dirty="0">
                <a:solidFill>
                  <a:srgbClr val="00B050"/>
                </a:solidFill>
              </a:rPr>
              <a:t> закладу </a:t>
            </a:r>
            <a:r>
              <a:rPr lang="ru-RU" sz="2800" b="1" dirty="0" err="1">
                <a:solidFill>
                  <a:srgbClr val="00B050"/>
                </a:solidFill>
              </a:rPr>
              <a:t>освіти</a:t>
            </a:r>
            <a:r>
              <a:rPr lang="ru-RU" sz="2800" b="1" dirty="0">
                <a:solidFill>
                  <a:srgbClr val="00B050"/>
                </a:solidFill>
              </a:rPr>
              <a:t>» та </a:t>
            </a:r>
            <a:r>
              <a:rPr lang="ru-RU" sz="2800" b="1" dirty="0" err="1">
                <a:solidFill>
                  <a:srgbClr val="00B050"/>
                </a:solidFill>
              </a:rPr>
              <a:t>професійні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необхідні</a:t>
            </a:r>
            <a:r>
              <a:rPr lang="ru-RU" sz="2800" b="1" dirty="0">
                <a:solidFill>
                  <a:srgbClr val="00B050"/>
                </a:solidFill>
              </a:rPr>
              <a:t> для </a:t>
            </a:r>
            <a:r>
              <a:rPr lang="ru-RU" sz="2800" b="1" dirty="0" err="1">
                <a:solidFill>
                  <a:srgbClr val="00B050"/>
                </a:solidFill>
              </a:rPr>
              <a:t>її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виконання</a:t>
            </a:r>
            <a:r>
              <a:rPr lang="uk-UA" sz="2800" b="1" dirty="0">
                <a:solidFill>
                  <a:srgbClr val="00B050"/>
                </a:solidFill>
              </a:rPr>
              <a:t/>
            </a:r>
            <a:br>
              <a:rPr lang="uk-UA" sz="2800" b="1" dirty="0">
                <a:solidFill>
                  <a:srgbClr val="00B050"/>
                </a:solidFill>
              </a:rPr>
            </a:br>
            <a:r>
              <a:rPr lang="uk-UA" sz="2800" b="1" dirty="0">
                <a:solidFill>
                  <a:srgbClr val="00B050"/>
                </a:solidFill>
              </a:rPr>
              <a:t/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2" y="2161309"/>
            <a:ext cx="9746166" cy="38800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B050"/>
                </a:solidFill>
              </a:rPr>
              <a:t>1.1. Нормативно-правова компетентність: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керуватися в управлінській діяльності нормативно-правовими документами в галузі освіти;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</a:t>
            </a:r>
            <a:r>
              <a:rPr lang="uk-UA" sz="2400" dirty="0" err="1"/>
              <a:t>проєктувати</a:t>
            </a:r>
            <a:r>
              <a:rPr lang="uk-UA" sz="2400" dirty="0"/>
              <a:t>, розробляти документи щодо управління закладом освіти;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укладати угоди (договори, контракти).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52" y="16090"/>
            <a:ext cx="1847248" cy="191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52" y="6169092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8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17" y="111512"/>
            <a:ext cx="9411629" cy="6579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B050"/>
                </a:solidFill>
              </a:rPr>
              <a:t>1.2. </a:t>
            </a:r>
            <a:r>
              <a:rPr lang="ru-RU" sz="24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стратегічного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управління</a:t>
            </a:r>
            <a:r>
              <a:rPr lang="ru-RU" sz="2400" b="1" dirty="0">
                <a:solidFill>
                  <a:srgbClr val="00B050"/>
                </a:solidFill>
              </a:rPr>
              <a:t> закладом </a:t>
            </a:r>
            <a:r>
              <a:rPr lang="ru-RU" sz="2400" b="1" dirty="0" err="1">
                <a:solidFill>
                  <a:srgbClr val="00B050"/>
                </a:solidFill>
              </a:rPr>
              <a:t>освіти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визначати і враховувати запити та очікування всіх учасників освітнього процесу;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визначати стратегію розвитку закладу освіти, у тому числі стратегію цифрової трансформації, та здійснювати стратегічне планування;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до інноваційного управління розвитком закладу освіти;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ефективно залучати і використовувати матеріальні й фінансові ресурси відповідно до стратегічних цілей і завдань закладу освіти;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управляти змінами;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приймати й ухвалювати рішення, що ґрунтуються на оцінці існуючих альтернатив і ризиків;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здійснювати контроль і оцінювати ефективність управлінської діяльності.</a:t>
            </a:r>
          </a:p>
          <a:p>
            <a:pPr>
              <a:buFontTx/>
              <a:buChar char="-"/>
            </a:pPr>
            <a:endParaRPr lang="uk-UA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uk-U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332" y="0"/>
            <a:ext cx="1847248" cy="191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69" y="6169092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90" y="111512"/>
            <a:ext cx="9779620" cy="6579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B050"/>
                </a:solidFill>
              </a:rPr>
              <a:t>1.3. </a:t>
            </a:r>
            <a:r>
              <a:rPr lang="ru-RU" sz="24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стратегічного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управління</a:t>
            </a:r>
            <a:r>
              <a:rPr lang="ru-RU" sz="2400" b="1" dirty="0">
                <a:solidFill>
                  <a:srgbClr val="00B050"/>
                </a:solidFill>
              </a:rPr>
              <a:t> персоналом: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</a:rPr>
              <a:t>- здатність застосовувати оптимальні методи діагностики індивідуальних особливостей персоналу, здійснювати ефективну кадрову політику;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ефективно управляти персоналом;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до створення організаційно-педагогічних умов для безперервного професійного розвитку педагогічних працівників;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мотивувати і стимулювати персонал закладу освіти до професійного розвитку;</a:t>
            </a:r>
          </a:p>
          <a:p>
            <a:pPr algn="just">
              <a:buFontTx/>
              <a:buChar char="-"/>
            </a:pPr>
            <a:r>
              <a:rPr lang="uk-UA" sz="2400" dirty="0">
                <a:solidFill>
                  <a:schemeClr val="tx2"/>
                </a:solidFill>
              </a:rPr>
              <a:t>Здатність забезпечити наставництво, </a:t>
            </a:r>
            <a:r>
              <a:rPr lang="uk-UA" sz="2400" dirty="0" err="1">
                <a:solidFill>
                  <a:schemeClr val="tx2"/>
                </a:solidFill>
              </a:rPr>
              <a:t>супервізію</a:t>
            </a:r>
            <a:r>
              <a:rPr lang="uk-UA" sz="2400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52" y="0"/>
            <a:ext cx="1847248" cy="191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489" y="6346277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5008"/>
            <a:ext cx="9096058" cy="1645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Трудова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функція</a:t>
            </a:r>
            <a:r>
              <a:rPr lang="ru-RU" b="1" dirty="0">
                <a:solidFill>
                  <a:srgbClr val="00B050"/>
                </a:solidFill>
              </a:rPr>
              <a:t> «</a:t>
            </a:r>
            <a:r>
              <a:rPr lang="ru-RU" b="1" dirty="0" err="1">
                <a:solidFill>
                  <a:srgbClr val="00B050"/>
                </a:solidFill>
              </a:rPr>
              <a:t>Забезпечення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управління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якістю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освітньої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діяльності</a:t>
            </a:r>
            <a:r>
              <a:rPr lang="ru-RU" b="1" dirty="0">
                <a:solidFill>
                  <a:srgbClr val="00B050"/>
                </a:solidFill>
              </a:rPr>
              <a:t>» та </a:t>
            </a:r>
            <a:r>
              <a:rPr lang="ru-RU" b="1" dirty="0" err="1">
                <a:solidFill>
                  <a:srgbClr val="00B050"/>
                </a:solidFill>
              </a:rPr>
              <a:t>професійні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необхідні</a:t>
            </a:r>
            <a:r>
              <a:rPr lang="ru-RU" b="1" dirty="0">
                <a:solidFill>
                  <a:srgbClr val="00B050"/>
                </a:solidFill>
              </a:rPr>
              <a:t> для </a:t>
            </a:r>
            <a:r>
              <a:rPr lang="ru-RU" b="1" dirty="0" err="1">
                <a:solidFill>
                  <a:srgbClr val="00B050"/>
                </a:solidFill>
              </a:rPr>
              <a:t>її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виконання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6" y="1888177"/>
            <a:ext cx="9749642" cy="467887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B050"/>
                </a:solidFill>
              </a:rPr>
              <a:t>2.1. </a:t>
            </a:r>
            <a:r>
              <a:rPr lang="ru-RU" sz="24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забезпечення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якості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освітньої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діяльності</a:t>
            </a:r>
            <a:r>
              <a:rPr lang="ru-RU" sz="2400" b="1" dirty="0">
                <a:solidFill>
                  <a:srgbClr val="00B050"/>
                </a:solidFill>
              </a:rPr>
              <a:t> та </a:t>
            </a:r>
            <a:r>
              <a:rPr lang="ru-RU" sz="2400" b="1" dirty="0" err="1">
                <a:solidFill>
                  <a:srgbClr val="00B050"/>
                </a:solidFill>
              </a:rPr>
              <a:t>функціонування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внутрішньої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системи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забезпечення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якості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освіти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організацію</a:t>
            </a:r>
            <a:r>
              <a:rPr lang="ru-RU" sz="2400" dirty="0"/>
              <a:t> </a:t>
            </a:r>
            <a:r>
              <a:rPr lang="ru-RU" sz="2400" dirty="0" err="1"/>
              <a:t>якісного</a:t>
            </a:r>
            <a:r>
              <a:rPr lang="ru-RU" sz="2400" dirty="0"/>
              <a:t>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запровадити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внутрішньої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</a:t>
            </a:r>
            <a:r>
              <a:rPr lang="ru-RU" sz="2400" dirty="0" err="1"/>
              <a:t>внутрішній</a:t>
            </a:r>
            <a:r>
              <a:rPr lang="ru-RU" sz="2400" dirty="0"/>
              <a:t> </a:t>
            </a:r>
            <a:r>
              <a:rPr lang="ru-RU" sz="2400" dirty="0" err="1"/>
              <a:t>моніторинг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академічної</a:t>
            </a:r>
            <a:r>
              <a:rPr lang="ru-RU" sz="2400" dirty="0"/>
              <a:t> </a:t>
            </a:r>
            <a:r>
              <a:rPr lang="ru-RU" sz="2400" dirty="0" err="1"/>
              <a:t>доброчесності</a:t>
            </a:r>
            <a:r>
              <a:rPr lang="ru-RU" sz="2400" dirty="0"/>
              <a:t> в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361" y="0"/>
            <a:ext cx="1176283" cy="121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139" y="6169025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2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060" y="795647"/>
            <a:ext cx="9255946" cy="5895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rgbClr val="00B050"/>
                </a:solidFill>
              </a:rPr>
              <a:t>2.2. Компетентність організації діяльності закладу освіти на засадах зовнішньої системи забезпечення якості освіти: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забезпечити участь закладу освіти у заходах/процедурах системи зовнішнього забезпечення якості освіти;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аналізувати та враховувати результати заходів системи зовнішнього забезпечення якості освіти;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аналізувати та враховувати результати зовнішнього моніторингу якості освіти.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29" y="85484"/>
            <a:ext cx="1847248" cy="1914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029" y="6001823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256"/>
            <a:ext cx="8953554" cy="12944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Трудова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функція</a:t>
            </a:r>
            <a:r>
              <a:rPr lang="ru-RU" b="1" dirty="0">
                <a:solidFill>
                  <a:srgbClr val="00B050"/>
                </a:solidFill>
              </a:rPr>
              <a:t> «</a:t>
            </a:r>
            <a:r>
              <a:rPr lang="ru-RU" b="1" dirty="0" err="1">
                <a:solidFill>
                  <a:srgbClr val="00B050"/>
                </a:solidFill>
              </a:rPr>
              <a:t>Забезпечення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партнерської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мережевої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взаємодії</a:t>
            </a:r>
            <a:r>
              <a:rPr lang="ru-RU" b="1" dirty="0">
                <a:solidFill>
                  <a:srgbClr val="00B050"/>
                </a:solidFill>
              </a:rPr>
              <a:t>» та </a:t>
            </a:r>
            <a:r>
              <a:rPr lang="ru-RU" b="1" dirty="0" err="1">
                <a:solidFill>
                  <a:srgbClr val="00B050"/>
                </a:solidFill>
              </a:rPr>
              <a:t>професійні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необхідні</a:t>
            </a:r>
            <a:r>
              <a:rPr lang="ru-RU" b="1" dirty="0">
                <a:solidFill>
                  <a:srgbClr val="00B050"/>
                </a:solidFill>
              </a:rPr>
              <a:t> для </a:t>
            </a:r>
            <a:r>
              <a:rPr lang="ru-RU" b="1" dirty="0" err="1">
                <a:solidFill>
                  <a:srgbClr val="00B050"/>
                </a:solidFill>
              </a:rPr>
              <a:t>її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виконання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3.1. </a:t>
            </a:r>
            <a:r>
              <a:rPr lang="ru-RU" sz="2000" b="1" dirty="0" err="1">
                <a:solidFill>
                  <a:srgbClr val="00B050"/>
                </a:solidFill>
              </a:rPr>
              <a:t>Лідерська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000" b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колектив</a:t>
            </a:r>
            <a:r>
              <a:rPr lang="ru-RU" sz="2000" dirty="0"/>
              <a:t> закладу,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і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спрямовуючи</a:t>
            </a:r>
            <a:r>
              <a:rPr lang="ru-RU" sz="2000" dirty="0"/>
              <a:t>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зусилля</a:t>
            </a:r>
            <a:r>
              <a:rPr lang="ru-RU" sz="2000" dirty="0"/>
              <a:t> на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стратегічних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реагувати</a:t>
            </a:r>
            <a:r>
              <a:rPr lang="ru-RU" sz="2000" dirty="0"/>
              <a:t> на </a:t>
            </a:r>
            <a:r>
              <a:rPr lang="ru-RU" sz="2000" dirty="0" err="1"/>
              <a:t>зміни</a:t>
            </a:r>
            <a:r>
              <a:rPr lang="ru-RU" sz="2000" dirty="0"/>
              <a:t> і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гнучкість</a:t>
            </a:r>
            <a:r>
              <a:rPr lang="ru-RU" sz="2000" dirty="0"/>
              <a:t> та </a:t>
            </a:r>
            <a:r>
              <a:rPr lang="ru-RU" sz="2000" dirty="0" err="1"/>
              <a:t>адаптивність</a:t>
            </a:r>
            <a:r>
              <a:rPr lang="ru-RU" sz="2000" dirty="0"/>
              <a:t>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і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комунікації</a:t>
            </a:r>
            <a:r>
              <a:rPr lang="ru-RU" sz="2000" dirty="0"/>
              <a:t>, </a:t>
            </a:r>
            <a:r>
              <a:rPr lang="ru-RU" sz="2000" dirty="0" err="1"/>
              <a:t>співпраці</a:t>
            </a:r>
            <a:r>
              <a:rPr lang="ru-RU" sz="2000" dirty="0"/>
              <a:t> та </a:t>
            </a:r>
            <a:r>
              <a:rPr lang="ru-RU" sz="2000" dirty="0" err="1"/>
              <a:t>взаємодії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цифрових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представляти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62" y="118752"/>
            <a:ext cx="1325286" cy="1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39" y="6169025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2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11" y="211873"/>
            <a:ext cx="10381784" cy="6646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00B050"/>
                </a:solidFill>
              </a:rPr>
              <a:t>3.2. </a:t>
            </a:r>
            <a:r>
              <a:rPr lang="uk-UA" sz="2000" b="1" dirty="0" err="1">
                <a:solidFill>
                  <a:srgbClr val="00B050"/>
                </a:solidFill>
              </a:rPr>
              <a:t>Емоційно</a:t>
            </a:r>
            <a:r>
              <a:rPr lang="uk-UA" sz="2000" b="1" dirty="0">
                <a:solidFill>
                  <a:srgbClr val="00B050"/>
                </a:solidFill>
              </a:rPr>
              <a:t>-етична компетентність: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сприяти розвитку в учасників освітнього процесу поваги та дбайливого ставлення до національних, історичних, культурних цінностей, нематеріальної культурної спадщини українського народу;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до сприяння в дотриманні учасниками освітнього процесу педагогічної етики, культури спілкування, доброчесності та добропорядності;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усвідомлювати особисті відчуття та почуття, управляти власними емоційними станами, створювати позитивний психологічний клімат упродовж організації суб'єкт – суб'єктної взаємодії.</a:t>
            </a:r>
          </a:p>
          <a:p>
            <a:pPr marL="0" indent="0" algn="just">
              <a:buNone/>
            </a:pPr>
            <a:r>
              <a:rPr lang="uk-UA" sz="2000" b="1" dirty="0">
                <a:solidFill>
                  <a:srgbClr val="00B050"/>
                </a:solidFill>
              </a:rPr>
              <a:t>3.3. К</a:t>
            </a:r>
            <a:r>
              <a:rPr lang="ru-RU" sz="2000" b="1" dirty="0" err="1">
                <a:solidFill>
                  <a:srgbClr val="00B050"/>
                </a:solidFill>
              </a:rPr>
              <a:t>омпетентність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педагогічного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соціального</a:t>
            </a:r>
            <a:r>
              <a:rPr lang="ru-RU" sz="2000" b="1" dirty="0">
                <a:solidFill>
                  <a:srgbClr val="00B050"/>
                </a:solidFill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</a:rPr>
              <a:t>мережевого</a:t>
            </a:r>
            <a:r>
              <a:rPr lang="ru-RU" sz="2000" b="1" dirty="0">
                <a:solidFill>
                  <a:srgbClr val="00B050"/>
                </a:solidFill>
              </a:rPr>
              <a:t> партнерства: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організовувати ефективну роботу колективу закладу освіти на засадах відкритості та толерантності;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здійснювати прозору та відкриту інформаційну політику;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забезпечувати умови для здійснення дієвого та відкритого громадського нагляду (контролю) за діяльністю закладу освіти;</a:t>
            </a:r>
          </a:p>
          <a:p>
            <a:pPr algn="just">
              <a:buFontTx/>
              <a:buChar char="-"/>
            </a:pPr>
            <a:r>
              <a:rPr lang="uk-UA" sz="2000" dirty="0"/>
              <a:t>здатність до забезпечення співпраці залучених фахівців (логопедів, психологів, асистентів учителя тощо) щодо надання додаткової підтримки особам з особливими освітніми потребами.</a:t>
            </a:r>
            <a:endParaRPr lang="ru-RU" sz="2000" dirty="0"/>
          </a:p>
          <a:p>
            <a:pPr marL="0" indent="0">
              <a:buNone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360" y="85484"/>
            <a:ext cx="1574639" cy="163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923" y="6251493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703"/>
            <a:ext cx="9213798" cy="7508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Нормативно-</a:t>
            </a:r>
            <a:r>
              <a:rPr lang="ru-RU" sz="2400" dirty="0" err="1" smtClean="0"/>
              <a:t>правове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стану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16" y="1271239"/>
            <a:ext cx="9771360" cy="4884234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24.02.2022 № 2102-ІХ «Про </a:t>
            </a:r>
            <a:r>
              <a:rPr lang="ru-RU" dirty="0" err="1"/>
              <a:t>затвердження</a:t>
            </a:r>
            <a:r>
              <a:rPr lang="ru-RU" dirty="0"/>
              <a:t> Указу Президента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15.03.2022 № 2126-ІХ «Про </a:t>
            </a:r>
            <a:r>
              <a:rPr lang="ru-RU" dirty="0" err="1"/>
              <a:t>правовий</a:t>
            </a:r>
            <a:r>
              <a:rPr lang="ru-RU" dirty="0"/>
              <a:t> режим </a:t>
            </a:r>
            <a:r>
              <a:rPr lang="ru-RU" dirty="0" err="1"/>
              <a:t>воєнного</a:t>
            </a:r>
            <a:r>
              <a:rPr lang="ru-RU" dirty="0"/>
              <a:t> стану</a:t>
            </a:r>
            <a:r>
              <a:rPr lang="ru-RU" dirty="0" smtClean="0"/>
              <a:t>»; </a:t>
            </a:r>
            <a:endParaRPr lang="ru-RU" dirty="0"/>
          </a:p>
          <a:p>
            <a:r>
              <a:rPr lang="ru-RU" dirty="0" smtClean="0"/>
              <a:t>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24.03.2022 № 7132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 </a:t>
            </a:r>
            <a:r>
              <a:rPr lang="ru-RU" dirty="0" smtClean="0"/>
              <a:t>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07.03.2022 № 221 «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фінансуються</a:t>
            </a:r>
            <a:r>
              <a:rPr lang="ru-RU" dirty="0"/>
              <a:t> з бюджету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Наказ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27.03.2022 №274 «Про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 в </a:t>
            </a:r>
            <a:r>
              <a:rPr lang="ru-RU" dirty="0" err="1"/>
              <a:t>Україні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Наказ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01.04.2022 № 290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2021/2022 </a:t>
            </a:r>
            <a:r>
              <a:rPr lang="ru-RU" dirty="0" err="1"/>
              <a:t>навчального</a:t>
            </a:r>
            <a:r>
              <a:rPr lang="ru-RU" dirty="0"/>
              <a:t> року</a:t>
            </a:r>
            <a:r>
              <a:rPr lang="ru-RU" dirty="0" smtClean="0"/>
              <a:t>»;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84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2509"/>
            <a:ext cx="8811050" cy="10687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</a:rPr>
              <a:t>Трудова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функція</a:t>
            </a:r>
            <a:r>
              <a:rPr lang="ru-RU" sz="2800" b="1" dirty="0">
                <a:solidFill>
                  <a:srgbClr val="00B050"/>
                </a:solidFill>
              </a:rPr>
              <a:t> «</a:t>
            </a:r>
            <a:r>
              <a:rPr lang="ru-RU" sz="2800" b="1" dirty="0" err="1">
                <a:solidFill>
                  <a:srgbClr val="00B050"/>
                </a:solidFill>
              </a:rPr>
              <a:t>Організація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безпечного</a:t>
            </a:r>
            <a:r>
              <a:rPr lang="ru-RU" sz="2800" b="1" dirty="0">
                <a:solidFill>
                  <a:srgbClr val="00B050"/>
                </a:solidFill>
              </a:rPr>
              <a:t> і здорового </a:t>
            </a:r>
            <a:r>
              <a:rPr lang="ru-RU" sz="2800" b="1" dirty="0" err="1">
                <a:solidFill>
                  <a:srgbClr val="00B050"/>
                </a:solidFill>
              </a:rPr>
              <a:t>освітнього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середовища</a:t>
            </a:r>
            <a:r>
              <a:rPr lang="ru-RU" sz="2800" b="1" dirty="0">
                <a:solidFill>
                  <a:srgbClr val="00B050"/>
                </a:solidFill>
              </a:rPr>
              <a:t>» та </a:t>
            </a:r>
            <a:r>
              <a:rPr lang="ru-RU" sz="2800" b="1" dirty="0" err="1">
                <a:solidFill>
                  <a:srgbClr val="00B050"/>
                </a:solidFill>
              </a:rPr>
              <a:t>професійні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необхідні</a:t>
            </a:r>
            <a:r>
              <a:rPr lang="ru-RU" sz="2800" b="1" dirty="0">
                <a:solidFill>
                  <a:srgbClr val="00B050"/>
                </a:solidFill>
              </a:rPr>
              <a:t> для </a:t>
            </a:r>
            <a:r>
              <a:rPr lang="ru-RU" sz="2800" b="1" dirty="0" err="1">
                <a:solidFill>
                  <a:srgbClr val="00B050"/>
                </a:solidFill>
              </a:rPr>
              <a:t>її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виконання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2160589"/>
            <a:ext cx="9547761" cy="45489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4.1. </a:t>
            </a:r>
            <a:r>
              <a:rPr lang="ru-RU" b="1" dirty="0" err="1">
                <a:solidFill>
                  <a:srgbClr val="00B050"/>
                </a:solidFill>
              </a:rPr>
              <a:t>Здоров’язбережувальна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b="1" dirty="0">
                <a:solidFill>
                  <a:srgbClr val="00B050"/>
                </a:solidFill>
              </a:rPr>
              <a:t>:</a:t>
            </a:r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в </a:t>
            </a:r>
            <a:r>
              <a:rPr lang="ru-RU" dirty="0" err="1"/>
              <a:t>освітньому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для кожного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потреб, </a:t>
            </a:r>
            <a:r>
              <a:rPr lang="ru-RU" dirty="0" err="1"/>
              <a:t>інтересів</a:t>
            </a:r>
            <a:r>
              <a:rPr lang="ru-RU" dirty="0"/>
              <a:t>;</a:t>
            </a:r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облаштовувати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норм і правил;</a:t>
            </a:r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заходи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</a:t>
            </a:r>
          </a:p>
          <a:p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і </a:t>
            </a:r>
            <a:r>
              <a:rPr lang="ru-RU" dirty="0" err="1"/>
              <a:t>працівникам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унеможливлюють</a:t>
            </a:r>
            <a:r>
              <a:rPr lang="ru-RU" dirty="0"/>
              <a:t> </a:t>
            </a:r>
            <a:r>
              <a:rPr lang="ru-RU" dirty="0" err="1"/>
              <a:t>заподіяння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, </a:t>
            </a:r>
            <a:r>
              <a:rPr lang="ru-RU" dirty="0" err="1"/>
              <a:t>майнової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моральної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;</a:t>
            </a:r>
          </a:p>
          <a:p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цифрового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42" y="95002"/>
            <a:ext cx="1348209" cy="13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86" y="6169025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5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76894"/>
            <a:ext cx="8822926" cy="53644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B050"/>
                </a:solidFill>
              </a:rPr>
              <a:t>4.2. </a:t>
            </a:r>
            <a:r>
              <a:rPr lang="ru-RU" sz="2400" b="1" dirty="0" err="1">
                <a:solidFill>
                  <a:srgbClr val="00B050"/>
                </a:solidFill>
              </a:rPr>
              <a:t>Інклюзивна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uk-UA" sz="2400" dirty="0"/>
              <a:t>Забезпечення інклюзивного освітнього середовища;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до організації забезпечення інклюзивного навчання, психолого-педагогічного супроводу учнів із особливими потребами.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B050"/>
                </a:solidFill>
              </a:rPr>
              <a:t>4.3. </a:t>
            </a:r>
            <a:r>
              <a:rPr lang="uk-UA" sz="2400" b="1" dirty="0" err="1">
                <a:solidFill>
                  <a:srgbClr val="00B050"/>
                </a:solidFill>
              </a:rPr>
              <a:t>Проєктувальна</a:t>
            </a:r>
            <a:r>
              <a:rPr lang="uk-UA" sz="2400" b="1" dirty="0">
                <a:solidFill>
                  <a:srgbClr val="00B050"/>
                </a:solidFill>
              </a:rPr>
              <a:t> компетентність:</a:t>
            </a:r>
          </a:p>
          <a:p>
            <a:pPr algn="just">
              <a:buFontTx/>
              <a:buChar char="-"/>
            </a:pPr>
            <a:r>
              <a:rPr lang="uk-UA" sz="2400" dirty="0"/>
              <a:t>здатність використовувати технології </a:t>
            </a:r>
            <a:r>
              <a:rPr lang="uk-UA" sz="2400" dirty="0" err="1"/>
              <a:t>проєктування</a:t>
            </a:r>
            <a:r>
              <a:rPr lang="uk-UA" sz="2400" dirty="0"/>
              <a:t> в управлінській діяльності.</a:t>
            </a:r>
          </a:p>
          <a:p>
            <a:pPr marL="0" indent="0">
              <a:buNone/>
            </a:pPr>
            <a:endParaRPr lang="uk-UA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60" y="245327"/>
            <a:ext cx="1572904" cy="163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653" y="6041362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158798"/>
            <a:ext cx="8596668" cy="13374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</a:rPr>
              <a:t>Трудова функція «Забезпечення власного безперервного професійного розвитку»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професійні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необхідні</a:t>
            </a:r>
            <a:r>
              <a:rPr lang="ru-RU" b="1" dirty="0">
                <a:solidFill>
                  <a:srgbClr val="00B050"/>
                </a:solidFill>
              </a:rPr>
              <a:t> для </a:t>
            </a:r>
            <a:r>
              <a:rPr lang="ru-RU" b="1" dirty="0" err="1">
                <a:solidFill>
                  <a:srgbClr val="00B050"/>
                </a:solidFill>
              </a:rPr>
              <a:t>її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виконання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411" y="158797"/>
            <a:ext cx="1572904" cy="163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107" y="6169092"/>
            <a:ext cx="1737511" cy="6889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139" y="2828836"/>
            <a:ext cx="95596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5.1. </a:t>
            </a:r>
            <a:r>
              <a:rPr lang="ru-RU" sz="2400" b="1" dirty="0" err="1">
                <a:solidFill>
                  <a:srgbClr val="00B050"/>
                </a:solidFill>
              </a:rPr>
              <a:t>Інноваційна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компетентність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генерувати</a:t>
            </a:r>
            <a:r>
              <a:rPr lang="ru-RU" sz="2400" dirty="0"/>
              <a:t> та </a:t>
            </a:r>
            <a:r>
              <a:rPr lang="ru-RU" sz="2400" dirty="0" err="1"/>
              <a:t>впроваджувати</a:t>
            </a:r>
            <a:r>
              <a:rPr lang="ru-RU" sz="2400" dirty="0"/>
              <a:t> в </a:t>
            </a:r>
            <a:r>
              <a:rPr lang="ru-RU" sz="2400" dirty="0" err="1"/>
              <a:t>управлінську</a:t>
            </a:r>
            <a:r>
              <a:rPr lang="ru-RU" sz="2400" dirty="0"/>
              <a:t> практику </a:t>
            </a:r>
            <a:r>
              <a:rPr lang="ru-RU" sz="2400" dirty="0" err="1"/>
              <a:t>нові</a:t>
            </a:r>
            <a:r>
              <a:rPr lang="ru-RU" sz="2400" dirty="0"/>
              <a:t>, </a:t>
            </a:r>
            <a:r>
              <a:rPr lang="ru-RU" sz="2400" dirty="0" err="1"/>
              <a:t>перспективні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</a:t>
            </a:r>
            <a:r>
              <a:rPr lang="ru-RU" sz="2400" dirty="0" err="1"/>
              <a:t>освітні</a:t>
            </a:r>
            <a:r>
              <a:rPr lang="ru-RU" sz="2400" dirty="0"/>
              <a:t> </a:t>
            </a:r>
            <a:r>
              <a:rPr lang="ru-RU" sz="2400" dirty="0" err="1"/>
              <a:t>інновації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B050"/>
                </a:solidFill>
              </a:rPr>
              <a:t>5.2. </a:t>
            </a:r>
            <a:r>
              <a:rPr lang="ru-RU" sz="2400" b="1" dirty="0" err="1">
                <a:solidFill>
                  <a:srgbClr val="00B050"/>
                </a:solidFill>
              </a:rPr>
              <a:t>Здатність</a:t>
            </a:r>
            <a:r>
              <a:rPr lang="ru-RU" sz="2400" b="1" dirty="0">
                <a:solidFill>
                  <a:srgbClr val="00B050"/>
                </a:solidFill>
              </a:rPr>
              <a:t> до </a:t>
            </a:r>
            <a:r>
              <a:rPr lang="ru-RU" sz="2400" b="1" dirty="0" err="1">
                <a:solidFill>
                  <a:srgbClr val="00B050"/>
                </a:solidFill>
              </a:rPr>
              <a:t>навчання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впродовж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життя</a:t>
            </a:r>
            <a:r>
              <a:rPr lang="ru-RU" sz="2400" b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самомотивації</a:t>
            </a:r>
            <a:r>
              <a:rPr lang="ru-RU" sz="2400" dirty="0"/>
              <a:t>, </a:t>
            </a:r>
            <a:r>
              <a:rPr lang="ru-RU" sz="2400" dirty="0" err="1"/>
              <a:t>саморозвитку</a:t>
            </a:r>
            <a:r>
              <a:rPr lang="ru-RU" sz="2400" dirty="0"/>
              <a:t> і </a:t>
            </a:r>
            <a:r>
              <a:rPr lang="ru-RU" sz="2400" dirty="0" err="1"/>
              <a:t>самореалізації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формальної</a:t>
            </a:r>
            <a:r>
              <a:rPr lang="ru-RU" sz="2400" dirty="0"/>
              <a:t>, </a:t>
            </a:r>
            <a:r>
              <a:rPr lang="ru-RU" sz="2400" dirty="0" err="1"/>
              <a:t>неформальної</a:t>
            </a:r>
            <a:r>
              <a:rPr lang="ru-RU" sz="2400" dirty="0"/>
              <a:t> та </a:t>
            </a:r>
            <a:r>
              <a:rPr lang="ru-RU" sz="2400" dirty="0" err="1"/>
              <a:t>інформальної</a:t>
            </a:r>
            <a:r>
              <a:rPr lang="ru-RU" sz="2400" dirty="0"/>
              <a:t>  </a:t>
            </a:r>
            <a:r>
              <a:rPr lang="ru-RU" sz="2400" dirty="0" err="1"/>
              <a:t>освіти</a:t>
            </a:r>
            <a:r>
              <a:rPr lang="ru-RU" sz="2400" dirty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визначення</a:t>
            </a:r>
            <a:r>
              <a:rPr lang="ru-RU" sz="2400" dirty="0"/>
              <a:t> умов і </a:t>
            </a:r>
            <a:r>
              <a:rPr lang="ru-RU" sz="2400" dirty="0" err="1"/>
              <a:t>ресурсів</a:t>
            </a:r>
            <a:r>
              <a:rPr lang="ru-RU" sz="2400" dirty="0"/>
              <a:t> </a:t>
            </a:r>
            <a:r>
              <a:rPr lang="ru-RU" sz="2400" dirty="0" err="1"/>
              <a:t>професійного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впродовж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06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1913"/>
            <a:ext cx="8596668" cy="4699450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90C226"/>
              </a:buClr>
              <a:buNone/>
            </a:pPr>
            <a:r>
              <a:rPr lang="uk-UA" sz="2400" b="1" dirty="0">
                <a:solidFill>
                  <a:srgbClr val="00B050"/>
                </a:solidFill>
              </a:rPr>
              <a:t>5.3. Інформаційно-цифрова компетентність:</a:t>
            </a:r>
          </a:p>
          <a:p>
            <a:pPr lvl="0" algn="just">
              <a:buClr>
                <a:srgbClr val="90C226"/>
              </a:buClr>
              <a:buFontTx/>
              <a:buChar char="-"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здатність орієнтуватися в інформаційному просторі, здійснювати пошук і критично оцінювати інформацію, оперувати нею в управлінській діяльності;</a:t>
            </a:r>
          </a:p>
          <a:p>
            <a:pPr lvl="0" algn="just">
              <a:buClr>
                <a:srgbClr val="90C226"/>
              </a:buClr>
              <a:buFontTx/>
              <a:buChar char="-"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здатність ефективно використовувати наявні та створювати (за потреби) нові електронні (цифрові) управлінські ресурси;</a:t>
            </a:r>
          </a:p>
          <a:p>
            <a:pPr lvl="0" algn="just">
              <a:buClr>
                <a:srgbClr val="90C226"/>
              </a:buClr>
              <a:buFontTx/>
              <a:buChar char="-"/>
            </a:pP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здатність керувати процесами створення ефективного безпечного електронного (цифрового) освітнього середовища закладу та забезпечення умов для його ефективного використання. 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944" y="95003"/>
            <a:ext cx="1394056" cy="144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482" y="6181004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5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3255" r="13409" b="10755"/>
          <a:stretch/>
        </p:blipFill>
        <p:spPr bwMode="auto">
          <a:xfrm>
            <a:off x="166255" y="0"/>
            <a:ext cx="11875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02" y="0"/>
            <a:ext cx="1267977" cy="13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2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27151" r="13312" b="5275"/>
          <a:stretch/>
        </p:blipFill>
        <p:spPr bwMode="auto">
          <a:xfrm>
            <a:off x="273132" y="95003"/>
            <a:ext cx="11827824" cy="65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26" y="95003"/>
            <a:ext cx="1164821" cy="12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1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20211" r="13799" b="9172"/>
          <a:stretch/>
        </p:blipFill>
        <p:spPr bwMode="auto">
          <a:xfrm>
            <a:off x="296883" y="0"/>
            <a:ext cx="11471563" cy="68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223" y="154586"/>
            <a:ext cx="9239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7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23498" r="13409" b="7772"/>
          <a:stretch/>
        </p:blipFill>
        <p:spPr bwMode="auto">
          <a:xfrm>
            <a:off x="225631" y="1"/>
            <a:ext cx="11519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10" y="95002"/>
            <a:ext cx="1256516" cy="130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5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7289" r="13117" b="34242"/>
          <a:stretch/>
        </p:blipFill>
        <p:spPr bwMode="auto">
          <a:xfrm>
            <a:off x="190005" y="0"/>
            <a:ext cx="11198431" cy="654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68" y="83127"/>
            <a:ext cx="1520136" cy="15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238" y="6341527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rgbClr val="00B050"/>
                </a:solidFill>
              </a:rPr>
              <a:t>Супервізія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1295"/>
            <a:ext cx="8596668" cy="4450068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Наказ МОН від 18.10.2019 № 1313 «Деякі питання організації та проведення </a:t>
            </a:r>
            <a:r>
              <a:rPr lang="uk-UA" sz="2800" dirty="0" err="1"/>
              <a:t>супервізії</a:t>
            </a:r>
            <a:r>
              <a:rPr lang="uk-UA" sz="2800" dirty="0"/>
              <a:t>»;</a:t>
            </a:r>
          </a:p>
          <a:p>
            <a:pPr algn="just"/>
            <a:r>
              <a:rPr lang="uk-UA" sz="2800" dirty="0"/>
              <a:t>Наказ МОН від 04.03.2020 № 346 «Про внесення змін до програми проведення </a:t>
            </a:r>
            <a:r>
              <a:rPr lang="uk-UA" sz="2800" dirty="0" err="1"/>
              <a:t>супервізії</a:t>
            </a:r>
            <a:r>
              <a:rPr lang="uk-UA" sz="2800" dirty="0"/>
              <a:t>».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/>
              <a:t>Директор може виступати в ролі супервізора.</a:t>
            </a:r>
            <a:endParaRPr lang="ru-RU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448" y="0"/>
            <a:ext cx="1462828" cy="151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86" y="6181004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6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36341"/>
            <a:ext cx="9771360" cy="52050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06.03.2022  № 1/3370-22 «Про оплату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призупинення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06.03.2022 № 1/3371-22 «Про </a:t>
            </a:r>
            <a:r>
              <a:rPr lang="ru-RU" sz="2000" dirty="0" err="1"/>
              <a:t>організацію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07.03.2022 № 1/3378-22 «Про практику </a:t>
            </a:r>
            <a:r>
              <a:rPr lang="ru-RU" sz="2000" dirty="0" err="1"/>
              <a:t>застосування</a:t>
            </a:r>
            <a:r>
              <a:rPr lang="ru-RU" sz="2000" dirty="0"/>
              <a:t> трудового </a:t>
            </a:r>
            <a:r>
              <a:rPr lang="ru-RU" sz="2000" dirty="0" err="1"/>
              <a:t>законодавства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дії</a:t>
            </a:r>
            <a:r>
              <a:rPr lang="ru-RU" sz="2000" dirty="0"/>
              <a:t> правового режиму </a:t>
            </a:r>
            <a:r>
              <a:rPr lang="ru-RU" sz="2000" dirty="0" err="1"/>
              <a:t>воєнного</a:t>
            </a:r>
            <a:r>
              <a:rPr lang="ru-RU" sz="2000" dirty="0"/>
              <a:t> стану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15.03.2022 № 1/3454 «Про </a:t>
            </a:r>
            <a:r>
              <a:rPr lang="ru-RU" sz="2000" dirty="0" err="1"/>
              <a:t>перенесення</a:t>
            </a:r>
            <a:r>
              <a:rPr lang="ru-RU" sz="2000" dirty="0"/>
              <a:t> </a:t>
            </a:r>
            <a:r>
              <a:rPr lang="ru-RU" sz="2000" dirty="0" err="1"/>
              <a:t>атестації</a:t>
            </a:r>
            <a:r>
              <a:rPr lang="ru-RU" sz="2000" dirty="0"/>
              <a:t>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у 2022 </a:t>
            </a:r>
            <a:r>
              <a:rPr lang="ru-RU" sz="2000" dirty="0" err="1"/>
              <a:t>році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15.03.2022 </a:t>
            </a:r>
            <a:r>
              <a:rPr lang="ru-RU" sz="2000" dirty="0" smtClean="0"/>
              <a:t>№ </a:t>
            </a:r>
            <a:r>
              <a:rPr lang="ru-RU" sz="2000" dirty="0"/>
              <a:t>1/3463-22 «Про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 smtClean="0"/>
              <a:t>»;</a:t>
            </a:r>
          </a:p>
          <a:p>
            <a:r>
              <a:rPr lang="ru-RU" sz="2000" dirty="0"/>
              <a:t>Лист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науки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24.04.2022 </a:t>
            </a:r>
            <a:r>
              <a:rPr lang="ru-RU" sz="2000" dirty="0"/>
              <a:t>№ </a:t>
            </a:r>
            <a:r>
              <a:rPr lang="ru-RU" sz="2000" dirty="0" smtClean="0"/>
              <a:t>1/4444 </a:t>
            </a:r>
            <a:r>
              <a:rPr lang="ru-RU" sz="2000" dirty="0"/>
              <a:t>«Про </a:t>
            </a:r>
            <a:r>
              <a:rPr lang="ru-RU" sz="2000" dirty="0" smtClean="0"/>
              <a:t>оплату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».</a:t>
            </a: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989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Професійний</a:t>
            </a:r>
            <a:r>
              <a:rPr lang="ru-RU" b="1" dirty="0">
                <a:solidFill>
                  <a:srgbClr val="00B050"/>
                </a:solidFill>
              </a:rPr>
              <a:t> стандарт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«</a:t>
            </a:r>
            <a:r>
              <a:rPr lang="ru-RU" b="1" dirty="0" err="1">
                <a:solidFill>
                  <a:srgbClr val="00B050"/>
                </a:solidFill>
              </a:rPr>
              <a:t>Керівник</a:t>
            </a:r>
            <a:r>
              <a:rPr lang="ru-RU" b="1" dirty="0">
                <a:solidFill>
                  <a:srgbClr val="00B050"/>
                </a:solidFill>
              </a:rPr>
              <a:t> (директор) закладу </a:t>
            </a:r>
            <a:r>
              <a:rPr lang="ru-RU" b="1" dirty="0" err="1">
                <a:solidFill>
                  <a:srgbClr val="00B050"/>
                </a:solidFill>
              </a:rPr>
              <a:t>загальної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середньої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освіти</a:t>
            </a:r>
            <a:r>
              <a:rPr lang="ru-RU" b="1" dirty="0">
                <a:solidFill>
                  <a:srgbClr val="00B050"/>
                </a:solidFill>
              </a:rPr>
              <a:t>» </a:t>
            </a:r>
            <a:r>
              <a:rPr lang="ru-RU" b="1" dirty="0" err="1">
                <a:solidFill>
                  <a:srgbClr val="00B050"/>
                </a:solidFill>
              </a:rPr>
              <a:t>передбачає</a:t>
            </a:r>
            <a:r>
              <a:rPr lang="ru-RU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95699"/>
            <a:ext cx="8596668" cy="33456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професійний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керівника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 err="1"/>
              <a:t>професійний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педагогічного</a:t>
            </a:r>
            <a:r>
              <a:rPr lang="ru-RU" sz="2800" dirty="0"/>
              <a:t> </a:t>
            </a:r>
            <a:r>
              <a:rPr lang="ru-RU" sz="2800" dirty="0" err="1"/>
              <a:t>працівника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 err="1"/>
              <a:t>безперервне</a:t>
            </a:r>
            <a:r>
              <a:rPr lang="ru-RU" sz="2800" dirty="0"/>
              <a:t> </a:t>
            </a:r>
            <a:r>
              <a:rPr lang="ru-RU" sz="2800" dirty="0" err="1"/>
              <a:t>професійне</a:t>
            </a:r>
            <a:r>
              <a:rPr lang="ru-RU" sz="2800" dirty="0"/>
              <a:t> </a:t>
            </a:r>
            <a:r>
              <a:rPr lang="ru-RU" sz="2800" dirty="0" err="1"/>
              <a:t>зростання</a:t>
            </a:r>
            <a:r>
              <a:rPr lang="ru-RU" sz="2800" dirty="0"/>
              <a:t>, яке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керівник</a:t>
            </a:r>
            <a:r>
              <a:rPr lang="ru-RU" sz="2800" dirty="0"/>
              <a:t> закладу </a:t>
            </a:r>
            <a:r>
              <a:rPr lang="ru-RU" sz="2800" dirty="0" err="1"/>
              <a:t>освіти</a:t>
            </a:r>
            <a:r>
              <a:rPr lang="ru-RU" sz="2800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61" y="154379"/>
            <a:ext cx="1279439" cy="13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33" y="6157253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899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816638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879" y="47204"/>
            <a:ext cx="1847248" cy="1914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489" y="6396458"/>
            <a:ext cx="1737511" cy="68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006" y="160888"/>
            <a:ext cx="1847248" cy="1914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489" y="6225933"/>
            <a:ext cx="17375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7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36271"/>
            <a:ext cx="8596668" cy="53050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</a:rPr>
              <a:t>Наказ </a:t>
            </a:r>
            <a:r>
              <a:rPr lang="ru-RU" sz="4000" b="1" dirty="0" err="1">
                <a:solidFill>
                  <a:srgbClr val="00B050"/>
                </a:solidFill>
              </a:rPr>
              <a:t>Міністерства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економіки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України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від</a:t>
            </a:r>
            <a:r>
              <a:rPr lang="ru-RU" sz="4000" b="1" dirty="0">
                <a:solidFill>
                  <a:srgbClr val="00B050"/>
                </a:solidFill>
              </a:rPr>
              <a:t> 17.09.2021 № 568-21 «Про </a:t>
            </a:r>
            <a:r>
              <a:rPr lang="ru-RU" sz="4000" b="1" dirty="0" err="1">
                <a:solidFill>
                  <a:srgbClr val="00B050"/>
                </a:solidFill>
              </a:rPr>
              <a:t>затвердження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професійного</a:t>
            </a:r>
            <a:r>
              <a:rPr lang="ru-RU" sz="4000" b="1" dirty="0">
                <a:solidFill>
                  <a:srgbClr val="00B050"/>
                </a:solidFill>
              </a:rPr>
              <a:t> стандарту «</a:t>
            </a:r>
            <a:r>
              <a:rPr lang="ru-RU" sz="4000" b="1" dirty="0" err="1">
                <a:solidFill>
                  <a:srgbClr val="00B050"/>
                </a:solidFill>
              </a:rPr>
              <a:t>керівник</a:t>
            </a:r>
            <a:r>
              <a:rPr lang="ru-RU" sz="4000" b="1" dirty="0">
                <a:solidFill>
                  <a:srgbClr val="00B050"/>
                </a:solidFill>
              </a:rPr>
              <a:t> (директор) закладу </a:t>
            </a:r>
            <a:r>
              <a:rPr lang="ru-RU" sz="4000" b="1" dirty="0" err="1">
                <a:solidFill>
                  <a:srgbClr val="00B050"/>
                </a:solidFill>
              </a:rPr>
              <a:t>загальної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середньої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освіти</a:t>
            </a:r>
            <a:r>
              <a:rPr lang="ru-RU" sz="4000" b="1" dirty="0">
                <a:solidFill>
                  <a:srgbClr val="00B05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25" y="-47295"/>
            <a:ext cx="18478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983" y="6044644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0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19846" r="13702" b="1081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39" y="56407"/>
            <a:ext cx="1463861" cy="15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62" y="6204755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05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23132" r="13409" b="7123"/>
          <a:stretch/>
        </p:blipFill>
        <p:spPr bwMode="auto">
          <a:xfrm>
            <a:off x="0" y="0"/>
            <a:ext cx="12192000" cy="69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668" y="5047013"/>
            <a:ext cx="403761" cy="19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14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655" y="4168239"/>
            <a:ext cx="142503" cy="237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58992" y="3206338"/>
            <a:ext cx="403761" cy="27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14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58992" y="2660073"/>
            <a:ext cx="403761" cy="320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19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85" y="65314"/>
            <a:ext cx="1359672" cy="140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0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16680" r="13409" b="13554"/>
          <a:stretch/>
        </p:blipFill>
        <p:spPr bwMode="auto">
          <a:xfrm>
            <a:off x="201881" y="53438"/>
            <a:ext cx="11990119" cy="680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0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0211" r="13506" b="10755"/>
          <a:stretch/>
        </p:blipFill>
        <p:spPr bwMode="auto">
          <a:xfrm>
            <a:off x="118754" y="1"/>
            <a:ext cx="120732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903" y="106878"/>
            <a:ext cx="1336748" cy="138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26" y="6181005"/>
            <a:ext cx="17367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9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6193" r="13799" b="16843"/>
          <a:stretch/>
        </p:blipFill>
        <p:spPr bwMode="auto">
          <a:xfrm>
            <a:off x="95003" y="0"/>
            <a:ext cx="1186344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54" y="0"/>
            <a:ext cx="1297607" cy="13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59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432</TotalTime>
  <Words>1276</Words>
  <Application>Microsoft Office PowerPoint</Application>
  <PresentationFormat>Произвольный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Професійна компетентність сучасного керівника закладу загальної середньої освіти</vt:lpstr>
      <vt:lpstr>Нормативно-правове забезпечення організації роботи закладів загальної середньої освіти в умовах воєнного стану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Трудові функції керівника закладу загальної середньої освіти: </vt:lpstr>
      <vt:lpstr>Приклад опису трудової функції та професійних компетентностей керівника закладу ЗЗСО</vt:lpstr>
      <vt:lpstr>Трудова функція «Забезпечення стратегічного управління розвитком закладу освіти» та професійні компетентності, необхідні для її виконання  </vt:lpstr>
      <vt:lpstr>Презентация PowerPoint</vt:lpstr>
      <vt:lpstr>Презентация PowerPoint</vt:lpstr>
      <vt:lpstr>Трудова функція «Забезпечення управління якістю освітньої діяльності» та професійні компетентності, необхідні для її виконання </vt:lpstr>
      <vt:lpstr>Презентация PowerPoint</vt:lpstr>
      <vt:lpstr>Трудова функція «Забезпечення партнерської та мережевої взаємодії» та професійні компетентності, необхідні для її виконання</vt:lpstr>
      <vt:lpstr>Презентация PowerPoint</vt:lpstr>
      <vt:lpstr>Трудова функція «Організація безпечного і здорового освітнього середовища» та професійні компетентності, необхідні для її виконання</vt:lpstr>
      <vt:lpstr>Презентация PowerPoint</vt:lpstr>
      <vt:lpstr>Трудова функція «Забезпечення власного безперервного професійного розвитку» та професійні компетентності, необхідні для її виконання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Супервізія</vt:lpstr>
      <vt:lpstr>Професійний стандарт «Керівник (директор) закладу загальної середньої освіти» передбачає: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Сучасне освітнє середовище закладу загальної середньої освіти</dc:title>
  <dc:creator>user</dc:creator>
  <cp:lastModifiedBy>Notebook</cp:lastModifiedBy>
  <cp:revision>51</cp:revision>
  <dcterms:created xsi:type="dcterms:W3CDTF">2021-09-20T14:19:57Z</dcterms:created>
  <dcterms:modified xsi:type="dcterms:W3CDTF">2022-04-28T14:37:48Z</dcterms:modified>
</cp:coreProperties>
</file>