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85" r:id="rId2"/>
    <p:sldId id="353" r:id="rId3"/>
    <p:sldId id="386" r:id="rId4"/>
    <p:sldId id="387" r:id="rId5"/>
    <p:sldId id="388" r:id="rId6"/>
    <p:sldId id="389" r:id="rId7"/>
    <p:sldId id="416" r:id="rId8"/>
    <p:sldId id="417" r:id="rId9"/>
    <p:sldId id="390" r:id="rId10"/>
    <p:sldId id="391" r:id="rId11"/>
    <p:sldId id="369" r:id="rId12"/>
    <p:sldId id="379" r:id="rId13"/>
    <p:sldId id="393" r:id="rId14"/>
    <p:sldId id="392" r:id="rId15"/>
    <p:sldId id="399" r:id="rId16"/>
    <p:sldId id="400" r:id="rId17"/>
    <p:sldId id="256" r:id="rId18"/>
    <p:sldId id="370" r:id="rId19"/>
    <p:sldId id="378" r:id="rId20"/>
    <p:sldId id="371" r:id="rId21"/>
    <p:sldId id="372" r:id="rId22"/>
    <p:sldId id="373" r:id="rId23"/>
    <p:sldId id="374" r:id="rId24"/>
    <p:sldId id="380" r:id="rId25"/>
    <p:sldId id="375" r:id="rId26"/>
    <p:sldId id="381" r:id="rId27"/>
    <p:sldId id="382" r:id="rId28"/>
    <p:sldId id="384" r:id="rId29"/>
    <p:sldId id="398" r:id="rId30"/>
    <p:sldId id="395" r:id="rId31"/>
    <p:sldId id="397" r:id="rId32"/>
    <p:sldId id="396" r:id="rId33"/>
    <p:sldId id="394" r:id="rId34"/>
    <p:sldId id="418" r:id="rId35"/>
    <p:sldId id="401" r:id="rId36"/>
    <p:sldId id="402" r:id="rId37"/>
    <p:sldId id="403" r:id="rId38"/>
    <p:sldId id="404" r:id="rId39"/>
    <p:sldId id="405" r:id="rId40"/>
    <p:sldId id="411" r:id="rId41"/>
    <p:sldId id="412" r:id="rId42"/>
    <p:sldId id="406" r:id="rId43"/>
    <p:sldId id="413" r:id="rId44"/>
    <p:sldId id="414" r:id="rId45"/>
    <p:sldId id="415" r:id="rId46"/>
    <p:sldId id="409" r:id="rId47"/>
    <p:sldId id="407" r:id="rId48"/>
    <p:sldId id="410" r:id="rId49"/>
    <p:sldId id="408" r:id="rId50"/>
    <p:sldId id="419" r:id="rId51"/>
    <p:sldId id="31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8080"/>
    <a:srgbClr val="FFDF57"/>
    <a:srgbClr val="00CC99"/>
    <a:srgbClr val="FFCC00"/>
    <a:srgbClr val="55B3A8"/>
    <a:srgbClr val="CCCC00"/>
    <a:srgbClr val="5DD19A"/>
    <a:srgbClr val="66FFCC"/>
    <a:srgbClr val="6A9D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Помірний стиль 2 –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Помірний стиль 2 –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ітлий стиль 1 –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Помірний стиль 4 –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7" autoAdjust="0"/>
    <p:restoredTop sz="81531" autoAdjust="0"/>
  </p:normalViewPr>
  <p:slideViewPr>
    <p:cSldViewPr snapToGrid="0">
      <p:cViewPr varScale="1">
        <p:scale>
          <a:sx n="60" d="100"/>
          <a:sy n="60" d="100"/>
        </p:scale>
        <p:origin x="112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0C7B8E-A1D4-4A80-A313-6F52A539FD90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4AF0F-0A4A-48DE-B1FC-626FA1D37E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02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4AF0F-0A4A-48DE-B1FC-626FA1D37E5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733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4AF0F-0A4A-48DE-B1FC-626FA1D37E59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212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4AF0F-0A4A-48DE-B1FC-626FA1D37E59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413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4AF0F-0A4A-48DE-B1FC-626FA1D37E59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494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4AF0F-0A4A-48DE-B1FC-626FA1D37E59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160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4AF0F-0A4A-48DE-B1FC-626FA1D37E59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26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4AF0F-0A4A-48DE-B1FC-626FA1D37E59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67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4AF0F-0A4A-48DE-B1FC-626FA1D37E59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367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4AF0F-0A4A-48DE-B1FC-626FA1D37E59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89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4AF0F-0A4A-48DE-B1FC-626FA1D37E59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299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4AF0F-0A4A-48DE-B1FC-626FA1D37E59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322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4AF0F-0A4A-48DE-B1FC-626FA1D37E5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522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4AF0F-0A4A-48DE-B1FC-626FA1D37E5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900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4AF0F-0A4A-48DE-B1FC-626FA1D37E5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469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4AF0F-0A4A-48DE-B1FC-626FA1D37E5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651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4AF0F-0A4A-48DE-B1FC-626FA1D37E59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954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4AF0F-0A4A-48DE-B1FC-626FA1D37E59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771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4AF0F-0A4A-48DE-B1FC-626FA1D37E59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157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4AF0F-0A4A-48DE-B1FC-626FA1D37E59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888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3AE58A-8293-49B6-A442-D9DF683F58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4FF840-0737-4AFC-8A05-5C7DE3C6B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714526-A577-426B-A8C6-1029E90FF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C0D54-2DFB-46ED-B46C-7FA4E6640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5877B-B35E-461B-9D29-07C79B310FB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760647-8579-49BF-8D7C-4CC558DDF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56B372-DBFE-470F-AA04-21387863C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92EE-4A68-4962-8085-0437772714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94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751D9-22E2-4EB8-9529-60178D9DA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33DA6D-94DB-4AEE-977B-8B7C791D2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8E3468-5AB5-4CC2-9BE0-0184CC49E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5877B-B35E-461B-9D29-07C79B310FB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B3D100-A635-4C39-A865-BF31910FF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DCCFF5-2E13-4C43-86D1-5C3F76101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92EE-4A68-4962-8085-0437772714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2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F432CD-4523-4BD8-92B7-36B66EBE99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248BF6-A502-4EB8-B58E-1CCB2E6E6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B85216-1B15-4B70-AD42-AC851BAA2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5877B-B35E-461B-9D29-07C79B310FB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E2A7A3-69F5-42EB-BD78-D0FE03B88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D0A078-F29E-4B94-9197-3303E752C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92EE-4A68-4962-8085-0437772714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1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E3507-7C0E-431E-9B42-5F0946429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EF13D2-4E05-4375-B245-14AA1CE69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A4A1AE-5605-4495-836A-C4DFEE0D9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5877B-B35E-461B-9D29-07C79B310FB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D3DE68-C2F2-4202-999F-B2CE5EF35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B493A4-0F57-48EA-B651-ED842BB9F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92EE-4A68-4962-8085-0437772714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7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B8256-3271-4F0D-884B-FE6743159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D472D7-13EE-4573-B2FE-0BB29B103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2F37AB-94CE-4E67-A824-6A9E3383D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5877B-B35E-461B-9D29-07C79B310FB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33F86E-2AB2-4865-A6BA-D69845CC3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EEDD80-7D8A-4FB2-8C9B-C3E5FEB7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92EE-4A68-4962-8085-0437772714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8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C07142-1BA9-45F0-8285-80147A44D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142AF7-FCAE-40BC-BC5D-92FB6D0B1B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F13E3A-DB43-4B3F-9E11-9AEDB87BD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C6761E-6204-49A0-B391-56DF6F2E2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5877B-B35E-461B-9D29-07C79B310FB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006575-A647-439F-A1F9-53D98B39A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D81586-F494-4AFA-8096-4A327CE11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92EE-4A68-4962-8085-0437772714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42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5D5E65-C5D1-4D18-B86D-7504D58EF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DC3B7F-B235-4264-9750-5F57A9EF1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1CAEF5-F734-4DE5-BAD8-EB3A35AC0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7A9022-B36C-4AAC-B83C-25D8F3318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9E7223-AD7F-492F-B215-5B7ED09D22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87B929-DDFD-483C-AB65-9C364EF7A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5877B-B35E-461B-9D29-07C79B310FB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CC00D52-9754-43CB-A296-809ED0FC4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BBC7812-F30D-4B60-A154-F5BD9447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92EE-4A68-4962-8085-0437772714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5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1CE0A-D409-4E57-8466-4BF73BBB1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A9DF44-EE89-476B-8231-C721A10E4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5877B-B35E-461B-9D29-07C79B310FB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D88A40-AABF-4CFA-87CC-E6C06D45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06DA6E-93E8-40B5-BD72-ADB81483C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92EE-4A68-4962-8085-0437772714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70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2D1CCD2-DF6A-4290-8438-1F6C99EDE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5877B-B35E-461B-9D29-07C79B310FB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0705F9-2569-4671-B9B2-88DEB69C1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897548-FD7C-494C-B256-97EC74A9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92EE-4A68-4962-8085-0437772714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1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6BD1F-2E40-4176-A2FA-5FD45CC5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90B6BB-5F30-4957-8E57-92D8CDC2D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511DA2-2952-47A3-BE16-F6CBDC359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3CA829-E50B-4AF4-A50E-41F0A478F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5877B-B35E-461B-9D29-07C79B310FB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7E7F7B-DCAD-46DE-8D86-12E83BC70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3A2C29-75A4-410C-A2E1-889DCA00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92EE-4A68-4962-8085-0437772714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83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2C74AE-BFA7-4396-8406-0F44A6A8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5434BFA-59BB-48F7-B355-C10EFEFF14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F963C0-246F-47F6-B7FF-886BD9CA5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013BE5-7E72-41A5-AAEA-19804577D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5877B-B35E-461B-9D29-07C79B310FB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B72F6E-CB55-46B9-859A-FE9807A68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47DF7E-C3B3-4F6D-84E8-3A211693E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592EE-4A68-4962-8085-0437772714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89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E7BA86-4D76-4C2B-999B-C14B583D45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8BC8C-292B-4CDF-954F-66CE93A46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784D0B-D367-44EA-BEA5-DB82A6580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5F8123-CC57-4371-8958-CD52FBBA0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5877B-B35E-461B-9D29-07C79B310FB9}" type="datetimeFigureOut">
              <a:rPr lang="en-US" smtClean="0"/>
              <a:pPr/>
              <a:t>4/19/2022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3C2B53-EA4C-4FD4-92FD-783EF93074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0B0C6D-2273-4E5D-8EF6-21B5BC5EE8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592EE-4A68-4962-8085-0437772714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9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f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5853" y="737937"/>
            <a:ext cx="10647947" cy="5439026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uk-UA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«БАЗОВИЙ КОМПОНЕНТ ДОШКІЛЬНОЇ ОСВІТИ: ОСОБЛИВОСТІ </a:t>
            </a:r>
            <a:r>
              <a:rPr lang="uk-UA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ВПРОВАДЖЕННЯ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uk-UA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uk-UA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ВАРІАТИВНА СКЛАДОВА)»</a:t>
            </a:r>
            <a:endParaRPr lang="ru-RU" sz="32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53" y="2464358"/>
            <a:ext cx="5574829" cy="396927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09347" y="4283242"/>
            <a:ext cx="47444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</a:pPr>
            <a:r>
              <a:rPr lang="uk-UA" sz="2000" b="1" i="1" dirty="0">
                <a:solidFill>
                  <a:srgbClr val="281BA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Міщенко Л.Б., </a:t>
            </a:r>
            <a:r>
              <a:rPr lang="uk-UA" sz="2000" b="1" i="1" dirty="0">
                <a:solidFill>
                  <a:srgbClr val="281BA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м</a:t>
            </a:r>
            <a:r>
              <a:rPr lang="uk-UA" sz="2000" b="1" i="1" dirty="0">
                <a:solidFill>
                  <a:srgbClr val="281BA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етодист з дошкільної освіти навчально-методичного відділу </a:t>
            </a:r>
            <a:endParaRPr lang="ru-RU" sz="2000" b="1" i="1" dirty="0">
              <a:solidFill>
                <a:srgbClr val="281BA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lvl="0" fontAlgn="base">
              <a:spcBef>
                <a:spcPct val="0"/>
              </a:spcBef>
            </a:pPr>
            <a:r>
              <a:rPr lang="uk-UA" sz="2000" b="1" i="1" dirty="0">
                <a:solidFill>
                  <a:srgbClr val="281BA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координації освітньої діяльності </a:t>
            </a:r>
            <a:endParaRPr lang="ru-RU" sz="2000" b="1" i="1" dirty="0">
              <a:solidFill>
                <a:srgbClr val="281BA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lvl="0" fontAlgn="base">
              <a:spcBef>
                <a:spcPct val="0"/>
              </a:spcBef>
            </a:pPr>
            <a:r>
              <a:rPr lang="uk-UA" sz="2000" b="1" i="1" dirty="0">
                <a:solidFill>
                  <a:srgbClr val="281BA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та  професійного розвитку</a:t>
            </a:r>
            <a:endParaRPr lang="ru-RU" sz="2000" b="1" i="1" dirty="0">
              <a:solidFill>
                <a:srgbClr val="281BA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>
                <a:solidFill>
                  <a:srgbClr val="281BA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Сумського ОІППО	</a:t>
            </a:r>
            <a:endParaRPr lang="uk-UA" sz="2000" b="1" i="1" dirty="0">
              <a:solidFill>
                <a:srgbClr val="281BA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026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ОСВІТНІЙ НАПРЯМ </a:t>
            </a:r>
            <a:b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«ОСОБИСТІСТЬ ДИТИНИ. СПОРТИВНІ ІГРИ </a:t>
            </a:r>
            <a:b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(ШАХИ, ФУТБОЛ, БАСКЕТБОЛ)»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421" y="2021305"/>
            <a:ext cx="3737812" cy="4326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261" y="1532823"/>
            <a:ext cx="3757478" cy="49321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65431" y="2021305"/>
            <a:ext cx="38019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ВИКОРИСТАННЯ ІГОР З ЕЛЕМЕНТАМИ СПОРТУ В РОБОТІ З ДІТЬМИ</a:t>
            </a:r>
          </a:p>
          <a:p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Гурткова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робота</a:t>
            </a:r>
          </a:p>
          <a:p>
            <a:r>
              <a:rPr lang="uk-UA" sz="1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Заняття з </a:t>
            </a:r>
            <a:r>
              <a:rPr lang="uk-UA" sz="1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фізвиховання</a:t>
            </a:r>
            <a:endParaRPr lang="uk-UA" sz="14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uk-UA" sz="1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Прогулянки</a:t>
            </a:r>
            <a:endParaRPr lang="ru-RU" sz="14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108" y="3325938"/>
            <a:ext cx="2850692" cy="28506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3129" y="5688103"/>
            <a:ext cx="3207476" cy="5505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6420" y="4184545"/>
            <a:ext cx="700998" cy="117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40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105" y="365125"/>
            <a:ext cx="8662737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ВАРІАТИВНИЙ СКЛАДНИК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1474" y="1690687"/>
            <a:ext cx="7122694" cy="4486276"/>
          </a:xfrm>
        </p:spPr>
        <p:txBody>
          <a:bodyPr/>
          <a:lstStyle/>
          <a:p>
            <a:pPr marL="0" lvl="0" indent="0" algn="ctr">
              <a:buNone/>
            </a:pP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 НАПРЯМ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сенсорно-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пізнавальному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просторі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Комп'ютерна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грамота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indent="0" algn="ctr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 КОМПЕТЕНТНІСТЬ</a:t>
            </a:r>
            <a:endParaRPr lang="ru-RU" b="1" dirty="0" smtClean="0">
              <a:solidFill>
                <a:srgbClr val="2734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4835" y="102948"/>
            <a:ext cx="2298273" cy="15877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127" y="4445626"/>
            <a:ext cx="3447044" cy="21958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397" y="2076350"/>
            <a:ext cx="2978876" cy="297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62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475" y="102949"/>
            <a:ext cx="8903368" cy="1587740"/>
          </a:xfrm>
        </p:spPr>
        <p:txBody>
          <a:bodyPr>
            <a:noAutofit/>
          </a:bodyPr>
          <a:lstStyle/>
          <a:p>
            <a:pPr lvl="0" algn="ctr">
              <a:spcBef>
                <a:spcPts val="1000"/>
              </a:spcBef>
            </a:pPr>
            <a:r>
              <a:rPr lang="uk-UA" sz="2800" b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ОСВІТНІЙ НАПРЯМ</a:t>
            </a:r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Дитина</a:t>
            </a:r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сенсорно-</a:t>
            </a:r>
            <a:r>
              <a:rPr lang="ru-RU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пізнавальному</a:t>
            </a:r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просторі</a:t>
            </a:r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Комп'ютерна</a:t>
            </a:r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грамота»</a:t>
            </a:r>
            <a:b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1474" y="1690687"/>
            <a:ext cx="6015789" cy="4486276"/>
          </a:xfrm>
        </p:spPr>
        <p:txBody>
          <a:bodyPr>
            <a:normAutofit fontScale="62500" lnSpcReduction="20000"/>
          </a:bodyPr>
          <a:lstStyle/>
          <a:p>
            <a:pPr marL="0" lvl="0" indent="0" algn="just">
              <a:buNone/>
            </a:pPr>
            <a:r>
              <a:rPr lang="ru-RU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Цифрова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компетентність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це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здатність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використовувати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інформаційно-комунікаційні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цифрові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технології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для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задоволення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власних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індивідуальних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потреб і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розв’язання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освітніх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ігрових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завдань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на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основі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набутих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елементарних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знань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умінь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, позитивного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ставлення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до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комп’ютерної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цифрової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техніки</a:t>
            </a:r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(БКДО). </a:t>
            </a:r>
            <a:endParaRPr lang="ru-RU" sz="3600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0" lvl="0" indent="0" algn="just">
              <a:buNone/>
            </a:pPr>
            <a:endParaRPr lang="ru-RU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Складові:</a:t>
            </a:r>
            <a:endParaRPr 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uk-UA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</a:t>
            </a: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-ціннісне 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>
              <a:buNone/>
            </a:pP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Сформованість знань:</a:t>
            </a:r>
          </a:p>
          <a:p>
            <a:pPr marL="0" lvl="0" indent="0">
              <a:buNone/>
            </a:pP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Навички:</a:t>
            </a:r>
          </a:p>
          <a:p>
            <a:pPr marL="0" lvl="0" indent="0">
              <a:buNone/>
            </a:pP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батьків: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4835" y="102948"/>
            <a:ext cx="2298273" cy="15877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140" y="1690687"/>
            <a:ext cx="4797968" cy="3420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021" y="3832291"/>
            <a:ext cx="3454669" cy="302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88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ОСВІТНІЙ НАПРЯМ </a:t>
            </a:r>
            <a:br>
              <a:rPr lang="ru-RU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«</a:t>
            </a:r>
            <a:r>
              <a:rPr lang="ru-RU" sz="4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Дитина</a:t>
            </a:r>
            <a:r>
              <a:rPr lang="ru-RU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в сенсорно-</a:t>
            </a:r>
            <a:r>
              <a:rPr lang="ru-RU" sz="4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пізнавальному</a:t>
            </a:r>
            <a:r>
              <a:rPr lang="ru-RU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просторі</a:t>
            </a:r>
            <a:r>
              <a:rPr lang="ru-RU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ru-RU" sz="4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Комп’ютерна</a:t>
            </a:r>
            <a:r>
              <a:rPr lang="ru-RU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грамота»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8578516" cy="4351338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ru-RU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ЗАВДАННЯ </a:t>
            </a:r>
            <a:endParaRPr lang="ru-RU" sz="20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1)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розвиток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психофізіологічних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функцій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що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забезпечують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готовність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навчання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дрібна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моторика,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просторова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орієнтація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зорово-моторна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координація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);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збагачення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кругозору; 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2)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опанування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різними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соціальними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ролями;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формування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навчальної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мотивації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розвиток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особистісних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компонентів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пізнавальної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діяльності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пізнавальна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активність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самостійність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довільність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); 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3)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формування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відповідних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віку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загально-інтелектуальних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умінь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серіація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класифікація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тощо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); 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4)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організація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сприятливого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для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розвитку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предметного та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соціального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середовища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543" y="2082959"/>
            <a:ext cx="2536156" cy="2499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69" y="1825625"/>
            <a:ext cx="3138931" cy="313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49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0421"/>
            <a:ext cx="10952746" cy="12101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9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ОСВІТНІЙ НАПРЯМ </a:t>
            </a:r>
            <a:br>
              <a:rPr lang="ru-RU" sz="29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«</a:t>
            </a:r>
            <a:r>
              <a:rPr lang="ru-RU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Дитина</a:t>
            </a:r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в сенсорно-</a:t>
            </a:r>
            <a:r>
              <a:rPr lang="ru-RU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пізнавальному</a:t>
            </a:r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просторі</a:t>
            </a:r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b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Комп’ютерна</a:t>
            </a:r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грамота»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7516" y="1370601"/>
            <a:ext cx="10776284" cy="4806362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Класифікація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ІКТ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засобів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(за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методичним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призначенням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): </a:t>
            </a: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243" y="1856076"/>
            <a:ext cx="9095874" cy="500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59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ОСВІТНІЙ НАПРЯМ </a:t>
            </a:r>
            <a:br>
              <a:rPr lang="ru-RU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«</a:t>
            </a:r>
            <a:r>
              <a:rPr lang="ru-RU" sz="29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Дитина</a:t>
            </a:r>
            <a: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в сенсорно-</a:t>
            </a:r>
            <a:r>
              <a:rPr lang="ru-RU" sz="29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пізнавальному</a:t>
            </a:r>
            <a: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9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просторі</a:t>
            </a:r>
            <a: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b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29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Комп’ютерна</a:t>
            </a:r>
            <a: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грамота»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3495" y="1957137"/>
            <a:ext cx="6144126" cy="40741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2505" y="1957137"/>
            <a:ext cx="5855369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Серед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категорій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ІКТ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які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можуть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бути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використаними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практиці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дошкільної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освіти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можна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виділити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 </a:t>
            </a:r>
          </a:p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1)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технології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планування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й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управління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)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інтернет-технології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й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електронна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пошта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3)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технології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забезпечення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освітнього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процесу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та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відповідні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засоби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комп’ютери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проектори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сенсорні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екрани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інтерактивні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електронні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дошки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4)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навчальні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програмні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продукти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5)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цифрові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та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програмуючі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іграшки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тощо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endParaRPr lang="ru-RU" sz="2400" b="1" dirty="0" smtClean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endParaRPr lang="uk-UA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uk-UA" sz="14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uk-UA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uk-UA" sz="14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257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305" y="365125"/>
            <a:ext cx="11309684" cy="11909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ОСВІТНІЙ НАПРЯМ </a:t>
            </a:r>
            <a:br>
              <a:rPr lang="ru-RU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«</a:t>
            </a:r>
            <a:r>
              <a:rPr lang="ru-RU" sz="29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Дитина</a:t>
            </a:r>
            <a: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в сенсорно-</a:t>
            </a:r>
            <a:r>
              <a:rPr lang="ru-RU" sz="29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пізнавальному</a:t>
            </a:r>
            <a: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9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просторі</a:t>
            </a:r>
            <a: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b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29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Комп’ютерна</a:t>
            </a:r>
            <a: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грамота»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19092" y="2119816"/>
            <a:ext cx="6180403" cy="45048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4589" y="1556085"/>
            <a:ext cx="61601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Робота з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дітьми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дошкільного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віку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з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використанням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ІКТ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із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сенсорно-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пізнавального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розвитку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має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базуватися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на таких </a:t>
            </a:r>
            <a:r>
              <a:rPr lang="ru-RU" sz="2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принципах: </a:t>
            </a:r>
            <a:endParaRPr lang="ru-RU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1.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Привабливості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2.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Системності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послідовності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3.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Психологічного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комфорту </a:t>
            </a:r>
          </a:p>
          <a:p>
            <a:pPr algn="just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4.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Цілісності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just"/>
            <a:endParaRPr lang="uk-UA" sz="2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До </a:t>
            </a:r>
            <a:r>
              <a:rPr lang="ru-RU" sz="2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критеріїв</a:t>
            </a:r>
            <a:r>
              <a:rPr lang="ru-RU" sz="2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відбору</a:t>
            </a:r>
            <a:r>
              <a:rPr lang="ru-RU" sz="2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ІКТ,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що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гарантують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відповідність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їх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віковим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особливостям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дітей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дошкільного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віку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відносять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</a:p>
          <a:p>
            <a:pPr algn="just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1)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розвивальний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характер; </a:t>
            </a:r>
          </a:p>
          <a:p>
            <a:pPr algn="just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2)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сприяють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співпраці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інтеграції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pPr algn="just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3)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створюють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підтримують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ситуацію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гри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pPr algn="just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4) «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прозорість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» і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наочність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pPr algn="just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5)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соціальна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прийнятність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pPr algn="just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6)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дозованість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у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часі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змісті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  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БЕЗПЕКА!!!</a:t>
            </a:r>
          </a:p>
          <a:p>
            <a:pPr algn="just"/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866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E0A0B9-6C3B-4E23-AF22-332A82255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1726" y="481264"/>
            <a:ext cx="8614611" cy="4235115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МЕДІАОСВІТА 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ОСВІТНЬОМУ </a:t>
            </a: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ПРОЦЕСІ ЗАКЛАДУ </a:t>
            </a:r>
            <a:b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ДОШКІЛЬНОЇ ОСВІТИ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464" y="2446418"/>
            <a:ext cx="5951787" cy="35854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663" y="2125576"/>
            <a:ext cx="2975106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7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Програмно-методичне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медіаосвіти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25625"/>
            <a:ext cx="6914147" cy="479976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Міністерства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науки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09.08.2021 № 1/9-404 «Про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навчальної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рекомендованої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Міністерством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науки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закладах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2021-2022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навчальному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buNone/>
            </a:pP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ПАРЦІАЛЬНІ ПРОГРАМИ</a:t>
            </a:r>
          </a:p>
          <a:p>
            <a:pPr marL="0" indent="0" algn="ctr">
              <a:buNone/>
            </a:pP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НАВЧАЛЬНО-МЕТОДИЧНІ 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ПОСІБНИКИ</a:t>
            </a:r>
          </a:p>
          <a:p>
            <a:pPr marL="0" indent="0" algn="ctr">
              <a:buNone/>
            </a:pPr>
            <a:r>
              <a:rPr lang="uk-UA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КОМПЮТЕРНА ГРАМОТА ДЛЯ МАЛЯТ. </a:t>
            </a:r>
            <a:r>
              <a:rPr lang="uk-UA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Парціальна програма для дітей старшого дошкільного віку</a:t>
            </a:r>
            <a:endParaRPr lang="ru-RU" sz="2000" b="1" i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147" y="2686261"/>
            <a:ext cx="4257050" cy="29914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830" y="1081848"/>
            <a:ext cx="2127688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82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E0A0B9-6C3B-4E23-AF22-332A82255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357" y="248654"/>
            <a:ext cx="8444166" cy="5253788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9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Програмно-методичне </a:t>
            </a:r>
            <a:r>
              <a:rPr lang="uk-UA" sz="4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забезпечення дошкільної </a:t>
            </a:r>
            <a:r>
              <a:rPr lang="uk-UA" sz="4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медіаосвіти</a:t>
            </a:r>
            <a:r>
              <a:rPr lang="uk-UA" sz="4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031" y="248654"/>
            <a:ext cx="2972955" cy="18528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632" y="2997486"/>
            <a:ext cx="3914273" cy="39246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71" y="4264823"/>
            <a:ext cx="3206774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9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9410" y="0"/>
            <a:ext cx="9178773" cy="68840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730" y="166147"/>
            <a:ext cx="2615701" cy="18070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6276" y="2253796"/>
            <a:ext cx="2141417" cy="178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30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4379"/>
            <a:ext cx="10515600" cy="930443"/>
          </a:xfrm>
        </p:spPr>
        <p:txBody>
          <a:bodyPr>
            <a:noAutofit/>
          </a:bodyPr>
          <a:lstStyle/>
          <a:p>
            <a:pPr lvl="0" algn="ctr">
              <a:spcBef>
                <a:spcPts val="1000"/>
              </a:spcBef>
            </a:pPr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ПАРЦІАЛЬНІ </a:t>
            </a:r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ПРОГРАМИ</a:t>
            </a:r>
            <a:b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464" y="1251284"/>
            <a:ext cx="8871283" cy="4925679"/>
          </a:xfrm>
        </p:spPr>
        <p:txBody>
          <a:bodyPr>
            <a:normAutofit fontScale="70000" lnSpcReduction="20000"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Казки і фарби: парціальна програма розвитку творчих здібностей дітей 4-6 років на заняттях із малювання з використанням елементів </a:t>
            </a:r>
            <a:r>
              <a:rPr lang="uk-UA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медіаосвіти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Т.М. Чашка; за </a:t>
            </a:r>
            <a:r>
              <a:rPr lang="uk-UA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ред. О.В. </a:t>
            </a:r>
            <a:r>
              <a:rPr lang="uk-UA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Волошенюк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Г.А. </a:t>
            </a:r>
            <a:r>
              <a:rPr lang="uk-UA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Дегтярьової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В.Ф. Іванова. – Київ : Академія української преси, Центр вільної преси, 2018. – 204 с.</a:t>
            </a:r>
            <a:endParaRPr lang="ru-RU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uk-UA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Медіасвіт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дошкільнят : парціальна програма для дітей старшого дошкільного віку / С. М. </a:t>
            </a:r>
            <a:r>
              <a:rPr lang="uk-UA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Василюк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О. В. </a:t>
            </a:r>
            <a:r>
              <a:rPr lang="uk-UA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Алєксєйчик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О. В. Проценко,                            Л. Ю. </a:t>
            </a:r>
            <a:r>
              <a:rPr lang="uk-UA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Абаляєва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Т. М. Чашка, Л. В. </a:t>
            </a:r>
            <a:r>
              <a:rPr lang="uk-UA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Стєніна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С. В. </a:t>
            </a:r>
            <a:r>
              <a:rPr lang="uk-UA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Шелкова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за </a:t>
            </a:r>
            <a:r>
              <a:rPr lang="uk-UA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ред.                   О. В. </a:t>
            </a:r>
            <a:r>
              <a:rPr lang="uk-UA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Волошенюк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Г. А. </a:t>
            </a:r>
            <a:r>
              <a:rPr lang="uk-UA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Дегтярьової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В. Ф. Іванова. – Київ: Академія української преси, Центр вільної преси, 2019. – 98 с.</a:t>
            </a:r>
            <a:endParaRPr lang="ru-RU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uk-UA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Медіадошкільник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парціальна програма з </a:t>
            </a:r>
            <a:r>
              <a:rPr lang="uk-UA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медіаосвітньої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діяльності для дітей старшого дошкільного віку (6-й рік життя) / Г.А. Дегтярьова,                      О.С. Тарасова, А.П. Фоменко; за </a:t>
            </a:r>
            <a:r>
              <a:rPr lang="uk-UA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ред. О.В. </a:t>
            </a:r>
            <a:r>
              <a:rPr lang="uk-UA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Волошенюк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Г.А. </a:t>
            </a:r>
            <a:r>
              <a:rPr lang="uk-UA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Дегтярьової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В.Ф. Іванова. – Київ : Академія української преси, Центр вільної преси,                        2019. – 118 с.</a:t>
            </a:r>
            <a:endParaRPr lang="ru-RU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185" y="2466760"/>
            <a:ext cx="2298391" cy="21825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6762" y="609600"/>
            <a:ext cx="3205238" cy="13919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6762" y="555314"/>
            <a:ext cx="3205238" cy="139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87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>
              <a:spcBef>
                <a:spcPts val="1000"/>
              </a:spcBef>
            </a:pPr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НАВЧАЛЬНО-МЕТОДИЧНІ ПОСІБНИКИ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3137" y="1010653"/>
            <a:ext cx="9432758" cy="6112042"/>
          </a:xfrm>
        </p:spPr>
        <p:txBody>
          <a:bodyPr>
            <a:normAutofit fontScale="92500"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uk-UA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Медіаграмотність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критичне мислення в закладі дошкільної освіти. Навчально-методичний посібник. За редакцією О.В.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Волошенко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В.Ф. Іванова,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Г.А.Дегтярьова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Київ:АУП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ЦВП, 2020.– 79с.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Soft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skills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розвитку дитини: емоційний інтелект, комунікація та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медіаграмотність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Медіаальбом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наймолодших / Ю.М. Зоря,  Н. М. Степанова / За редакцією О. В.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Волошенюк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Ілюст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А. О. Павленко – Київ: Академія української преси, Центр вільної преси, 2021. – 42 с.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Навчальний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календарик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критичного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мислення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Робочий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зошит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старшого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дошкільного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віку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Степанова Н. М. —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Київ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Академія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преси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Центр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вільної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преси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2020. — 73 с.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45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ідей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як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викладати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медіаграмотність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дітям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3–4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років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Навчально-методичний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посібник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за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редакцією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О. В.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Волошенюк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Г. А.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Дегтярьової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В. Ф.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Іванова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Київ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АУП, ЦВП. 2021. — 72 с.,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іл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400" dirty="0" smtClean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5895" y="3442968"/>
            <a:ext cx="2208296" cy="18238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704" y="851443"/>
            <a:ext cx="2208296" cy="199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92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Програмно-методичне забезпечення дошкільної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медіаосвіти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ХАРАКТЕРИСТИКА</a:t>
            </a:r>
            <a:endParaRPr lang="ru-RU" sz="31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716" y="1825625"/>
            <a:ext cx="6481010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МЕДІАСВІТ ДЛЯ ДОШКІЛЬНЯТ : ПАРЦІАЛЬНА ПРОГРАМА ДЛЯ ДІТЕЙ СТАРШОГО ДОШКІЛЬНОГО ВІКУ 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парціальної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старшого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дошкільного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віку</a:t>
            </a:r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принципи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програми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Перелік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знань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розумінь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умінь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ставлень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Медійні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інформаційні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навички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старшого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дошкільного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віку</a:t>
            </a:r>
            <a:endParaRPr lang="ru-RU" sz="16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Тематичний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план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парціальної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програми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Медіасвіт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для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дошкільнят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endParaRPr lang="ru-RU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7979" y="843757"/>
            <a:ext cx="1828800" cy="1828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708" y="2856706"/>
            <a:ext cx="3919135" cy="295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63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8483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Програмно-методичне забезпечення </a:t>
            </a:r>
            <a:r>
              <a:rPr 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дошкільної </a:t>
            </a:r>
            <a:r>
              <a:rPr lang="uk-UA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медіаосвіти</a:t>
            </a:r>
            <a:r>
              <a:rPr lang="uk-UA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ХАРАКТЕРИСТИКА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152691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3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МЕДІАДОШКІЛЬНИК : ПАРЦІАЛЬНА ПРОГРАМА З МЕДІАОСВІТНЬОЇ ДІЯЛЬНОСТІ ДЛЯ ДІТЕЙ СТАРШОГО ДОШКІЛЬНОГО ВІКУ (6-Й РІК ЖИТТЯ)</a:t>
            </a:r>
          </a:p>
          <a:p>
            <a:pPr marL="0" indent="0" algn="ctr">
              <a:buNone/>
            </a:pPr>
            <a:endParaRPr lang="ru-RU" sz="34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Актуальність</a:t>
            </a: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парціальної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програми</a:t>
            </a: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провідна</a:t>
            </a: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ідея</a:t>
            </a: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принципи</a:t>
            </a:r>
            <a:endParaRPr lang="ru-RU" sz="26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 </a:t>
            </a: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програми</a:t>
            </a:r>
            <a:endParaRPr lang="ru-RU" sz="26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Функції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програми</a:t>
            </a:r>
            <a:endParaRPr lang="ru-RU" sz="26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</a:t>
            </a: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завданнями</a:t>
            </a:r>
            <a:endParaRPr lang="ru-RU" sz="26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Зміст програми: за 2 напрямами</a:t>
            </a:r>
          </a:p>
          <a:p>
            <a:pPr marL="0" indent="0">
              <a:buNone/>
            </a:pPr>
            <a:r>
              <a:rPr lang="ru-RU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організації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медіаосвітньої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діяльності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Очікувані</a:t>
            </a: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способи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визначення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результативності</a:t>
            </a:r>
            <a:endParaRPr lang="ru-RU" sz="26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</a:t>
            </a:r>
            <a:r>
              <a:rPr lang="ru-RU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парціальної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програми</a:t>
            </a:r>
            <a:endParaRPr lang="ru-RU" sz="26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Орієнтовне </a:t>
            </a:r>
            <a:r>
              <a:rPr lang="uk-UA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річне перспективне планування занять для дітей 6-го року життя </a:t>
            </a:r>
            <a:endParaRPr lang="ru-RU" sz="26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8071" y="3034461"/>
            <a:ext cx="3144961" cy="23556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508" y="178214"/>
            <a:ext cx="1972140" cy="164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26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8483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Програмно-методичне забезпечення </a:t>
            </a:r>
            <a:r>
              <a:rPr 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дошкільної </a:t>
            </a:r>
            <a:r>
              <a:rPr lang="uk-UA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медіаосвіти</a:t>
            </a:r>
            <a:r>
              <a:rPr lang="uk-UA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ХАРАКТЕРИСТИКА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03512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uk-UA" sz="33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Казки і фарби: парціальна програма розвитку творчих здібностей дітей 4-6 років на заняттях із малювання з використанням елементів </a:t>
            </a:r>
            <a:r>
              <a:rPr lang="uk-UA" sz="33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медіаосвіти</a:t>
            </a:r>
            <a:r>
              <a:rPr lang="uk-UA" sz="33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3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Актуальність</a:t>
            </a: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парціальної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програми</a:t>
            </a: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новизна, </a:t>
            </a: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принципи</a:t>
            </a:r>
            <a:endParaRPr lang="ru-RU" sz="26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 </a:t>
            </a: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програми</a:t>
            </a:r>
            <a:endParaRPr lang="ru-RU" sz="26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</a:t>
            </a: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завданнями</a:t>
            </a:r>
            <a:endParaRPr lang="ru-RU" sz="26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 та прийоми</a:t>
            </a:r>
            <a:endParaRPr lang="ru-RU" sz="26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</a:t>
            </a: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організації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медіаосвітньої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діяльності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Очікувані</a:t>
            </a: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способи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визначення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результативності</a:t>
            </a:r>
            <a:endParaRPr lang="ru-RU" sz="26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</a:t>
            </a:r>
            <a:r>
              <a:rPr lang="ru-RU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парціальної</a:t>
            </a: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програми</a:t>
            </a: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розрахована</a:t>
            </a: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2 роки</a:t>
            </a:r>
          </a:p>
          <a:p>
            <a:pPr marL="0" indent="0">
              <a:buNone/>
            </a:pPr>
            <a:r>
              <a:rPr lang="uk-UA" sz="2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Орієнтовне </a:t>
            </a:r>
            <a:r>
              <a:rPr lang="uk-UA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річне перспективне планування занять для дітей </a:t>
            </a:r>
            <a:r>
              <a:rPr lang="uk-UA" sz="2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5,6-го років </a:t>
            </a:r>
            <a:r>
              <a:rPr lang="uk-UA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життя </a:t>
            </a:r>
            <a:endParaRPr lang="ru-RU" sz="26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Додатки</a:t>
            </a: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6294" y="2977231"/>
            <a:ext cx="1905000" cy="2400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9127" y="207461"/>
            <a:ext cx="1964334" cy="164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39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НАВЧАЛЬНО-МЕТОДИЧНІ </a:t>
            </a:r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ПОСІБНИКИ З МЕДІАГРАМОТНОСТІ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180" y="1427747"/>
            <a:ext cx="4042609" cy="4749216"/>
          </a:xfrm>
        </p:spPr>
        <p:txBody>
          <a:bodyPr>
            <a:normAutofit/>
          </a:bodyPr>
          <a:lstStyle/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Медіаграмотність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критичне мислення в закладі дошкільної освіти. Навчально-методичний посібник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За редакцією О.В. </a:t>
            </a:r>
            <a:r>
              <a:rPr lang="uk-UA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Волошенко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В.Ф. Іванова, </a:t>
            </a:r>
            <a:r>
              <a:rPr lang="uk-UA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Г.А.Дегтярьова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Київ:АУП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ЦВП, 2020.– 79с.</a:t>
            </a:r>
            <a:endParaRPr lang="ru-RU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583" y="1636052"/>
            <a:ext cx="3255180" cy="45955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8366" y="1027906"/>
            <a:ext cx="2458635" cy="32752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741" y="2237405"/>
            <a:ext cx="2769603" cy="344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68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719" y="1690688"/>
            <a:ext cx="4295986" cy="30418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НАВЧАЛЬНО-МЕТОДИЧНІ </a:t>
            </a:r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ПОСІБНИКИ З МЕДІАГРАМОТНОСТІ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842" y="1507958"/>
            <a:ext cx="5309937" cy="4669005"/>
          </a:xfrm>
        </p:spPr>
        <p:txBody>
          <a:bodyPr>
            <a:normAutofit lnSpcReduction="10000"/>
          </a:bodyPr>
          <a:lstStyle/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Soft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skills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для розвитку дитини: емоційний інтелект, комунікація та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медіаграмотність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Медіаальбом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для наймолодших 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 Ю.М. Зоря,                               Н. М. Степанова / За редакцією О. В. </a:t>
            </a:r>
            <a:r>
              <a:rPr lang="uk-UA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Волошенюк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uk-UA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Ілюст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А. О. Павленко – Київ: Академія української преси, Центр вільної преси, 2021. – 42 с.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300" y="2068562"/>
            <a:ext cx="3175814" cy="45135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782" y="209007"/>
            <a:ext cx="1518036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66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НАВЧАЛЬНО-МЕТОДИЧНІ </a:t>
            </a:r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ПОСІБНИКИ З МЕДІАГРАМОТНОСТІ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25625"/>
            <a:ext cx="4427621" cy="4351338"/>
          </a:xfrm>
        </p:spPr>
        <p:txBody>
          <a:bodyPr>
            <a:normAutofit fontScale="92500" lnSpcReduction="10000"/>
          </a:bodyPr>
          <a:lstStyle/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Навчальний календарик розвитку критичного мислення. Робочий зошит для дітей старшого дошкільного віку /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Степанова Н. М. — Київ: Академія української преси, Центр вільної преси, 2020. — 73 с. ISBN 978-617-7370-22-1 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933" y="1366862"/>
            <a:ext cx="3188348" cy="48101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380" y="763566"/>
            <a:ext cx="2224453" cy="3237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281" y="2914956"/>
            <a:ext cx="2426293" cy="34443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593" y="1366862"/>
            <a:ext cx="1518036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7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НАВЧАЛЬНО-МЕТОДИЧНІ </a:t>
            </a:r>
            <a:r>
              <a:rPr lang="uk-UA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ПОСІБНИКИ З МЕДІАГРАМОТНОСТІ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464" y="1825625"/>
            <a:ext cx="3545304" cy="4351338"/>
          </a:xfrm>
        </p:spPr>
        <p:txBody>
          <a:bodyPr>
            <a:normAutofit fontScale="92500"/>
          </a:bodyPr>
          <a:lstStyle/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45 ідей як викладати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медіаграмотність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дітям 3–4 років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 Навчально-методичний посібник / за редакцією О. В. </a:t>
            </a:r>
            <a:r>
              <a:rPr lang="uk-UA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Волошенюк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Г. А. </a:t>
            </a:r>
            <a:r>
              <a:rPr lang="uk-UA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Дегтярьової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В. Ф. Іванова. Київ. АУП, ЦВП. 2021. — 72 с.,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789" y="1443143"/>
            <a:ext cx="2987854" cy="42292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0078" y="1825625"/>
            <a:ext cx="2179482" cy="3000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665" y="2476145"/>
            <a:ext cx="2350413" cy="34438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4463" y="393867"/>
            <a:ext cx="1518036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92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199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освітній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напрям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b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Мовлення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Основи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грамоти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</a:rPr>
              <a:t>» 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421" y="1475874"/>
            <a:ext cx="7251032" cy="53821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Мовленнєва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компетентність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0000CC"/>
                </a:solidFill>
                <a:latin typeface="Times New Roman" panose="02020603050405020304" pitchFamily="18" charset="0"/>
              </a:rPr>
              <a:t>у </a:t>
            </a:r>
            <a:r>
              <a:rPr lang="ru-RU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площині</a:t>
            </a:r>
            <a:r>
              <a:rPr lang="ru-RU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оволодіння</a:t>
            </a:r>
            <a:r>
              <a:rPr lang="ru-RU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основами </a:t>
            </a:r>
            <a:r>
              <a:rPr lang="ru-RU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грамоти</a:t>
            </a:r>
            <a:r>
              <a:rPr lang="ru-RU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це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здатність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до фонематичного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сприйняття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звукового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аналізу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елементів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мови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готовність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до письма,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друкування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й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читання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свого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імені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простих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слів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(БКДО). </a:t>
            </a:r>
            <a:endParaRPr lang="ru-RU" i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ЗМІСТОВЕ НАПОВНЕННЯ МОВЛЕННЄВОЇ КОМПЕТЕНТНОСТІ </a:t>
            </a:r>
            <a:r>
              <a:rPr lang="ru-RU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дітей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у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площині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оволодіння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основами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грамоти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</a:p>
          <a:p>
            <a:r>
              <a:rPr lang="ru-RU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мотивація</a:t>
            </a:r>
            <a:r>
              <a:rPr lang="ru-RU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до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оволодіння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грамотою як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важливою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ознакою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дорослої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культурної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людини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обізнаність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із</a:t>
            </a:r>
            <a:r>
              <a:rPr lang="ru-RU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б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уквами як знаками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передачі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звуків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письмі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відповідними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термінами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, на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елементарному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рівні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принципом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складоутворювальної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ролі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голосних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звуків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у словах,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усвідомленні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залежності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значення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слова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від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порядку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складів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ньому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умілість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здійснення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звукового і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складового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аналізу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слова,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запис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друкованими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літерами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свого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імені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й коротких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простих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слів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читання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таких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слів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виявлення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готовності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до письма </a:t>
            </a:r>
          </a:p>
          <a:p>
            <a:pPr marL="0" indent="0">
              <a:buNone/>
            </a:pP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547" y="1475874"/>
            <a:ext cx="3525253" cy="46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86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352" y="3201385"/>
            <a:ext cx="3164098" cy="31823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63" y="3954306"/>
            <a:ext cx="3084687" cy="20293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074" y="3509259"/>
            <a:ext cx="2664183" cy="4450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125" y="3993904"/>
            <a:ext cx="2914141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990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2066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грамоти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755182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Навчання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грамоти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СКЛАДНА АНАЛІТИКО-СИНТЕТИЧНА ДІЯЛЬНІСТЬ. 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Опанування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процесу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читання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вимагає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розвиненого</a:t>
            </a:r>
            <a:r>
              <a:rPr lang="ru-RU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фонематичного слуху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для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здійснення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складної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операції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співвіднесення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із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виділеним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звуком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букви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як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його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графічного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зображення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кодування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),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поєднання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однієї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букви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з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іншою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і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відповідного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вимовляння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букви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у звук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чи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склад (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перекодування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).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508" y="1690687"/>
            <a:ext cx="3394659" cy="33946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119" y="1690688"/>
            <a:ext cx="3111353" cy="310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26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грамоти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758" y="1475874"/>
            <a:ext cx="11065042" cy="4701089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Ключове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завдання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першого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етапу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зробити</a:t>
            </a:r>
            <a:r>
              <a:rPr lang="ru-RU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одиниці</a:t>
            </a:r>
            <a:r>
              <a:rPr lang="ru-RU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мови</a:t>
            </a:r>
            <a:r>
              <a:rPr lang="ru-RU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ru-RU" i="1" dirty="0">
                <a:solidFill>
                  <a:srgbClr val="0000CC"/>
                </a:solidFill>
                <a:latin typeface="Times New Roman" panose="02020603050405020304" pitchFamily="18" charset="0"/>
              </a:rPr>
              <a:t>звук, слово, </a:t>
            </a:r>
            <a:r>
              <a:rPr lang="ru-RU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речення</a:t>
            </a:r>
            <a:r>
              <a:rPr lang="ru-RU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endParaRPr lang="ru-RU" i="1" dirty="0">
              <a:solidFill>
                <a:srgbClr val="0000C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66" y="2323703"/>
            <a:ext cx="10456061" cy="453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45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615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грамоти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716" y="1536867"/>
            <a:ext cx="11646568" cy="50564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 ТА МЕТОДИЧНІ ПРИЙОМИ ФОРМУВАННЯ ФОНЕМАТИЧНОГО СЛУХУ У ДІТЕЙ: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дидактичні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ігри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зі</a:t>
            </a:r>
            <a:r>
              <a:rPr lang="ru-RU" b="1" dirty="0">
                <a:solidFill>
                  <a:srgbClr val="0070C0"/>
                </a:solidFill>
              </a:rPr>
              <a:t> звуками («Добери слово на заданий звук», «</a:t>
            </a:r>
            <a:r>
              <a:rPr lang="ru-RU" b="1" dirty="0" err="1">
                <a:solidFill>
                  <a:srgbClr val="0070C0"/>
                </a:solidFill>
              </a:rPr>
              <a:t>Піймай</a:t>
            </a:r>
            <a:r>
              <a:rPr lang="ru-RU" b="1" dirty="0">
                <a:solidFill>
                  <a:srgbClr val="0070C0"/>
                </a:solidFill>
              </a:rPr>
              <a:t> звук», «</a:t>
            </a:r>
            <a:r>
              <a:rPr lang="ru-RU" b="1" dirty="0" err="1">
                <a:solidFill>
                  <a:srgbClr val="0070C0"/>
                </a:solidFill>
              </a:rPr>
              <a:t>Хто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більше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назве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слів</a:t>
            </a:r>
            <a:r>
              <a:rPr lang="ru-RU" b="1" dirty="0">
                <a:solidFill>
                  <a:srgbClr val="0070C0"/>
                </a:solidFill>
              </a:rPr>
              <a:t>» </a:t>
            </a:r>
            <a:r>
              <a:rPr lang="ru-RU" b="1" dirty="0" err="1">
                <a:solidFill>
                  <a:srgbClr val="0070C0"/>
                </a:solidFill>
              </a:rPr>
              <a:t>тощо</a:t>
            </a:r>
            <a:r>
              <a:rPr lang="ru-RU" b="1" dirty="0">
                <a:solidFill>
                  <a:srgbClr val="0070C0"/>
                </a:solidFill>
              </a:rPr>
              <a:t>);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складання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римовок</a:t>
            </a:r>
            <a:r>
              <a:rPr lang="ru-RU" b="1" dirty="0">
                <a:solidFill>
                  <a:srgbClr val="0070C0"/>
                </a:solidFill>
              </a:rPr>
              <a:t>; </a:t>
            </a:r>
            <a:r>
              <a:rPr lang="ru-RU" b="1" dirty="0" err="1">
                <a:solidFill>
                  <a:srgbClr val="0070C0"/>
                </a:solidFill>
              </a:rPr>
              <a:t>аналіз</a:t>
            </a:r>
            <a:r>
              <a:rPr lang="ru-RU" b="1" dirty="0">
                <a:solidFill>
                  <a:srgbClr val="0070C0"/>
                </a:solidFill>
              </a:rPr>
              <a:t> звукового складу </a:t>
            </a:r>
            <a:r>
              <a:rPr lang="ru-RU" b="1" dirty="0" err="1">
                <a:solidFill>
                  <a:srgbClr val="0070C0"/>
                </a:solidFill>
              </a:rPr>
              <a:t>слів</a:t>
            </a:r>
            <a:r>
              <a:rPr lang="ru-RU" b="1" dirty="0">
                <a:solidFill>
                  <a:srgbClr val="0070C0"/>
                </a:solidFill>
              </a:rPr>
              <a:t>; </a:t>
            </a:r>
            <a:r>
              <a:rPr lang="ru-RU" b="1" dirty="0" err="1">
                <a:solidFill>
                  <a:srgbClr val="0070C0"/>
                </a:solidFill>
              </a:rPr>
              <a:t>виокремлення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першого</a:t>
            </a:r>
            <a:r>
              <a:rPr lang="ru-RU" b="1" dirty="0">
                <a:solidFill>
                  <a:srgbClr val="0070C0"/>
                </a:solidFill>
              </a:rPr>
              <a:t> та </a:t>
            </a:r>
            <a:r>
              <a:rPr lang="ru-RU" b="1" dirty="0" err="1">
                <a:solidFill>
                  <a:srgbClr val="0070C0"/>
                </a:solidFill>
              </a:rPr>
              <a:t>останнього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звуків</a:t>
            </a:r>
            <a:r>
              <a:rPr lang="ru-RU" b="1" dirty="0">
                <a:solidFill>
                  <a:srgbClr val="0070C0"/>
                </a:solidFill>
              </a:rPr>
              <a:t> у </a:t>
            </a:r>
            <a:r>
              <a:rPr lang="ru-RU" b="1" dirty="0" err="1">
                <a:solidFill>
                  <a:srgbClr val="0070C0"/>
                </a:solidFill>
              </a:rPr>
              <a:t>слові</a:t>
            </a:r>
            <a:r>
              <a:rPr lang="ru-RU" b="1" dirty="0">
                <a:solidFill>
                  <a:srgbClr val="0070C0"/>
                </a:solidFill>
              </a:rPr>
              <a:t>, </a:t>
            </a:r>
            <a:r>
              <a:rPr lang="ru-RU" b="1" dirty="0" err="1">
                <a:solidFill>
                  <a:srgbClr val="0070C0"/>
                </a:solidFill>
              </a:rPr>
              <a:t>визначення</a:t>
            </a:r>
            <a:r>
              <a:rPr lang="ru-RU" b="1" dirty="0">
                <a:solidFill>
                  <a:srgbClr val="0070C0"/>
                </a:solidFill>
              </a:rPr>
              <a:t> порядку </a:t>
            </a:r>
            <a:r>
              <a:rPr lang="ru-RU" b="1" dirty="0" err="1">
                <a:solidFill>
                  <a:srgbClr val="0070C0"/>
                </a:solidFill>
              </a:rPr>
              <a:t>інших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звуків</a:t>
            </a:r>
            <a:r>
              <a:rPr lang="ru-RU" b="1" dirty="0">
                <a:solidFill>
                  <a:srgbClr val="0070C0"/>
                </a:solidFill>
              </a:rPr>
              <a:t>, </a:t>
            </a:r>
            <a:r>
              <a:rPr lang="ru-RU" b="1" dirty="0" err="1">
                <a:solidFill>
                  <a:srgbClr val="0070C0"/>
                </a:solidFill>
              </a:rPr>
              <a:t>тобто</a:t>
            </a:r>
            <a:r>
              <a:rPr lang="ru-RU" b="1" dirty="0">
                <a:solidFill>
                  <a:srgbClr val="0070C0"/>
                </a:solidFill>
              </a:rPr>
              <a:t>;</a:t>
            </a:r>
          </a:p>
          <a:p>
            <a:r>
              <a:rPr lang="ru-RU" b="1" dirty="0" err="1" smtClean="0">
                <a:solidFill>
                  <a:srgbClr val="0070C0"/>
                </a:solidFill>
              </a:rPr>
              <a:t>моделювання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схеми</a:t>
            </a:r>
            <a:r>
              <a:rPr lang="ru-RU" b="1" dirty="0">
                <a:solidFill>
                  <a:srgbClr val="0070C0"/>
                </a:solidFill>
              </a:rPr>
              <a:t> слова;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ігрові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вправи</a:t>
            </a:r>
            <a:r>
              <a:rPr lang="ru-RU" b="1" dirty="0">
                <a:solidFill>
                  <a:srgbClr val="0070C0"/>
                </a:solidFill>
              </a:rPr>
              <a:t> та </a:t>
            </a:r>
            <a:r>
              <a:rPr lang="ru-RU" b="1" dirty="0" err="1">
                <a:solidFill>
                  <a:srgbClr val="0070C0"/>
                </a:solidFill>
              </a:rPr>
              <a:t>завдання</a:t>
            </a:r>
            <a:r>
              <a:rPr lang="ru-RU" b="1" dirty="0">
                <a:solidFill>
                  <a:srgbClr val="0070C0"/>
                </a:solidFill>
              </a:rPr>
              <a:t> на </a:t>
            </a:r>
            <a:r>
              <a:rPr lang="ru-RU" b="1" dirty="0" err="1">
                <a:solidFill>
                  <a:srgbClr val="0070C0"/>
                </a:solidFill>
              </a:rPr>
              <a:t>встановлення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місця</a:t>
            </a:r>
            <a:r>
              <a:rPr lang="ru-RU" b="1" dirty="0">
                <a:solidFill>
                  <a:srgbClr val="0070C0"/>
                </a:solidFill>
              </a:rPr>
              <a:t> звука в </a:t>
            </a:r>
            <a:r>
              <a:rPr lang="ru-RU" b="1" dirty="0" err="1">
                <a:solidFill>
                  <a:srgbClr val="0070C0"/>
                </a:solidFill>
              </a:rPr>
              <a:t>слові</a:t>
            </a:r>
            <a:r>
              <a:rPr lang="ru-RU" b="1" dirty="0">
                <a:solidFill>
                  <a:srgbClr val="0070C0"/>
                </a:solidFill>
              </a:rPr>
              <a:t>;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загадування</a:t>
            </a:r>
            <a:r>
              <a:rPr lang="ru-RU" b="1" dirty="0">
                <a:solidFill>
                  <a:srgbClr val="0070C0"/>
                </a:solidFill>
              </a:rPr>
              <a:t> загадок; </a:t>
            </a:r>
            <a:r>
              <a:rPr lang="ru-RU" b="1" dirty="0" err="1">
                <a:solidFill>
                  <a:srgbClr val="0070C0"/>
                </a:solidFill>
              </a:rPr>
              <a:t>інтонування</a:t>
            </a:r>
            <a:r>
              <a:rPr lang="ru-RU" b="1" dirty="0">
                <a:solidFill>
                  <a:srgbClr val="0070C0"/>
                </a:solidFill>
              </a:rPr>
              <a:t>, </a:t>
            </a:r>
            <a:r>
              <a:rPr lang="ru-RU" b="1" dirty="0" err="1">
                <a:solidFill>
                  <a:srgbClr val="0070C0"/>
                </a:solidFill>
              </a:rPr>
              <a:t>зразок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вимови</a:t>
            </a:r>
            <a:r>
              <a:rPr lang="ru-RU" b="1" dirty="0">
                <a:solidFill>
                  <a:srgbClr val="0070C0"/>
                </a:solidFill>
              </a:rPr>
              <a:t> звука </a:t>
            </a:r>
            <a:r>
              <a:rPr lang="ru-RU" b="1" dirty="0" err="1">
                <a:solidFill>
                  <a:srgbClr val="0070C0"/>
                </a:solidFill>
              </a:rPr>
              <a:t>вихователем</a:t>
            </a:r>
            <a:r>
              <a:rPr lang="ru-RU" b="1" dirty="0">
                <a:solidFill>
                  <a:srgbClr val="0070C0"/>
                </a:solidFill>
              </a:rPr>
              <a:t>, </a:t>
            </a:r>
            <a:r>
              <a:rPr lang="ru-RU" b="1" dirty="0" err="1">
                <a:solidFill>
                  <a:srgbClr val="0070C0"/>
                </a:solidFill>
              </a:rPr>
              <a:t>прийом</a:t>
            </a:r>
            <a:r>
              <a:rPr lang="ru-RU" b="1" dirty="0">
                <a:solidFill>
                  <a:srgbClr val="0070C0"/>
                </a:solidFill>
              </a:rPr>
              <a:t> «</a:t>
            </a:r>
            <a:r>
              <a:rPr lang="ru-RU" b="1" dirty="0" err="1">
                <a:solidFill>
                  <a:srgbClr val="0070C0"/>
                </a:solidFill>
              </a:rPr>
              <a:t>долонька</a:t>
            </a:r>
            <a:r>
              <a:rPr lang="ru-RU" b="1" dirty="0">
                <a:solidFill>
                  <a:srgbClr val="0070C0"/>
                </a:solidFill>
              </a:rPr>
              <a:t>», </a:t>
            </a:r>
            <a:r>
              <a:rPr lang="ru-RU" b="1" dirty="0" err="1">
                <a:solidFill>
                  <a:srgbClr val="0070C0"/>
                </a:solidFill>
              </a:rPr>
              <a:t>прийом</a:t>
            </a:r>
            <a:r>
              <a:rPr lang="ru-RU" b="1" dirty="0">
                <a:solidFill>
                  <a:srgbClr val="0070C0"/>
                </a:solidFill>
              </a:rPr>
              <a:t> «</a:t>
            </a:r>
            <a:r>
              <a:rPr lang="ru-RU" b="1" dirty="0" err="1">
                <a:solidFill>
                  <a:srgbClr val="0070C0"/>
                </a:solidFill>
              </a:rPr>
              <a:t>диригування</a:t>
            </a:r>
            <a:r>
              <a:rPr lang="ru-RU" b="1" dirty="0">
                <a:solidFill>
                  <a:srgbClr val="0070C0"/>
                </a:solidFill>
              </a:rPr>
              <a:t>»;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промовляння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слів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дітьми</a:t>
            </a:r>
            <a:r>
              <a:rPr lang="ru-RU" b="1" dirty="0">
                <a:solidFill>
                  <a:srgbClr val="0070C0"/>
                </a:solidFill>
              </a:rPr>
              <a:t> (</a:t>
            </a:r>
            <a:r>
              <a:rPr lang="ru-RU" b="1" dirty="0" err="1">
                <a:solidFill>
                  <a:srgbClr val="0070C0"/>
                </a:solidFill>
              </a:rPr>
              <a:t>хорове</a:t>
            </a:r>
            <a:r>
              <a:rPr lang="ru-RU" b="1" dirty="0">
                <a:solidFill>
                  <a:srgbClr val="0070C0"/>
                </a:solidFill>
              </a:rPr>
              <a:t>, </a:t>
            </a:r>
            <a:r>
              <a:rPr lang="ru-RU" b="1" dirty="0" err="1">
                <a:solidFill>
                  <a:srgbClr val="0070C0"/>
                </a:solidFill>
              </a:rPr>
              <a:t>індивідуальне</a:t>
            </a:r>
            <a:r>
              <a:rPr lang="ru-RU" b="1" dirty="0">
                <a:solidFill>
                  <a:srgbClr val="0070C0"/>
                </a:solidFill>
              </a:rPr>
              <a:t>); </a:t>
            </a:r>
            <a:r>
              <a:rPr lang="ru-RU" b="1" dirty="0" err="1">
                <a:solidFill>
                  <a:srgbClr val="0070C0"/>
                </a:solidFill>
              </a:rPr>
              <a:t>порівняння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слів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зі</a:t>
            </a:r>
            <a:r>
              <a:rPr lang="ru-RU" b="1" dirty="0">
                <a:solidFill>
                  <a:srgbClr val="0070C0"/>
                </a:solidFill>
              </a:rPr>
              <a:t> схожим </a:t>
            </a:r>
            <a:r>
              <a:rPr lang="ru-RU" b="1" dirty="0" err="1">
                <a:solidFill>
                  <a:srgbClr val="0070C0"/>
                </a:solidFill>
              </a:rPr>
              <a:t>звукосполученням</a:t>
            </a:r>
            <a:r>
              <a:rPr lang="ru-RU" b="1" dirty="0">
                <a:solidFill>
                  <a:srgbClr val="0070C0"/>
                </a:solidFill>
              </a:rPr>
              <a:t>; </a:t>
            </a:r>
            <a:r>
              <a:rPr lang="ru-RU" b="1" dirty="0" err="1">
                <a:solidFill>
                  <a:srgbClr val="0070C0"/>
                </a:solidFill>
              </a:rPr>
              <a:t>визначення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довжини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промовленого</a:t>
            </a:r>
            <a:r>
              <a:rPr lang="ru-RU" b="1" dirty="0">
                <a:solidFill>
                  <a:srgbClr val="0070C0"/>
                </a:solidFill>
              </a:rPr>
              <a:t> слова (</a:t>
            </a:r>
            <a:r>
              <a:rPr lang="ru-RU" b="1" dirty="0" err="1">
                <a:solidFill>
                  <a:srgbClr val="0070C0"/>
                </a:solidFill>
              </a:rPr>
              <a:t>коротке</a:t>
            </a:r>
            <a:r>
              <a:rPr lang="ru-RU" b="1" dirty="0">
                <a:solidFill>
                  <a:srgbClr val="0070C0"/>
                </a:solidFill>
              </a:rPr>
              <a:t>, </a:t>
            </a:r>
            <a:r>
              <a:rPr lang="ru-RU" b="1" dirty="0" err="1">
                <a:solidFill>
                  <a:srgbClr val="0070C0"/>
                </a:solidFill>
              </a:rPr>
              <a:t>довге</a:t>
            </a:r>
            <a:r>
              <a:rPr lang="ru-RU" b="1" dirty="0">
                <a:solidFill>
                  <a:srgbClr val="0070C0"/>
                </a:solidFill>
              </a:rPr>
              <a:t>, </a:t>
            </a:r>
            <a:r>
              <a:rPr lang="ru-RU" b="1" dirty="0" err="1">
                <a:solidFill>
                  <a:srgbClr val="0070C0"/>
                </a:solidFill>
              </a:rPr>
              <a:t>найдовше</a:t>
            </a:r>
            <a:r>
              <a:rPr lang="ru-RU" b="1" dirty="0">
                <a:solidFill>
                  <a:srgbClr val="0070C0"/>
                </a:solidFill>
              </a:rPr>
              <a:t>); </a:t>
            </a:r>
            <a:r>
              <a:rPr lang="ru-RU" b="1" dirty="0" err="1">
                <a:solidFill>
                  <a:srgbClr val="0070C0"/>
                </a:solidFill>
              </a:rPr>
              <a:t>графічне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зображення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слів</a:t>
            </a:r>
            <a:r>
              <a:rPr lang="ru-RU" b="1" dirty="0">
                <a:solidFill>
                  <a:srgbClr val="0070C0"/>
                </a:solidFill>
              </a:rPr>
              <a:t> за </a:t>
            </a:r>
            <a:r>
              <a:rPr lang="ru-RU" b="1" dirty="0" err="1">
                <a:solidFill>
                  <a:srgbClr val="0070C0"/>
                </a:solidFill>
              </a:rPr>
              <a:t>допомогою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умовних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позначень</a:t>
            </a:r>
            <a:r>
              <a:rPr lang="ru-RU" b="1" dirty="0">
                <a:solidFill>
                  <a:srgbClr val="0070C0"/>
                </a:solidFill>
              </a:rPr>
              <a:t> (</a:t>
            </a:r>
            <a:r>
              <a:rPr lang="ru-RU" b="1" dirty="0" err="1">
                <a:solidFill>
                  <a:srgbClr val="0070C0"/>
                </a:solidFill>
              </a:rPr>
              <a:t>лініями</a:t>
            </a:r>
            <a:r>
              <a:rPr lang="ru-RU" b="1" dirty="0">
                <a:solidFill>
                  <a:srgbClr val="0070C0"/>
                </a:solidFill>
              </a:rPr>
              <a:t>, </a:t>
            </a:r>
            <a:r>
              <a:rPr lang="ru-RU" b="1" dirty="0" err="1">
                <a:solidFill>
                  <a:srgbClr val="0070C0"/>
                </a:solidFill>
              </a:rPr>
              <a:t>прямокутниками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тощо</a:t>
            </a:r>
            <a:r>
              <a:rPr lang="ru-RU" b="1" dirty="0">
                <a:solidFill>
                  <a:srgbClr val="0070C0"/>
                </a:solidFill>
              </a:rPr>
              <a:t>); </a:t>
            </a:r>
            <a:r>
              <a:rPr lang="ru-RU" b="1" dirty="0" err="1">
                <a:solidFill>
                  <a:srgbClr val="0070C0"/>
                </a:solidFill>
              </a:rPr>
              <a:t>знаходження</a:t>
            </a:r>
            <a:r>
              <a:rPr lang="ru-RU" b="1" dirty="0">
                <a:solidFill>
                  <a:srgbClr val="0070C0"/>
                </a:solidFill>
              </a:rPr>
              <a:t> (за </a:t>
            </a:r>
            <a:r>
              <a:rPr lang="ru-RU" b="1" dirty="0" err="1">
                <a:solidFill>
                  <a:srgbClr val="0070C0"/>
                </a:solidFill>
              </a:rPr>
              <a:t>вказівкою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вихователя</a:t>
            </a:r>
            <a:r>
              <a:rPr lang="ru-RU" b="1" dirty="0">
                <a:solidFill>
                  <a:srgbClr val="0070C0"/>
                </a:solidFill>
              </a:rPr>
              <a:t>) </a:t>
            </a:r>
            <a:r>
              <a:rPr lang="ru-RU" b="1" dirty="0" err="1">
                <a:solidFill>
                  <a:srgbClr val="0070C0"/>
                </a:solidFill>
              </a:rPr>
              <a:t>слів-назв</a:t>
            </a:r>
            <a:r>
              <a:rPr lang="ru-RU" b="1" dirty="0">
                <a:solidFill>
                  <a:srgbClr val="0070C0"/>
                </a:solidFill>
              </a:rPr>
              <a:t>, </a:t>
            </a:r>
            <a:r>
              <a:rPr lang="ru-RU" b="1" dirty="0" err="1">
                <a:solidFill>
                  <a:srgbClr val="0070C0"/>
                </a:solidFill>
              </a:rPr>
              <a:t>слів-ознак</a:t>
            </a:r>
            <a:r>
              <a:rPr lang="ru-RU" b="1" dirty="0">
                <a:solidFill>
                  <a:srgbClr val="0070C0"/>
                </a:solidFill>
              </a:rPr>
              <a:t>, </a:t>
            </a:r>
            <a:r>
              <a:rPr lang="ru-RU" b="1" dirty="0" err="1">
                <a:solidFill>
                  <a:srgbClr val="0070C0"/>
                </a:solidFill>
              </a:rPr>
              <a:t>слів-дій</a:t>
            </a:r>
            <a:r>
              <a:rPr lang="ru-RU" b="1" dirty="0">
                <a:solidFill>
                  <a:srgbClr val="0070C0"/>
                </a:solidFill>
              </a:rPr>
              <a:t>; </a:t>
            </a:r>
            <a:r>
              <a:rPr lang="ru-RU" b="1" dirty="0" err="1">
                <a:solidFill>
                  <a:srgbClr val="0070C0"/>
                </a:solidFill>
              </a:rPr>
              <a:t>промовляння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звуків</a:t>
            </a:r>
            <a:r>
              <a:rPr lang="ru-RU" b="1" dirty="0">
                <a:solidFill>
                  <a:srgbClr val="0070C0"/>
                </a:solidFill>
              </a:rPr>
              <a:t> у </a:t>
            </a:r>
            <a:r>
              <a:rPr lang="ru-RU" b="1" dirty="0" err="1">
                <a:solidFill>
                  <a:srgbClr val="0070C0"/>
                </a:solidFill>
              </a:rPr>
              <a:t>слові</a:t>
            </a:r>
            <a:r>
              <a:rPr lang="ru-RU" b="1" dirty="0">
                <a:solidFill>
                  <a:srgbClr val="0070C0"/>
                </a:solidFill>
              </a:rPr>
              <a:t> в </a:t>
            </a:r>
            <a:r>
              <a:rPr lang="ru-RU" b="1" dirty="0" err="1">
                <a:solidFill>
                  <a:srgbClr val="0070C0"/>
                </a:solidFill>
              </a:rPr>
              <a:t>супроводі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оплесків</a:t>
            </a:r>
            <a:r>
              <a:rPr lang="ru-RU" b="1" dirty="0">
                <a:solidFill>
                  <a:srgbClr val="0070C0"/>
                </a:solidFill>
              </a:rPr>
              <a:t> у </a:t>
            </a:r>
            <a:r>
              <a:rPr lang="ru-RU" b="1" dirty="0" err="1">
                <a:solidFill>
                  <a:srgbClr val="0070C0"/>
                </a:solidFill>
              </a:rPr>
              <a:t>долоні</a:t>
            </a:r>
            <a:r>
              <a:rPr lang="ru-RU" b="1" dirty="0">
                <a:solidFill>
                  <a:srgbClr val="0070C0"/>
                </a:solidFill>
              </a:rPr>
              <a:t>, </a:t>
            </a:r>
            <a:r>
              <a:rPr lang="ru-RU" b="1" dirty="0" err="1">
                <a:solidFill>
                  <a:srgbClr val="0070C0"/>
                </a:solidFill>
              </a:rPr>
              <a:t>крокування</a:t>
            </a:r>
            <a:r>
              <a:rPr lang="ru-RU" b="1" dirty="0">
                <a:solidFill>
                  <a:srgbClr val="0070C0"/>
                </a:solidFill>
              </a:rPr>
              <a:t>, </a:t>
            </a:r>
            <a:r>
              <a:rPr lang="ru-RU" b="1" dirty="0" err="1">
                <a:solidFill>
                  <a:srgbClr val="0070C0"/>
                </a:solidFill>
              </a:rPr>
              <a:t>підстрибування</a:t>
            </a:r>
            <a:r>
              <a:rPr lang="ru-RU" b="1" dirty="0">
                <a:solidFill>
                  <a:srgbClr val="0070C0"/>
                </a:solidFill>
              </a:rPr>
              <a:t>; </a:t>
            </a:r>
            <a:r>
              <a:rPr lang="ru-RU" b="1" dirty="0" err="1">
                <a:solidFill>
                  <a:srgbClr val="0070C0"/>
                </a:solidFill>
              </a:rPr>
              <a:t>визначення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місця</a:t>
            </a:r>
            <a:r>
              <a:rPr lang="ru-RU" b="1" dirty="0">
                <a:solidFill>
                  <a:srgbClr val="0070C0"/>
                </a:solidFill>
              </a:rPr>
              <a:t> кожного слова в </a:t>
            </a:r>
            <a:r>
              <a:rPr lang="ru-RU" b="1" dirty="0" err="1">
                <a:solidFill>
                  <a:srgbClr val="0070C0"/>
                </a:solidFill>
              </a:rPr>
              <a:t>реченні</a:t>
            </a:r>
            <a:r>
              <a:rPr lang="ru-RU" b="1" dirty="0">
                <a:solidFill>
                  <a:srgbClr val="0070C0"/>
                </a:solidFill>
              </a:rPr>
              <a:t>; </a:t>
            </a:r>
            <a:r>
              <a:rPr lang="ru-RU" b="1" dirty="0" err="1">
                <a:solidFill>
                  <a:srgbClr val="0070C0"/>
                </a:solidFill>
              </a:rPr>
              <a:t>графічне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позначення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речень</a:t>
            </a:r>
            <a:r>
              <a:rPr lang="ru-RU" b="1" dirty="0">
                <a:solidFill>
                  <a:srgbClr val="0070C0"/>
                </a:solidFill>
              </a:rPr>
              <a:t> на </a:t>
            </a:r>
            <a:r>
              <a:rPr lang="ru-RU" b="1" dirty="0" err="1">
                <a:solidFill>
                  <a:srgbClr val="0070C0"/>
                </a:solidFill>
              </a:rPr>
              <a:t>дошці</a:t>
            </a:r>
            <a:r>
              <a:rPr lang="ru-RU" b="1" dirty="0">
                <a:solidFill>
                  <a:srgbClr val="0070C0"/>
                </a:solidFill>
              </a:rPr>
              <a:t>, </a:t>
            </a:r>
            <a:r>
              <a:rPr lang="ru-RU" b="1" dirty="0" err="1">
                <a:solidFill>
                  <a:srgbClr val="0070C0"/>
                </a:solidFill>
              </a:rPr>
              <a:t>папері</a:t>
            </a:r>
            <a:r>
              <a:rPr lang="ru-RU" b="1" dirty="0">
                <a:solidFill>
                  <a:srgbClr val="0070C0"/>
                </a:solidFill>
              </a:rPr>
              <a:t>, </a:t>
            </a:r>
            <a:r>
              <a:rPr lang="ru-RU" b="1" dirty="0" err="1">
                <a:solidFill>
                  <a:srgbClr val="0070C0"/>
                </a:solidFill>
              </a:rPr>
              <a:t>смужками</a:t>
            </a:r>
            <a:r>
              <a:rPr lang="ru-RU" b="1" dirty="0">
                <a:solidFill>
                  <a:srgbClr val="0070C0"/>
                </a:solidFill>
              </a:rPr>
              <a:t> на </a:t>
            </a:r>
            <a:r>
              <a:rPr lang="ru-RU" b="1" dirty="0" err="1">
                <a:solidFill>
                  <a:srgbClr val="0070C0"/>
                </a:solidFill>
              </a:rPr>
              <a:t>столі</a:t>
            </a:r>
            <a:r>
              <a:rPr lang="ru-RU" b="1" dirty="0">
                <a:solidFill>
                  <a:srgbClr val="0070C0"/>
                </a:solidFill>
              </a:rPr>
              <a:t> (</a:t>
            </a:r>
            <a:r>
              <a:rPr lang="ru-RU" b="1" dirty="0" err="1">
                <a:solidFill>
                  <a:srgbClr val="0070C0"/>
                </a:solidFill>
              </a:rPr>
              <a:t>зображення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схеми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речення</a:t>
            </a:r>
            <a:r>
              <a:rPr lang="ru-RU" b="1" dirty="0">
                <a:solidFill>
                  <a:srgbClr val="0070C0"/>
                </a:solidFill>
              </a:rPr>
              <a:t>); </a:t>
            </a:r>
            <a:r>
              <a:rPr lang="ru-RU" b="1" dirty="0" err="1">
                <a:solidFill>
                  <a:srgbClr val="0070C0"/>
                </a:solidFill>
              </a:rPr>
              <a:t>складання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речень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із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певною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кількістю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слів</a:t>
            </a:r>
            <a:r>
              <a:rPr lang="ru-RU" b="1" dirty="0">
                <a:solidFill>
                  <a:srgbClr val="0070C0"/>
                </a:solidFill>
              </a:rPr>
              <a:t>; </a:t>
            </a:r>
            <a:r>
              <a:rPr lang="ru-RU" b="1" dirty="0" err="1">
                <a:solidFill>
                  <a:srgbClr val="0070C0"/>
                </a:solidFill>
              </a:rPr>
              <a:t>збільшення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кількості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слів</a:t>
            </a:r>
            <a:r>
              <a:rPr lang="ru-RU" b="1" dirty="0">
                <a:solidFill>
                  <a:srgbClr val="0070C0"/>
                </a:solidFill>
              </a:rPr>
              <a:t> у </a:t>
            </a:r>
            <a:r>
              <a:rPr lang="ru-RU" b="1" dirty="0" err="1">
                <a:solidFill>
                  <a:srgbClr val="0070C0"/>
                </a:solidFill>
              </a:rPr>
              <a:t>реченні</a:t>
            </a:r>
            <a:r>
              <a:rPr lang="ru-RU" b="1" dirty="0">
                <a:solidFill>
                  <a:srgbClr val="0070C0"/>
                </a:solidFill>
              </a:rPr>
              <a:t>; </a:t>
            </a:r>
            <a:r>
              <a:rPr lang="ru-RU" b="1" dirty="0" err="1">
                <a:solidFill>
                  <a:srgbClr val="0070C0"/>
                </a:solidFill>
              </a:rPr>
              <a:t>самостійне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моделювання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речень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дітьми</a:t>
            </a:r>
            <a:r>
              <a:rPr lang="ru-RU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685" y="5807243"/>
            <a:ext cx="5364945" cy="126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628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458" y="1287391"/>
            <a:ext cx="5690984" cy="31944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8621" y="26887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грамоти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5642" y="1315453"/>
            <a:ext cx="10728158" cy="4861510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ТЕХНОЛОГІЇ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М. Зайцева, Є. </a:t>
            </a:r>
            <a:r>
              <a:rPr lang="uk-UA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Шулешко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7770"/>
            <a:ext cx="7033727" cy="39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77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428" y="2189747"/>
            <a:ext cx="6592572" cy="46682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2506"/>
            <a:ext cx="11049000" cy="81814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«МОВЛЕННЯ ДИТИНИ. ОСНОВИ ГРАМОТИ» 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10653"/>
            <a:ext cx="7202905" cy="584734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80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ДОБІРКА СТИМУЛЬНИХ ВПРАВ ІЗ ПІДГОТОВКИ РУКИ ДИТИНИ ДО ПИСЬМА </a:t>
            </a:r>
          </a:p>
          <a:p>
            <a:r>
              <a:rPr lang="ru-RU" sz="6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Пальчикова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гімнастика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 (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вправи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, 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ігри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, театр). </a:t>
            </a:r>
          </a:p>
          <a:p>
            <a:r>
              <a:rPr lang="ru-RU" sz="80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Штрихування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, 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трафарети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. </a:t>
            </a:r>
          </a:p>
          <a:p>
            <a:r>
              <a:rPr lang="ru-RU" sz="8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Розмальовки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, 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домальовки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. </a:t>
            </a:r>
          </a:p>
          <a:p>
            <a:r>
              <a:rPr lang="ru-RU" sz="8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ru-RU" sz="8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Малювання</a:t>
            </a:r>
            <a:r>
              <a:rPr lang="ru-RU" sz="8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на </a:t>
            </a:r>
            <a:r>
              <a:rPr lang="ru-RU" sz="8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піску</a:t>
            </a:r>
            <a:r>
              <a:rPr lang="ru-RU" sz="8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у </a:t>
            </a:r>
            <a:r>
              <a:rPr lang="ru-RU" sz="8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повітрі</a:t>
            </a:r>
            <a:r>
              <a:rPr lang="ru-RU" sz="8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на </a:t>
            </a:r>
            <a:r>
              <a:rPr lang="ru-RU" sz="8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землі</a:t>
            </a:r>
            <a:r>
              <a:rPr lang="ru-RU" sz="8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водою. </a:t>
            </a:r>
          </a:p>
          <a:p>
            <a:r>
              <a:rPr lang="ru-RU" sz="8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ru-RU" sz="8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Ліплення+усі</a:t>
            </a:r>
            <a:r>
              <a:rPr lang="ru-RU" sz="8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8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види</a:t>
            </a:r>
            <a:r>
              <a:rPr lang="ru-RU" sz="8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8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образотворчої</a:t>
            </a:r>
            <a:r>
              <a:rPr lang="ru-RU" sz="8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8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діяльності</a:t>
            </a:r>
            <a:r>
              <a:rPr lang="ru-RU" sz="8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ru-RU" sz="8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Обведення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літер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. </a:t>
            </a:r>
          </a:p>
          <a:p>
            <a:r>
              <a:rPr lang="ru-RU" sz="80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Графічні</a:t>
            </a:r>
            <a:r>
              <a:rPr lang="ru-RU" sz="8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та 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зорові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диктанти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. </a:t>
            </a:r>
          </a:p>
          <a:p>
            <a:r>
              <a:rPr lang="ru-RU" sz="8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Мозаїка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, 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конструктори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. </a:t>
            </a:r>
          </a:p>
          <a:p>
            <a:r>
              <a:rPr lang="ru-RU" sz="8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Еспандер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. </a:t>
            </a:r>
          </a:p>
          <a:p>
            <a:r>
              <a:rPr lang="ru-RU" sz="80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Маніпулювання</a:t>
            </a:r>
            <a:r>
              <a:rPr lang="ru-RU" sz="8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з 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дрібними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 предметами. </a:t>
            </a:r>
          </a:p>
          <a:p>
            <a:r>
              <a:rPr lang="ru-RU" sz="80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Дидактичні</a:t>
            </a:r>
            <a:r>
              <a:rPr lang="ru-RU" sz="8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ігри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 (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лабіринти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, 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склади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візерунок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, 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впізнай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 на 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дотик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). </a:t>
            </a:r>
          </a:p>
          <a:p>
            <a:pPr marL="0" indent="0">
              <a:buNone/>
            </a:pP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ru-RU" sz="8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   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Геоборди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 (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ігри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Воскобовича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, «</a:t>
            </a:r>
            <a:r>
              <a:rPr lang="ru-RU" sz="8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змійки</a:t>
            </a:r>
            <a:r>
              <a:rPr lang="ru-RU" sz="8000" b="1" dirty="0">
                <a:solidFill>
                  <a:srgbClr val="0070C0"/>
                </a:solidFill>
                <a:latin typeface="Calibri" panose="020F0502020204030204" pitchFamily="34" charset="0"/>
              </a:rPr>
              <a:t>»). </a:t>
            </a:r>
          </a:p>
          <a:p>
            <a:r>
              <a:rPr lang="ru-RU" sz="8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ru-RU" sz="8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Ручна</a:t>
            </a:r>
            <a:r>
              <a:rPr lang="ru-RU" sz="8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8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праця</a:t>
            </a:r>
            <a:r>
              <a:rPr lang="ru-RU" sz="8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ru-RU" sz="8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плетіння</a:t>
            </a:r>
            <a:r>
              <a:rPr lang="ru-RU" sz="8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8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в’язання</a:t>
            </a:r>
            <a:r>
              <a:rPr lang="ru-RU" sz="8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8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пап’є</a:t>
            </a:r>
            <a:r>
              <a:rPr lang="ru-RU" sz="8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-маше, «</a:t>
            </a:r>
            <a:r>
              <a:rPr lang="ru-RU" sz="8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декупаж</a:t>
            </a:r>
            <a:r>
              <a:rPr lang="ru-RU" sz="8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»). </a:t>
            </a:r>
          </a:p>
          <a:p>
            <a:r>
              <a:rPr lang="ru-RU" sz="80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Вправи</a:t>
            </a:r>
            <a:r>
              <a:rPr lang="ru-RU" sz="8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8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з </a:t>
            </a:r>
            <a:r>
              <a:rPr lang="ru-RU" sz="8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різноманітним</a:t>
            </a:r>
            <a:r>
              <a:rPr lang="ru-RU" sz="8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8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інвентарем</a:t>
            </a:r>
            <a:r>
              <a:rPr lang="ru-RU" sz="8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ru-RU" sz="8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м’ячі</a:t>
            </a:r>
            <a:r>
              <a:rPr lang="ru-RU" sz="8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8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різного</a:t>
            </a:r>
            <a:r>
              <a:rPr lang="ru-RU" sz="8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8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розміру</a:t>
            </a:r>
            <a:r>
              <a:rPr lang="ru-RU" sz="8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і </a:t>
            </a:r>
            <a:r>
              <a:rPr lang="ru-RU" sz="8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фактури</a:t>
            </a:r>
            <a:r>
              <a:rPr lang="ru-RU" sz="8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8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дрібний</a:t>
            </a:r>
            <a:r>
              <a:rPr lang="ru-RU" sz="8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8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інвентар</a:t>
            </a:r>
            <a:r>
              <a:rPr lang="ru-RU" sz="8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). </a:t>
            </a:r>
            <a:endParaRPr lang="ru-RU" sz="80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sz="8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8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Бізіборди</a:t>
            </a:r>
            <a:r>
              <a:rPr lang="ru-RU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sz="6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3537" y="1138989"/>
            <a:ext cx="44436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ВИКОРИСТАННЯ ЕЛЕМЕНТІВ ПРИРОДНОГО СЕРЕДОВИЩА ДЛЯ ОЗНАЙОМЛЕННЯ ДІТЕЙ ІЗ БУКВАМИ </a:t>
            </a:r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22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803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Освітній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напрям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«</a:t>
            </a:r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Мовлення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Іноземна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мова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</a:rPr>
              <a:t>» 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3768" y="1379621"/>
            <a:ext cx="7186864" cy="479734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Мовленнєва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компетентність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у </a:t>
            </a: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сфері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іноземної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мови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це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оперування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дитиною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на базовому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рівні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основами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іншомовних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фонетичних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лексичних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граматичних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знань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процесі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аудіювання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діалогічного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монологічного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мовлення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(БКДО). 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Алгоритм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реалізації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змісту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освітнього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напряму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«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Мовлення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Іноземна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мова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» в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закладі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дошкільної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освіти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який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передбачає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послідовність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дій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вихователя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: </a:t>
            </a:r>
          </a:p>
          <a:p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1)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ознайомлення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новим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матеріалом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систематичних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заняттях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2)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закріплення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отриманих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знань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процесі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інтеграції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3)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збільшення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варіацій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застосування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педагогічних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технологій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за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рахунок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урізноманітнення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активностей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дітей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085" y="1602249"/>
            <a:ext cx="3892376" cy="435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13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99412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 напрям</a:t>
            </a:r>
            <a:br>
              <a:rPr lang="uk-UA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dirty="0" smtClean="0">
                <a:solidFill>
                  <a:srgbClr val="0000CC"/>
                </a:solidFill>
              </a:rPr>
              <a:t> </a:t>
            </a:r>
            <a:r>
              <a:rPr lang="ru-RU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«</a:t>
            </a:r>
            <a:r>
              <a:rPr lang="ru-RU" sz="4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Мовлення</a:t>
            </a:r>
            <a:r>
              <a:rPr lang="ru-RU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ru-RU" sz="4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Іноземна</a:t>
            </a:r>
            <a:r>
              <a:rPr lang="ru-RU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мова</a:t>
            </a:r>
            <a:r>
              <a:rPr lang="ru-RU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» </a:t>
            </a:r>
            <a:endParaRPr lang="ru-RU" sz="4000" b="1" dirty="0">
              <a:solidFill>
                <a:srgbClr val="0000CC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4012" y="1299412"/>
            <a:ext cx="11127838" cy="3962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38989" y="5261812"/>
            <a:ext cx="912795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Вимоги</a:t>
            </a:r>
            <a:r>
              <a:rPr lang="ru-RU" sz="2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до </a:t>
            </a:r>
            <a:r>
              <a:rPr lang="ru-RU" sz="2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організації</a:t>
            </a:r>
            <a:r>
              <a:rPr lang="ru-RU" sz="2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та </a:t>
            </a:r>
            <a:r>
              <a:rPr lang="ru-RU" sz="2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проведення</a:t>
            </a:r>
            <a:r>
              <a:rPr lang="ru-RU" sz="2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систематичних</a:t>
            </a:r>
            <a:r>
              <a:rPr lang="ru-RU" sz="2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занять: </a:t>
            </a:r>
            <a:endParaRPr lang="ru-RU" sz="2000" dirty="0" smtClean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20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Основні</a:t>
            </a: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принципи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організації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занять: </a:t>
            </a:r>
            <a:r>
              <a:rPr lang="ru-RU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комунікативна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спрямованість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; </a:t>
            </a:r>
            <a:r>
              <a:rPr lang="ru-RU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тематичність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; </a:t>
            </a:r>
            <a:r>
              <a:rPr lang="ru-RU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динамічність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Основні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типи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занять (</a:t>
            </a:r>
            <a:r>
              <a:rPr lang="ru-RU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комплексні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інтегровані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узагальнюючі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). </a:t>
            </a:r>
          </a:p>
          <a:p>
            <a:pPr algn="just"/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Коротка </a:t>
            </a:r>
            <a:r>
              <a:rPr lang="ru-RU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тривалість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і невелика </a:t>
            </a:r>
            <a:r>
              <a:rPr lang="ru-RU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кількість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дітей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33778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756" y="930443"/>
            <a:ext cx="3377477" cy="22983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5772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Освітній </a:t>
            </a:r>
            <a:r>
              <a:rPr lang="uk-UA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</a:t>
            </a:r>
            <a:br>
              <a:rPr lang="uk-UA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uk-UA" sz="2400" b="1" dirty="0" smtClean="0">
                <a:solidFill>
                  <a:srgbClr val="0000CC"/>
                </a:solidFill>
              </a:rPr>
              <a:t> 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«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Мовлення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Іноземна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мова</a:t>
            </a:r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»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81263"/>
            <a:ext cx="11502189" cy="68339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	</a:t>
            </a:r>
            <a:r>
              <a:rPr lang="ru-RU" sz="20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Інтеграція</a:t>
            </a:r>
            <a:r>
              <a:rPr lang="ru-RU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іноземної</a:t>
            </a:r>
            <a:r>
              <a:rPr lang="ru-RU" sz="2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мови</a:t>
            </a:r>
            <a:r>
              <a:rPr lang="ru-RU" sz="2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передбачає</a:t>
            </a:r>
            <a:r>
              <a:rPr lang="ru-RU" sz="20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endParaRPr lang="ru-RU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Включення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іншомовної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інформації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іншу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Інтегрований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підхід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використовується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лише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етапі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закріплення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іншомовного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матеріалу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Дозволяє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значно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розширити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варіації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використання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лексико-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граматичного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матеріалу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Запобігання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утворенню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/«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будуванню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»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мовного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бар’єру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  </a:t>
            </a:r>
            <a:r>
              <a:rPr lang="ru-RU" sz="20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Інноваційні</a:t>
            </a:r>
            <a:r>
              <a:rPr lang="ru-RU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підходи</a:t>
            </a:r>
            <a:r>
              <a:rPr lang="ru-RU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формування</a:t>
            </a:r>
            <a:r>
              <a:rPr lang="ru-RU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мовленнєвої</a:t>
            </a:r>
            <a:r>
              <a:rPr lang="ru-RU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компетентності</a:t>
            </a:r>
            <a:r>
              <a:rPr lang="ru-RU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у </a:t>
            </a:r>
            <a:r>
              <a:rPr lang="ru-RU" sz="20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сфері</a:t>
            </a:r>
            <a:r>
              <a:rPr lang="ru-RU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іноземної</a:t>
            </a:r>
            <a:r>
              <a:rPr lang="ru-RU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мови</a:t>
            </a:r>
            <a:r>
              <a:rPr lang="ru-RU" sz="20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endParaRPr lang="ru-RU" sz="2000" b="1" dirty="0" smtClean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Метод </a:t>
            </a:r>
            <a:r>
              <a:rPr lang="ru-RU" sz="1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повної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фізичної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реакції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ru-RU" sz="1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базується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на </a:t>
            </a:r>
            <a:r>
              <a:rPr lang="ru-RU" sz="1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встановленні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sz="1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мозку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зв’язків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між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іноземним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словом та </a:t>
            </a:r>
            <a:r>
              <a:rPr lang="ru-RU" sz="1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дією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ru-RU" sz="1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навчання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мовлення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здійснюється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через </a:t>
            </a:r>
            <a:r>
              <a:rPr lang="ru-RU" sz="1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фізичну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ru-RU" sz="1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моторну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) </a:t>
            </a:r>
            <a:r>
              <a:rPr lang="ru-RU" sz="1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активність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). </a:t>
            </a:r>
          </a:p>
          <a:p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Метод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занурення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створюється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штучне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іншомовне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середовище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(педагог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спілкується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з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дітьми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виключно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іноземною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мовою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). </a:t>
            </a:r>
          </a:p>
          <a:p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Методика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Г.Домана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. В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основі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створення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мозку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триєдності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між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образом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символьним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, образом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змістовим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(предметна картинка) та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звуковим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образом. </a:t>
            </a:r>
          </a:p>
          <a:p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Інформаційно-комунікаційні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технології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Методи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запам’ятовування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інформації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основі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кодування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: </a:t>
            </a:r>
          </a:p>
          <a:p>
            <a:r>
              <a:rPr lang="ru-RU" sz="1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Мнемотехніка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-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запам’ятовування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лексичних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одиниць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відбувається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через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створення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яскравих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образів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чи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асоціацій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у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дитячій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уяві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Метод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асоціативних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символів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—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запам’ятовування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лексико-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граматичного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матеріалу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відбувається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через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образи-символи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графічні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зображення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рухи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про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значення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яких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домовляються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педагог і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діти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Сторітелінг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— метод,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що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дозволяє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одночасно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закріпити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велику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кількість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лексичних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одиниць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граматичних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структур у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процесі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розповідання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емоційно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забарвленої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сюжетної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історії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іноземною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мовою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  <a:p>
            <a:endParaRPr lang="ru-RU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2506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99" y="1"/>
            <a:ext cx="11470105" cy="128336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освітній</a:t>
            </a:r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напрям</a:t>
            </a:r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b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«</a:t>
            </a:r>
            <a:r>
              <a:rPr lang="ru-RU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Дитина</a:t>
            </a:r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в </a:t>
            </a:r>
            <a:r>
              <a:rPr lang="ru-RU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соціумі</a:t>
            </a:r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ru-RU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Соціально-фінансова</a:t>
            </a:r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грамотність</a:t>
            </a:r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» </a:t>
            </a:r>
            <a:endParaRPr lang="ru-RU" sz="3600" dirty="0">
              <a:solidFill>
                <a:srgbClr val="0000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7095" y="1283369"/>
            <a:ext cx="9689430" cy="2630905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 СОЦІАЛЬНОЇ КОМПЕТЕНТНОСТІ Й НАВИЧОК ФІНАНСОВОЇ ГРАМОТНОСТІ ОЗНАЧАЄ:</a:t>
            </a:r>
          </a:p>
          <a:p>
            <a:pPr algn="just"/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здатність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усвідомити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хто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вона є і як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потрібно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взаємодіяти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іншими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людьми.</a:t>
            </a:r>
          </a:p>
          <a:p>
            <a:pPr algn="just"/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Це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надихає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дитину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вивчати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свої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права й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обов’язки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планувати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бюджет,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раціонально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використовувати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ресурси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заощаджувати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оцінювати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наявні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можливості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формує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розвиток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лідерських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якостей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Формується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в предметно-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практичній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предметно-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ігровій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ігровій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із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правилами (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дидактичні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),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комунікативній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господарсько-побутовій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пізнавальній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діяльності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857" y="3608728"/>
            <a:ext cx="7919362" cy="32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194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2295"/>
            <a:ext cx="10311063" cy="73793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освітній</a:t>
            </a:r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напрям</a:t>
            </a:r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«</a:t>
            </a:r>
            <a:r>
              <a:rPr lang="ru-RU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Дитина</a:t>
            </a:r>
            <a:r>
              <a:rPr lang="ru-RU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в </a:t>
            </a:r>
            <a:r>
              <a:rPr lang="ru-RU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соціумі</a:t>
            </a:r>
            <a:r>
              <a:rPr lang="ru-RU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ru-RU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Соціально-фінансова</a:t>
            </a:r>
            <a:r>
              <a:rPr lang="ru-RU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грамотність</a:t>
            </a:r>
            <a:r>
              <a:rPr lang="ru-RU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» 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8548" y="1267326"/>
            <a:ext cx="8373978" cy="4909637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Основним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шляхом </a:t>
            </a:r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реалізації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завдань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соціально-фінансової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освіти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дошкільників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є </a:t>
            </a:r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створення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відповідного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розвивального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предметно-</a:t>
            </a:r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ігрового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середовища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</a:p>
          <a:p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дидактичні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настільно-друковані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ігри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про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професії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дорослих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інструменти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знаряддя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праці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сюжетно-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рольові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ігри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;</a:t>
            </a:r>
          </a:p>
          <a:p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посібники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для занять та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індивідуальної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роботи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на теми: «Моя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сім’я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», «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Світ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професій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», «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Світ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меблів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», «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Предмети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побуту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», «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Світ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транспорту», «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Рослинний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і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тваринний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світ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», «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Світ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грошей», «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Світ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товарів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», «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Моє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селище», «Моя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країна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» та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ін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.; </a:t>
            </a:r>
          </a:p>
          <a:p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збірки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книжкових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видань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соціально-економічного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спрямування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: малого фольклору,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віршів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казок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оповідань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скринька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власних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заощаджень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вихованців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від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власних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концертів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театралізацій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виручки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за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творчі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поробки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ін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.); 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карта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України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умовними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позначеннями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економічних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природних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ресурсів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знаряддя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праці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для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куточка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природи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праці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природі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матеріали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обладнання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для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художньої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праці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й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самостійної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художньої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діяльності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дошкільників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групові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та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міні-музеї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ЗДО.</a:t>
            </a:r>
          </a:p>
          <a:p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316" y="1267326"/>
            <a:ext cx="3388092" cy="423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77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336" y="208548"/>
            <a:ext cx="12063664" cy="11871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ОСВІТНІЙ НАПРЯМ </a:t>
            </a:r>
            <a:b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«ОСОБИСТІСТЬ ДИТИНИ. СПОРТИВНІ ІГРИ </a:t>
            </a:r>
            <a:b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(ШАХИ, ФУТБОЛ, БАСКЕТБОЛ)» 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СПОРТИВНО-ІГРОВА КОМПЕТЕНТНІСТЬ ДІТЕЙ ДОШКІЛЬНОГО ВІКУ -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це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здатність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пізнання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усвідомлення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власної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приналежності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обраного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виду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спортивної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гри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;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спрямування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психомоторної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діяльності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досягнення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умовної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мети,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дотримання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єдиних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правил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спортивної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діяльності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як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індивідуально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, так і в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команді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які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спрямовані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досягнення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найкращого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результату;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вміння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грати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спортивну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гру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за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спрощеними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 правилами (БКДО). 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090" y="4430463"/>
            <a:ext cx="3109229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721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3979" y="0"/>
            <a:ext cx="11438022" cy="77002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освітній</a:t>
            </a:r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напрям</a:t>
            </a:r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b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«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Дитина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в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соціумі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Соціально-фінансова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грамотність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» </a:t>
            </a:r>
            <a:endParaRPr lang="ru-RU" sz="3600" b="1" dirty="0">
              <a:solidFill>
                <a:srgbClr val="0000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51284"/>
            <a:ext cx="9529011" cy="560671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49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ФОРМАМИ ТА МЕТОДАМИ РОБОТИ В ЗДО </a:t>
            </a:r>
            <a:r>
              <a:rPr lang="ru-RU" sz="49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ДЛЯ РЕАЛІЗАЦІЇ ЗАВДАНЬ СОЦІАЛЬНО-ФІНАНСОВОЇ ОСВІТИ ДОШКІЛЬНИКІВ Є: </a:t>
            </a:r>
          </a:p>
          <a:p>
            <a:r>
              <a:rPr lang="ru-RU" sz="6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тематичні</a:t>
            </a:r>
            <a:r>
              <a:rPr lang="ru-RU" sz="6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та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інтегровані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заняття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ознайомлення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з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професіями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праця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батьків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раціональне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використання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природних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ресурсів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комунальні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послуги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й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тарифи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корисні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копалини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продукти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харчування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предмети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побуту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і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вжитку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наші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помічники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особисті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речі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та догляд за ними;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ліс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і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його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багатства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поведінка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природі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небезпечні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ігри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іграшки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особиста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безпека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вдома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вартові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здоров’я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хліб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усьому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голова; вода </a:t>
            </a:r>
            <a:r>
              <a:rPr lang="ru-RU" sz="6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ru-RU" sz="6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сік</a:t>
            </a:r>
            <a:r>
              <a:rPr lang="ru-RU" sz="6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життя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тощо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); </a:t>
            </a:r>
          </a:p>
          <a:p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•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тематичні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мультимедійні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презентації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•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екскурсії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в природу; </a:t>
            </a:r>
          </a:p>
          <a:p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•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спостереження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за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працею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дорослих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•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екскурсії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до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різних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установ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торговельних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об’єктів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на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підприємства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•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бесіди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•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розглядання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тамасичных   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картин,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плакатів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ілюстрацій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•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дидактичні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ігри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економічного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спрямування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• сюжетно-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рольові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ігри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•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художня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праця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• конструктивно-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будівельні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ігри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•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читання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творів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художньої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літератури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•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вирішення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проблемних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ігрових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ситуацій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•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економічні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вікторини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розваги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•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художньо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-продуктивна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діяльність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6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тощо</a:t>
            </a:r>
            <a:r>
              <a:rPr lang="ru-RU" sz="6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r>
              <a:rPr lang="ru-RU" sz="6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 </a:t>
            </a:r>
            <a:endParaRPr lang="ru-RU" sz="64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451" y="2708530"/>
            <a:ext cx="5537549" cy="41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02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571" y="2598821"/>
            <a:ext cx="4691343" cy="32725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642" y="208547"/>
            <a:ext cx="11566358" cy="115503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освітній</a:t>
            </a:r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напрям</a:t>
            </a:r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b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«</a:t>
            </a:r>
            <a:r>
              <a:rPr lang="ru-RU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Дитина</a:t>
            </a:r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в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соціумі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Соціально-фінансова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грамотність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» </a:t>
            </a:r>
            <a:endParaRPr lang="ru-RU" sz="3600" dirty="0">
              <a:solidFill>
                <a:srgbClr val="0000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759" y="1556084"/>
            <a:ext cx="7068812" cy="50693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Підтримка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батьками</a:t>
            </a:r>
          </a:p>
          <a:p>
            <a:pPr algn="just"/>
            <a:r>
              <a:rPr lang="ru-RU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спонукання</a:t>
            </a:r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більшого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самопізнання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впевненості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собі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власних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можливостях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; </a:t>
            </a:r>
          </a:p>
          <a:p>
            <a:pPr algn="just"/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використання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різних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виховних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дій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із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метою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навчання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цінувати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й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захищати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матеріальні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нематеріальні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цінності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виховання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заощадливості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; </a:t>
            </a:r>
          </a:p>
          <a:p>
            <a:pPr algn="just"/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залучення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дітей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планування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витрат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сімейного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бюджетування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як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засобу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формування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свідомого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відповідального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ставлення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фінансів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; </a:t>
            </a:r>
          </a:p>
          <a:p>
            <a:pPr algn="just"/>
            <a:r>
              <a:rPr lang="ru-RU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проведення</a:t>
            </a:r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розмов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бесід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спрямованих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розвиток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дитячої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соціальної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фінансової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ініціативності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лідерських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якостей</a:t>
            </a:r>
            <a:r>
              <a:rPr lang="ru-RU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. </a:t>
            </a:r>
            <a:endParaRPr lang="ru-RU" dirty="0">
              <a:solidFill>
                <a:srgbClr val="00B0F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0875" y="1444396"/>
            <a:ext cx="1012171" cy="96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70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 </a:t>
            </a:r>
            <a:r>
              <a:rPr 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</a:t>
            </a:r>
            <a:br>
              <a:rPr 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Хореографія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885" y="1825625"/>
            <a:ext cx="6400800" cy="4351338"/>
          </a:xfrm>
        </p:spPr>
        <p:txBody>
          <a:bodyPr>
            <a:normAutofit/>
          </a:bodyPr>
          <a:lstStyle/>
          <a:p>
            <a:pPr algn="just"/>
            <a:r>
              <a:rPr lang="ru-RU" b="1" dirty="0" err="1">
                <a:solidFill>
                  <a:srgbClr val="0000CC"/>
                </a:solidFill>
                <a:latin typeface="Times New Roman,Bold"/>
              </a:rPr>
              <a:t>Хореографічна</a:t>
            </a:r>
            <a:r>
              <a:rPr lang="ru-RU" b="1" dirty="0">
                <a:solidFill>
                  <a:srgbClr val="0000CC"/>
                </a:solidFill>
                <a:latin typeface="Times New Roman,Bold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,Bold"/>
              </a:rPr>
              <a:t>компетентність</a:t>
            </a:r>
            <a:r>
              <a:rPr lang="ru-RU" b="1" dirty="0">
                <a:solidFill>
                  <a:srgbClr val="0000CC"/>
                </a:solidFill>
                <a:latin typeface="Times New Roman,Bold"/>
              </a:rPr>
              <a:t> </a:t>
            </a:r>
            <a:r>
              <a:rPr lang="ru-RU" b="1" dirty="0" smtClean="0">
                <a:solidFill>
                  <a:srgbClr val="0000CC"/>
                </a:solidFill>
                <a:latin typeface="Times New Roman,Bold"/>
              </a:rPr>
              <a:t>-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це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здатність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радіти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своїм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хореографічним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досягненням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естетично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насолоджуватися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музикою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й танцем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визначати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красу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танцю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за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власними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критеріями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По-партнерськи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взаємодіяти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з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дорослими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й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дітьми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застосовувати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творчий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танцювальний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досвід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у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повсякденних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ігрових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побутових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святкових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життєво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різноманітних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умовах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755" y="1491915"/>
            <a:ext cx="5460612" cy="48580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53137" y="1825624"/>
            <a:ext cx="33006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Освітній</a:t>
            </a:r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напрям</a:t>
            </a:r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розкривається</a:t>
            </a:r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в таких </a:t>
            </a:r>
            <a:r>
              <a:rPr lang="ru-RU" sz="24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структурних</a:t>
            </a:r>
            <a:r>
              <a:rPr lang="ru-RU" sz="24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компонентах: </a:t>
            </a:r>
            <a:endParaRPr lang="ru-RU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▪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хореографічна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компетентність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▪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емоційно-ціннісне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ставлення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▪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сформованість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знань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▪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навички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▪ участь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батьків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759" y="5723511"/>
            <a:ext cx="1088957" cy="103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609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 НАПРЯМ</a:t>
            </a:r>
            <a:b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Хореографія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422" y="1825625"/>
            <a:ext cx="6144126" cy="47035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Хореографія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для </a:t>
            </a: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endParaRPr lang="ru-RU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дає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відчуття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радості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спроможності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щастя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розширює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можливості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розвитку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особистості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мистецької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освіти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естетичного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виховання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збільшує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рухову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активність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за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рахунок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хореографічних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занять і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самостійної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танцювальної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активності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творчих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іграх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у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вільний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час у садку, у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родині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урізноманітнює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та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ушляхетнює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творчі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прояви в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музичній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театралізованій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діяльності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під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час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інтегрованих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форм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організації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тематичні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дні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й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тижні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музично-театралізовані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розваги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і свята.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022" y="1986045"/>
            <a:ext cx="5692264" cy="41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8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80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 НАПРЯМ</a:t>
            </a:r>
            <a:b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Хореографія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053" y="1411704"/>
            <a:ext cx="10952747" cy="5053263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Емоційно-ціннісне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ставлення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дитина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любить і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цінує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танець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як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джерело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позитивних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емоцій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і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образів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шляхетної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взаємодії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патріотичних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почуттів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експресивних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музичних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рухів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Емоційно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вибірково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ставиться до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українських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танців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національних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танців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свого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корінного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народу,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меншини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танців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інших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народів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світу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(БКДО). </a:t>
            </a:r>
            <a:endParaRPr lang="ru-RU" i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Сформованість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знань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дитина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має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уявлення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про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хореографію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як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музично-рухове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мистецтво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розрізняє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його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види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народний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класичний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бальний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сучасний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),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орієнтується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основних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жанрах (гопак, гуцулка, галоп, полька, вальс, полонез).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Називає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з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танцювальної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абетки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позиції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свої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улюблені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рухи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(БКДО)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Навички</a:t>
            </a:r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дитина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виконує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танцювальні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рухи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привітання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руханки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вправи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хороводи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танці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за показом педагога й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самостійно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типово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і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варіативно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Відтворює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рухами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танцю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характер, темп, ритм,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динаміку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музики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форму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твору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Узгоджує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рухи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з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музикою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й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одночасно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приязно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взаємодіє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з партнером /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партнеркою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гуртом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дітей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Втілює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танцювальний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образ пластикою й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рухами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свого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тіла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інтерпретує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їх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Обирає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музику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й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танець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за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власним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смаком, з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національності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до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якої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належить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творчо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імпровізує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індивідуальному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і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спільному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танці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(БКДО)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134" y="193716"/>
            <a:ext cx="1652978" cy="157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145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 НАПРЯМ</a:t>
            </a:r>
            <a:b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Хореографія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6444916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Алгоритм </a:t>
            </a: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формування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й </a:t>
            </a: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розвитку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хореографічних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навичок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у </a:t>
            </a: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дітей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endParaRPr lang="ru-RU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1-й </a:t>
            </a: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етап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ознайомлення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з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рухом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у типовому,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інваріантному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вигляді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2-й </a:t>
            </a: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етап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навчання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виконання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танцювального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руху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розучування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в типовому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вигляді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закріплення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сформованої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навички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якісне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удосконалення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навички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); </a:t>
            </a:r>
          </a:p>
          <a:p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3-й </a:t>
            </a:r>
            <a:r>
              <a:rPr lang="ru-RU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етап</a:t>
            </a: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удосконалення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рухової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навички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як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творче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виконання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танцювального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руху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у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варіативному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вигляді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кілька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варіантів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)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432" y="2888281"/>
            <a:ext cx="5325978" cy="2549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4402" y="1559497"/>
            <a:ext cx="1280037" cy="121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956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263" y="128337"/>
            <a:ext cx="10872537" cy="8983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 НАПРЯМ</a:t>
            </a:r>
            <a:b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Хореографія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336" y="1026695"/>
            <a:ext cx="12304295" cy="51502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УМОВИ ХОРЕОГРАФІЧНОГО НАВЧАННЯ ДІТЕЙ У ДОШКІЛЬНОМУ ВІЦІ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42" y="1361400"/>
            <a:ext cx="6912189" cy="5496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027" y="1582640"/>
            <a:ext cx="4122741" cy="17380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405" y="3362192"/>
            <a:ext cx="2426289" cy="315528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331116" y="3521618"/>
            <a:ext cx="173254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Антоніна</a:t>
            </a:r>
            <a:r>
              <a:rPr lang="ru-RU" sz="11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ШЕВЧУК, </a:t>
            </a:r>
            <a:r>
              <a:rPr lang="ru-RU" sz="1100" dirty="0">
                <a:solidFill>
                  <a:srgbClr val="0000CC"/>
                </a:solidFill>
                <a:latin typeface="Times New Roman" panose="02020603050405020304" pitchFamily="18" charset="0"/>
              </a:rPr>
              <a:t>кандидат </a:t>
            </a:r>
            <a:r>
              <a:rPr lang="ru-RU" sz="11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педагогічних</a:t>
            </a:r>
            <a:r>
              <a:rPr lang="ru-RU" sz="1100" dirty="0">
                <a:solidFill>
                  <a:srgbClr val="0000CC"/>
                </a:solidFill>
                <a:latin typeface="Times New Roman" panose="02020603050405020304" pitchFamily="18" charset="0"/>
              </a:rPr>
              <a:t> наук, доцент, доцент </a:t>
            </a:r>
            <a:r>
              <a:rPr lang="ru-RU" sz="11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кафедри</a:t>
            </a:r>
            <a:r>
              <a:rPr lang="ru-RU" sz="11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дошкільної</a:t>
            </a:r>
            <a:r>
              <a:rPr lang="ru-RU" sz="1100" dirty="0">
                <a:solidFill>
                  <a:srgbClr val="0000CC"/>
                </a:solidFill>
                <a:latin typeface="Times New Roman" panose="02020603050405020304" pitchFamily="18" charset="0"/>
              </a:rPr>
              <a:t> та </a:t>
            </a:r>
            <a:r>
              <a:rPr lang="ru-RU" sz="11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початкової</a:t>
            </a:r>
            <a:r>
              <a:rPr lang="ru-RU" sz="11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освіти</a:t>
            </a:r>
            <a:r>
              <a:rPr lang="ru-RU" sz="11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Ізмаїльського</a:t>
            </a:r>
            <a:r>
              <a:rPr lang="ru-RU" sz="1100" dirty="0">
                <a:solidFill>
                  <a:srgbClr val="0000CC"/>
                </a:solidFill>
                <a:latin typeface="Times New Roman" panose="02020603050405020304" pitchFamily="18" charset="0"/>
              </a:rPr>
              <a:t> державного </a:t>
            </a:r>
            <a:r>
              <a:rPr lang="ru-RU" sz="11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гуманітарного</a:t>
            </a:r>
            <a:r>
              <a:rPr lang="ru-RU" sz="11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11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університету</a:t>
            </a:r>
            <a:r>
              <a:rPr lang="ru-RU" sz="1100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endParaRPr lang="ru-RU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7110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05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 НАПРЯМ</a:t>
            </a:r>
            <a:b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Хореографія</a:t>
            </a:r>
            <a: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95662"/>
            <a:ext cx="8348990" cy="546233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4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Умови</a:t>
            </a:r>
            <a:r>
              <a:rPr lang="ru-RU" sz="4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реалізації</a:t>
            </a:r>
            <a:r>
              <a:rPr lang="ru-RU" sz="4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освітнього</a:t>
            </a:r>
            <a:r>
              <a:rPr lang="ru-RU" sz="4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напряму</a:t>
            </a:r>
            <a:r>
              <a:rPr lang="ru-RU" sz="4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ru-RU" sz="44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	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належна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організації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мистецької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діяльності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дітей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36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По-перше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це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систематичне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сприймання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цінностей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мистецтва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хореографії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під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час занять у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закладі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дошкільної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освіти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спільних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із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батьками активностей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вдома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й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ширшому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соціумі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 У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цьому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процесі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формується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емоційно-ціннісне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ставлення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до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хореографії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фонд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дитячого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«хочу» (хочу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танцювати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із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шаблею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як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козак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хочу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кружляти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ніби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балерина). </a:t>
            </a:r>
          </a:p>
          <a:p>
            <a:pPr algn="just"/>
            <a:r>
              <a:rPr lang="ru-RU" sz="36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По-друге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це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ознайомлення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з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мовою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мистецтва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положення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позиції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пози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рухи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) і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розмаїттям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знань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у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результаті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чого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з’являється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первинна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освіченість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обізнаність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у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мистецтві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танцю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36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По-третє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це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репродуктивно-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творче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навчання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дітей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мистецтва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під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час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якого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формуються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навички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і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творчі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вміння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фонд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дитячого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«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можу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» (я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вже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можу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танцювати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із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шаблею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як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козак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я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можу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кружляти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на пальчиках, як балерина). </a:t>
            </a:r>
          </a:p>
          <a:p>
            <a:pPr marL="0" indent="0" algn="just">
              <a:buNone/>
            </a:pP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Особлива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увага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педагогів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ru-RU" sz="36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дитячій</a:t>
            </a:r>
            <a:r>
              <a:rPr lang="ru-RU" sz="36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танцювальній</a:t>
            </a:r>
            <a:r>
              <a:rPr lang="ru-RU" sz="36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творчості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Саме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танцювальна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творчість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дає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дитині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можливість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 </a:t>
            </a:r>
          </a:p>
          <a:p>
            <a:pPr algn="just"/>
            <a:r>
              <a:rPr lang="ru-RU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найвищого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виявлення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створенні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відкритті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нового і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складнішого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для себе (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нові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комбінування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відомого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інтерпретація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наслідувальних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дій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власно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вигадане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нове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); </a:t>
            </a:r>
          </a:p>
          <a:p>
            <a:pPr algn="just"/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найвищого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виявлення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у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відкритті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нового про себе (я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здатний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/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здатна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створювати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красиве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!); </a:t>
            </a:r>
          </a:p>
          <a:p>
            <a:pPr algn="just"/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найвищого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виявлення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у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відкритті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нового для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інших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танцюю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для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однолітків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</a:t>
            </a:r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494" y="2184848"/>
            <a:ext cx="3329663" cy="42708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261" y="516081"/>
            <a:ext cx="1915741" cy="150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050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0633"/>
            <a:ext cx="10515600" cy="9304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 НАПРЯМ</a:t>
            </a:r>
            <a:br>
              <a:rPr lang="ru-RU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Хореографія</a:t>
            </a:r>
            <a:r>
              <a:rPr lang="ru-RU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171075"/>
            <a:ext cx="7972925" cy="500588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Участь </a:t>
            </a:r>
            <a:r>
              <a:rPr lang="ru-RU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батьків</a:t>
            </a:r>
            <a:r>
              <a:rPr lang="ru-RU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	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Підтримку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з боку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батьків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слід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забезпечувати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орієнтовно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такими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діями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 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перегляд разом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із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дитиною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відеозаписів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танців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козаків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із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репертуару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Національного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ансамблю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танцю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України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імені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Павла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Вірського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Національного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українського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народного хору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імені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Григорія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Верьовки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(ресурс 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YouTube),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висловлення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свого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ставлення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до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краси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рухів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запис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танців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у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виконанні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на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відео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з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подальшими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його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переглядами в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сімейному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колі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b="1" i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заохочення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практичних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дій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з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наслідування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традиційних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рухів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танцю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регулярні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перегляди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фрагментів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балетних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вистав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(«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Лускунчик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», «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Буратіно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», «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Білосніжка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та семеро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гномів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») з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подальшим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обговоренням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змісту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сюжету,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музики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образів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танців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добір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дитячих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пісень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з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української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естрадної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народної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музики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для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руханки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творчих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танців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у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народних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і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сучасних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ритмах у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колі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сім’ї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(БКДО)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  <a:p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926" y="1521799"/>
            <a:ext cx="3898232" cy="417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442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79" y="2856444"/>
            <a:ext cx="4604084" cy="33205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94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 НАПРЯМ</a:t>
            </a:r>
            <a:b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Хореографія</a:t>
            </a:r>
            <a:r>
              <a:rPr lang="ru-RU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716" y="1171074"/>
            <a:ext cx="9031705" cy="5005889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45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7 </a:t>
            </a:r>
            <a:r>
              <a:rPr lang="ru-RU" sz="45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переконливих</a:t>
            </a:r>
            <a:r>
              <a:rPr lang="ru-RU" sz="45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причин </a:t>
            </a:r>
            <a:r>
              <a:rPr lang="ru-RU" sz="45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вчити</a:t>
            </a:r>
            <a:r>
              <a:rPr lang="ru-RU" sz="45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45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дитину</a:t>
            </a:r>
            <a:r>
              <a:rPr lang="ru-RU" sz="45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45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танцювати</a:t>
            </a:r>
            <a:r>
              <a:rPr lang="ru-RU" sz="45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ru-RU" sz="45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Хочете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розвинути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в хлопчиках і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дівчатках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творчу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й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різнобічну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особистість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?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Навчить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їх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танцювати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,… у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спеціальних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і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різних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життєвих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умовах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! 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Хочете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розвинути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дітях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емоційність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? 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Навчить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їх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танцювати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,…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щиро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й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музикально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Хочете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розвинути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дітях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творчі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уміння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ініціативність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?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Навчить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їх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танцювати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,… та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імпровізувати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Хочете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розвинути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дітях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навички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шляхетного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поводження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?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Навчить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їх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танцювати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,… у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парі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Хочете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розвинути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дітях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здатність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презентувати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себе?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Навчить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їх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танцювати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,… перед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глядачами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Хочете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розвинути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дітях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толерантність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відчуття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команди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організованість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?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Навчить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їх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танцювати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,… у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дитячому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гурті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у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масовому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й парному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танцях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Хочете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розвинути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дітях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охайність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чуття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гармонії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зовнішності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?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Навчить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їх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танцювати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,…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із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зачісками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для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танцю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у костюмах і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спеціальному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взутті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951" y="1074399"/>
            <a:ext cx="2247864" cy="176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68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4379"/>
            <a:ext cx="10515600" cy="12673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ОСВІТНІЙ НАПРЯМ </a:t>
            </a:r>
            <a:b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«ОСОБИСТІСТЬ ДИТИНИ. СПОРТИВНІ ІГРИ </a:t>
            </a:r>
            <a:b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(ШАХИ, ФУТБОЛ, БАСКЕТБОЛ)»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1450200"/>
            <a:ext cx="5967663" cy="51547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67663" y="1588168"/>
            <a:ext cx="609599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Основні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умови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формування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в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дітей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дошкільного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віку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спортивно-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ігрової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компетентності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endParaRPr lang="ru-RU" sz="2000" b="1" dirty="0" smtClean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виховання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мотиваційної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готовності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до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опанування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певним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видом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спортивної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гри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створення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розвивального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предметно-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ігрового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середовища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і простору для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самостійного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виконання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дітьми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рухових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дій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передбачених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правилами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гри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попереднє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формування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дітей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орієнтовної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основи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рухових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дій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у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вигляді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знань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уявлень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про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рухове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завдання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способи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умови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її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вирішення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на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основі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виділення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основних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компонентів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техніко-тактичної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підготовки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побудова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тренувального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процесу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ігровій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формі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488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09367" y="515770"/>
            <a:ext cx="2682633" cy="27327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364988" cy="700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290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48589" y="3721768"/>
            <a:ext cx="8406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ru-RU" sz="6000" b="1" dirty="0">
                <a:solidFill>
                  <a:srgbClr val="008080"/>
                </a:solidFill>
                <a:latin typeface="Arial" charset="0"/>
              </a:rPr>
              <a:t>ДЯКУЄМО</a:t>
            </a:r>
            <a:r>
              <a:rPr lang="en-US" altLang="ru-RU" sz="6000" b="1" dirty="0">
                <a:solidFill>
                  <a:srgbClr val="008080"/>
                </a:solidFill>
                <a:latin typeface="Arial" charset="0"/>
              </a:rPr>
              <a:t> </a:t>
            </a:r>
            <a:r>
              <a:rPr lang="uk-UA" altLang="ru-RU" sz="6000" b="1" dirty="0">
                <a:solidFill>
                  <a:srgbClr val="008080"/>
                </a:solidFill>
                <a:latin typeface="Arial" charset="0"/>
              </a:rPr>
              <a:t>ЗА УВАГУ !</a:t>
            </a:r>
            <a:endParaRPr lang="ru-RU" sz="6000" dirty="0">
              <a:solidFill>
                <a:srgbClr val="00808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831" y="744713"/>
            <a:ext cx="3991577" cy="26562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387" y="180097"/>
            <a:ext cx="2569020" cy="2146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181" y="5058273"/>
            <a:ext cx="3072650" cy="14082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46194"/>
            <a:ext cx="12192000" cy="705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01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26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ОСВІТНІЙ НАПРЯМ </a:t>
            </a:r>
            <a:b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«ОСОБИСТІСТЬ ДИТИНИ. СПОРТИВНІ ІГРИ </a:t>
            </a:r>
            <a:b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29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(ШАХИ, ФУТБОЛ, БАСКЕТБОЛ)»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632" y="1539077"/>
            <a:ext cx="6477082" cy="53189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flipH="1">
            <a:off x="7251029" y="1780674"/>
            <a:ext cx="4700338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sz="2900" b="1" i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+mj-cs"/>
              </a:rPr>
              <a:t>НАСТІЛЬНИЙ ТЕНІС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sz="2900" b="1" i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+mj-cs"/>
              </a:rPr>
              <a:t>ФУТБОЛ</a:t>
            </a:r>
            <a:endParaRPr lang="ru-RU" sz="2900" b="1" i="1" dirty="0" smtClean="0">
              <a:solidFill>
                <a:srgbClr val="00B0F0"/>
              </a:solidFill>
              <a:latin typeface="Times New Roman" panose="02020603050405020304" pitchFamily="18" charset="0"/>
              <a:ea typeface="+mj-ea"/>
              <a:cs typeface="+mj-cs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9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+mj-cs"/>
              </a:rPr>
              <a:t>БАСКЕТБОЛ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sz="29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+mj-cs"/>
              </a:rPr>
              <a:t>ШАХИ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sz="29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+mj-cs"/>
              </a:rPr>
              <a:t>БАДМЕНТОН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sz="29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+mj-cs"/>
              </a:rPr>
              <a:t>ХОКЕЙ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sz="29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+mj-cs"/>
              </a:rPr>
              <a:t>ВОЛЕЙБОЛ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sz="29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+mj-cs"/>
              </a:rPr>
              <a:t>ФРОЛБОЛ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sz="29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+mj-cs"/>
              </a:rPr>
              <a:t>ПЛАВАННЯ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sz="29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+mj-cs"/>
              </a:rPr>
              <a:t>ГОРДКИ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sz="2900" b="1" i="1" dirty="0" smtClean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+mj-cs"/>
              </a:rPr>
              <a:t>СКЕЛЕЛАЗІННЯ</a:t>
            </a:r>
            <a:endParaRPr lang="ru-RU" i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357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15454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ОСВІТНІЙ НАПРЯМ </a:t>
            </a:r>
            <a:br>
              <a:rPr lang="ru-RU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«ОСОБИСТІСТЬ ДИТИНИ. СПОРТИВНІ ІГРИ </a:t>
            </a:r>
            <a:br>
              <a:rPr lang="ru-RU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(ШАХИ, ФУТБОЛ, БАСКЕТБОЛ)»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15454"/>
            <a:ext cx="7748337" cy="5999746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ru-RU" sz="3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АЛГОРИТМ ВКЛЮЧЕННЯ ІГОР З ЕЛЕМЕНТАМИ СПОРТУ В ПРАКТИКУ РОБОТИ З ДІТЬМИ СТАРШОГО ДОШКІЛЬНОГО ВІКУ</a:t>
            </a:r>
          </a:p>
          <a:p>
            <a:pPr marL="0" indent="0">
              <a:buNone/>
            </a:pPr>
            <a:r>
              <a:rPr lang="ru-RU" sz="3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1.ВИЯВЛЕННЯ ІНТЕРЕСУ ДІТЕЙ ДО ПЕВНИХ ВИДІВ СПОРТУ, ЙОГО РОЗВИТОК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1.Перегляд </a:t>
            </a:r>
            <a:r>
              <a:rPr lang="ru-RU" sz="40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мультфільмів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, </a:t>
            </a:r>
            <a:r>
              <a:rPr lang="ru-RU" sz="40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фрагментів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фільмів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для </a:t>
            </a:r>
            <a:r>
              <a:rPr lang="ru-RU" sz="40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дітей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2. </a:t>
            </a:r>
            <a:r>
              <a:rPr lang="ru-RU" sz="40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Проведення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бесід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про </a:t>
            </a:r>
            <a:r>
              <a:rPr lang="ru-RU" sz="40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певні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види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спорту. 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3. </a:t>
            </a:r>
            <a:r>
              <a:rPr lang="ru-RU" sz="40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Спостереження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за </a:t>
            </a:r>
            <a:r>
              <a:rPr lang="ru-RU" sz="40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спортивними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іграми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4. </a:t>
            </a:r>
            <a:r>
              <a:rPr lang="ru-RU" sz="40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Розгляд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світлин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відомих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спортсменів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5.Ознайомлення з </a:t>
            </a:r>
            <a:r>
              <a:rPr lang="ru-RU" sz="40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творами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про спорт. </a:t>
            </a:r>
            <a:r>
              <a:rPr lang="ru-RU" sz="40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Розучування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віршів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6. </a:t>
            </a:r>
            <a:r>
              <a:rPr lang="ru-RU" sz="40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Відвідування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разом </a:t>
            </a:r>
            <a:r>
              <a:rPr lang="ru-RU" sz="40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із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батьками </a:t>
            </a:r>
            <a:r>
              <a:rPr lang="ru-RU" sz="40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місцевої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спортивної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школи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. </a:t>
            </a:r>
            <a:endParaRPr lang="ru-RU" sz="4000" b="1" dirty="0" smtClean="0">
              <a:solidFill>
                <a:srgbClr val="00B0F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ru-RU" sz="3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2.РОЗРОБЛЕННЯ ПЛАНУ ВИХОВАТЕЛЯ ЩОДО ВКЛЮЧЕННЯ ІГОР З ЕЛЕМЕНТАМИ СПОРТУ В ПРАКТИКУ РОБОТИ ЗДО, ЗДІЙСНЕННЯ НЕОБХІДНИХ АДАПТАЦІЙ ТА МОДИФІКАЦІЙ ЗМІСТУ ТА ПРАВИЛ ГРИ З ЕЛЕМЕНТАМИ СПОРТУ</a:t>
            </a:r>
          </a:p>
          <a:p>
            <a:pPr marL="0" indent="0">
              <a:buNone/>
            </a:pP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1. </a:t>
            </a:r>
            <a:r>
              <a:rPr lang="ru-RU" sz="45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Ознайомлення</a:t>
            </a: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sz="45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із</a:t>
            </a: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sz="45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рекомендаціями</a:t>
            </a: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, </a:t>
            </a:r>
            <a:r>
              <a:rPr lang="ru-RU" sz="4500" b="1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методичними</a:t>
            </a:r>
            <a:r>
              <a:rPr lang="ru-RU" sz="4500" b="1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sz="45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посібниками</a:t>
            </a: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2.Розроблення плану </a:t>
            </a:r>
            <a:r>
              <a:rPr lang="ru-RU" sz="45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вихователя</a:t>
            </a: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sz="45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щодо</a:t>
            </a: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sz="45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включення</a:t>
            </a: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sz="45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ігор</a:t>
            </a: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з </a:t>
            </a:r>
            <a:r>
              <a:rPr lang="ru-RU" sz="45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елементами</a:t>
            </a: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спорту в практику </a:t>
            </a:r>
            <a:r>
              <a:rPr lang="ru-RU" sz="45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роботи</a:t>
            </a: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ЗДО, </a:t>
            </a:r>
            <a:r>
              <a:rPr lang="ru-RU" sz="45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здійснення</a:t>
            </a: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sz="45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необхідних</a:t>
            </a: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sz="45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адаптацій</a:t>
            </a: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та </a:t>
            </a:r>
            <a:r>
              <a:rPr lang="ru-RU" sz="45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модифікацій</a:t>
            </a: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sz="45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змісту</a:t>
            </a: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та правил </a:t>
            </a:r>
            <a:r>
              <a:rPr lang="ru-RU" sz="45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гри</a:t>
            </a: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з </a:t>
            </a:r>
            <a:r>
              <a:rPr lang="ru-RU" sz="45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елементами</a:t>
            </a: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спорту. </a:t>
            </a:r>
          </a:p>
          <a:p>
            <a:pPr marL="0" indent="0">
              <a:buNone/>
            </a:pP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3.Розроблення методичного </a:t>
            </a:r>
            <a:r>
              <a:rPr lang="ru-RU" sz="45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супроводу</a:t>
            </a: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для </a:t>
            </a:r>
            <a:r>
              <a:rPr lang="ru-RU" sz="45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впровадження</a:t>
            </a: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sz="45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гри</a:t>
            </a: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з </a:t>
            </a:r>
            <a:r>
              <a:rPr lang="ru-RU" sz="45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елементами</a:t>
            </a: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спорту, </a:t>
            </a:r>
            <a:r>
              <a:rPr lang="ru-RU" sz="45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що</a:t>
            </a: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sz="45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обрана</a:t>
            </a: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sz="45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дітьми</a:t>
            </a:r>
            <a:r>
              <a:rPr lang="ru-RU" sz="45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, але не рекомендована БКДО. 	</a:t>
            </a:r>
          </a:p>
          <a:p>
            <a:pPr marL="0" indent="0">
              <a:buNone/>
            </a:pPr>
            <a:endParaRPr lang="ru-RU" sz="45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		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483" y="1039792"/>
            <a:ext cx="2561702" cy="2341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917" y="3381132"/>
            <a:ext cx="3151132" cy="248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2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305" y="192506"/>
            <a:ext cx="10856495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ОСВІТНІЙ НАПРЯМ </a:t>
            </a:r>
            <a:br>
              <a:rPr lang="ru-RU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«ОСОБИСТІСТЬ ДИТИНИ. СПОРТИВНІ ІГРИ </a:t>
            </a:r>
            <a:br>
              <a:rPr lang="ru-RU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2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(ШАХИ, ФУТБОЛ, БАСКЕТБОЛ)»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758" y="1347536"/>
            <a:ext cx="8213558" cy="567890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СТВОРЕННЯ ПРЕДМЕТНО-РОЗВИВАЛЬНОГО СЕРЕДОВИЩА 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1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Аналіз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наявного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матеріального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забезпечення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для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гри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2.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Виявлення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партнерів-батьків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які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допомагатимуть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створенні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середовища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3.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Пошук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залучення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спонсорів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/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донорів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4.Проведення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майстер-класів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із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навчання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дітей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елементам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спортивної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гри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5.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Залучення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студентів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ЗВО до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створення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середовища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ПОПЕРЕДНЄ ФОРМУВАННЯ ОРІЄНТОВНИХ РУХОВИХ ДІЙ У ДІТЕЙ 	</a:t>
            </a:r>
          </a:p>
          <a:p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1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Визначення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ігрових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засобів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їх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формування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2.Реалізація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програми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чи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плану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формування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орієнтовних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рухових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дітей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endParaRPr lang="ru-RU" dirty="0" smtClean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	</a:t>
            </a:r>
          </a:p>
          <a:p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НАКОПИЧЕННЯ ДОСВІДУ ІГРОВИХ ТА ЗМАГАЛЬНИХ ДІЙ 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</a:rPr>
              <a:t>	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1.Систематичне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проведення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ігор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елементами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спорту. 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2.Реалізація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програми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чи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плану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формування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орієнтовних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рухових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дітей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3.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Фіксація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досягнень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дітей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їх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представлення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куточку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для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батьків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сайті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ЗДО, у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засобах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масової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інформації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. 	</a:t>
            </a: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943" y="1347536"/>
            <a:ext cx="3066857" cy="396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98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558" y="0"/>
            <a:ext cx="11325726" cy="109086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ОСВІТНІЙ НАПРЯМ </a:t>
            </a:r>
            <a:b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«ОСОБИСТІСТЬ ДИТИНИ. СПОРТИВНІ ІГРИ </a:t>
            </a:r>
            <a:b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(ШАХИ, ФУТБОЛ, БАСКЕТБОЛ)» 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497305"/>
            <a:ext cx="12192000" cy="636069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uk-UA" sz="8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8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ПЕДАГОГІВ ТА БАТЬКІВ</a:t>
            </a:r>
          </a:p>
          <a:p>
            <a:pPr marL="0" indent="0">
              <a:buNone/>
            </a:pPr>
            <a:r>
              <a:rPr lang="ru-RU" sz="7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Вимоги</a:t>
            </a:r>
            <a:r>
              <a:rPr lang="ru-RU" sz="7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до </a:t>
            </a:r>
            <a:r>
              <a:rPr lang="ru-RU" sz="7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підготовки</a:t>
            </a:r>
            <a:r>
              <a:rPr lang="ru-RU" sz="7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вихователя</a:t>
            </a:r>
            <a:r>
              <a:rPr lang="ru-RU" sz="7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здатного</a:t>
            </a:r>
            <a:r>
              <a:rPr lang="ru-RU" sz="7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використовувати</a:t>
            </a:r>
            <a:r>
              <a:rPr lang="ru-RU" sz="7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ігри</a:t>
            </a:r>
            <a:r>
              <a:rPr lang="ru-RU" sz="7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з </a:t>
            </a:r>
            <a:r>
              <a:rPr lang="ru-RU" sz="7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елементами</a:t>
            </a:r>
            <a:r>
              <a:rPr lang="ru-RU" sz="7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спорту в </a:t>
            </a:r>
            <a:r>
              <a:rPr lang="ru-RU" sz="7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роботі</a:t>
            </a:r>
            <a:r>
              <a:rPr lang="ru-RU" sz="7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з </a:t>
            </a:r>
            <a:r>
              <a:rPr lang="ru-RU" sz="7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дітьми</a:t>
            </a:r>
            <a:r>
              <a:rPr lang="ru-RU" sz="7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старшого </a:t>
            </a:r>
            <a:r>
              <a:rPr lang="ru-RU" sz="7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дошкільного</a:t>
            </a:r>
            <a:r>
              <a:rPr lang="ru-RU" sz="7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віку</a:t>
            </a:r>
            <a:r>
              <a:rPr lang="ru-RU" sz="7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endParaRPr lang="ru-RU" sz="72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7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7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          </a:t>
            </a:r>
            <a:r>
              <a:rPr lang="ru-RU" sz="7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Якості</a:t>
            </a:r>
            <a:r>
              <a:rPr lang="ru-RU" sz="7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>
                <a:solidFill>
                  <a:srgbClr val="0000CC"/>
                </a:solidFill>
                <a:latin typeface="Times New Roman" panose="02020603050405020304" pitchFamily="18" charset="0"/>
              </a:rPr>
              <a:t>	</a:t>
            </a:r>
          </a:p>
          <a:p>
            <a:r>
              <a:rPr lang="ru-RU" sz="7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Особистісні</a:t>
            </a:r>
            <a:r>
              <a:rPr lang="ru-RU" sz="7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>
                <a:solidFill>
                  <a:srgbClr val="0000CC"/>
                </a:solidFill>
                <a:latin typeface="Times New Roman" panose="02020603050405020304" pitchFamily="18" charset="0"/>
              </a:rPr>
              <a:t>	</a:t>
            </a:r>
            <a:r>
              <a:rPr lang="ru-RU" sz="72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                 </a:t>
            </a:r>
            <a:r>
              <a:rPr lang="ru-RU" sz="7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Професійні</a:t>
            </a:r>
            <a:r>
              <a:rPr lang="ru-RU" sz="7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>
                <a:solidFill>
                  <a:srgbClr val="0000CC"/>
                </a:solidFill>
                <a:latin typeface="Times New Roman" panose="02020603050405020304" pitchFamily="18" charset="0"/>
              </a:rPr>
              <a:t>	</a:t>
            </a:r>
          </a:p>
          <a:p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Активність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>
                <a:solidFill>
                  <a:srgbClr val="00B0F0"/>
                </a:solidFill>
                <a:latin typeface="Times New Roman" panose="02020603050405020304" pitchFamily="18" charset="0"/>
              </a:rPr>
              <a:t>	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</a:t>
            </a:r>
            <a:r>
              <a:rPr lang="ru-RU" sz="7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Сформованість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спортивно-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ігрової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компетентності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самого педагога 	</a:t>
            </a:r>
          </a:p>
          <a:p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Креативність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      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	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Знання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методики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проведення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спортивних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ігор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	</a:t>
            </a:r>
          </a:p>
          <a:p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Творчість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	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</a:t>
            </a:r>
            <a:r>
              <a:rPr lang="ru-RU" sz="7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Знання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вікових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психологічних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фізіологічних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особливостей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розвитку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дітей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ru-RU" sz="7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дошкільного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віку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	</a:t>
            </a:r>
          </a:p>
          <a:p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Ініціативність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	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</a:t>
            </a:r>
            <a:r>
              <a:rPr lang="ru-RU" sz="7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Уміння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та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навички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вихователя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щодо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використання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ігор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з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елементами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спорту в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роботі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з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дітьми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Інтерес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зацікавленість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</a:t>
            </a:r>
          </a:p>
          <a:p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бажання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	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</a:t>
            </a:r>
            <a:r>
              <a:rPr lang="ru-RU" sz="7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Системний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підхід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у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роботі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з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використання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спортивних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ігор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	</a:t>
            </a:r>
          </a:p>
          <a:p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Любов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до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дітей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і</a:t>
            </a:r>
          </a:p>
          <a:p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спортивних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ігор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	</a:t>
            </a:r>
            <a:r>
              <a:rPr lang="ru-RU" sz="7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Академічна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доброчесність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	</a:t>
            </a:r>
          </a:p>
          <a:p>
            <a:r>
              <a:rPr lang="ru-RU" sz="7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Впевненість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у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собі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	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Вміння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використовувати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обладнання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, у тому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числі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нетрадиційне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	</a:t>
            </a:r>
          </a:p>
          <a:p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Наполегливість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	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</a:t>
            </a:r>
            <a:r>
              <a:rPr lang="ru-RU" sz="7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Володіння</a:t>
            </a:r>
            <a:r>
              <a:rPr lang="ru-RU" sz="7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принципами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педагогічного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процесу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	</a:t>
            </a:r>
          </a:p>
          <a:p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Уважність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	</a:t>
            </a:r>
          </a:p>
          <a:p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Сміливість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та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дисциплінованість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	</a:t>
            </a:r>
          </a:p>
          <a:p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Мобільність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ru-RU" sz="7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адаптивність</a:t>
            </a:r>
            <a:r>
              <a:rPr lang="ru-RU" sz="7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ru-RU" sz="7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sz="7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Організаторські</a:t>
            </a:r>
            <a:r>
              <a:rPr lang="ru-RU" sz="7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якості</a:t>
            </a:r>
            <a:r>
              <a:rPr lang="ru-RU" sz="7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ru-RU" sz="7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ru-RU" sz="7200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Толерантність</a:t>
            </a:r>
            <a:r>
              <a:rPr lang="ru-RU" sz="7200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, </a:t>
            </a:r>
            <a:r>
              <a:rPr lang="ru-RU" sz="7200" dirty="0" err="1" smtClean="0">
                <a:solidFill>
                  <a:srgbClr val="00B0F0"/>
                </a:solidFill>
                <a:latin typeface="Times New Roman" panose="02020603050405020304" pitchFamily="18" charset="0"/>
              </a:rPr>
              <a:t>Демократичність</a:t>
            </a:r>
            <a:r>
              <a:rPr lang="ru-RU" sz="7200" dirty="0" smtClean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sz="72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109" y="3882777"/>
            <a:ext cx="2122646" cy="166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836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6619</TotalTime>
  <Words>2988</Words>
  <Application>Microsoft Office PowerPoint</Application>
  <PresentationFormat>Широкоэкранный</PresentationFormat>
  <Paragraphs>373</Paragraphs>
  <Slides>51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Times New Roman</vt:lpstr>
      <vt:lpstr>Times New Roman,Bold</vt:lpstr>
      <vt:lpstr>Тема Office</vt:lpstr>
      <vt:lpstr>Презентация PowerPoint</vt:lpstr>
      <vt:lpstr>Презентация PowerPoint</vt:lpstr>
      <vt:lpstr>Презентация PowerPoint</vt:lpstr>
      <vt:lpstr>ОСВІТНІЙ НАПРЯМ  «ОСОБИСТІСТЬ ДИТИНИ. СПОРТИВНІ ІГРИ  (ШАХИ, ФУТБОЛ, БАСКЕТБОЛ)» </vt:lpstr>
      <vt:lpstr>ОСВІТНІЙ НАПРЯМ  «ОСОБИСТІСТЬ ДИТИНИ. СПОРТИВНІ ІГРИ  (ШАХИ, ФУТБОЛ, БАСКЕТБОЛ)» </vt:lpstr>
      <vt:lpstr>ОСВІТНІЙ НАПРЯМ  «ОСОБИСТІСТЬ ДИТИНИ. СПОРТИВНІ ІГРИ  (ШАХИ, ФУТБОЛ, БАСКЕТБОЛ)» </vt:lpstr>
      <vt:lpstr>ОСВІТНІЙ НАПРЯМ  «ОСОБИСТІСТЬ ДИТИНИ. СПОРТИВНІ ІГРИ  (ШАХИ, ФУТБОЛ, БАСКЕТБОЛ)» </vt:lpstr>
      <vt:lpstr>ОСВІТНІЙ НАПРЯМ  «ОСОБИСТІСТЬ ДИТИНИ. СПОРТИВНІ ІГРИ  (ШАХИ, ФУТБОЛ, БАСКЕТБОЛ)» </vt:lpstr>
      <vt:lpstr>ОСВІТНІЙ НАПРЯМ  «ОСОБИСТІСТЬ ДИТИНИ. СПОРТИВНІ ІГРИ  (ШАХИ, ФУТБОЛ, БАСКЕТБОЛ)» </vt:lpstr>
      <vt:lpstr>ОСВІТНІЙ НАПРЯМ  «ОСОБИСТІСТЬ ДИТИНИ. СПОРТИВНІ ІГРИ  (ШАХИ, ФУТБОЛ, БАСКЕТБОЛ)» </vt:lpstr>
      <vt:lpstr>ВАРІАТИВНИЙ СКЛАДНИК</vt:lpstr>
      <vt:lpstr>ОСВІТНІЙ НАПРЯМ «Дитина в сенсорно-пізнавальному просторі. Комп'ютерна грамота» </vt:lpstr>
      <vt:lpstr>ОСВІТНІЙ НАПРЯМ  «Дитина в сенсорно-пізнавальному просторі. Комп’ютерна грамота»</vt:lpstr>
      <vt:lpstr>ОСВІТНІЙ НАПРЯМ  «Дитина в сенсорно-пізнавальному просторі.  Комп’ютерна грамота»</vt:lpstr>
      <vt:lpstr>ОСВІТНІЙ НАПРЯМ  «Дитина в сенсорно-пізнавальному просторі.  Комп’ютерна грамота»</vt:lpstr>
      <vt:lpstr>ОСВІТНІЙ НАПРЯМ  «Дитина в сенсорно-пізнавальному просторі.  Комп’ютерна грамота»</vt:lpstr>
      <vt:lpstr>              МЕДІАОСВІТА В ОСВІТНЬОМУ ПРОЦЕСІ ЗАКЛАДУ  ДОШКІЛЬНОЇ ОСВІТИ     </vt:lpstr>
      <vt:lpstr>Програмно-методичне забезпечення дошкільної медіаосвіти </vt:lpstr>
      <vt:lpstr>            Програмно-методичне забезпечення дошкільної медіаосвіти      </vt:lpstr>
      <vt:lpstr> ПАРЦІАЛЬНІ ПРОГРАМИ </vt:lpstr>
      <vt:lpstr>НАВЧАЛЬНО-МЕТОДИЧНІ ПОСІБНИКИ </vt:lpstr>
      <vt:lpstr>Програмно-методичне забезпечення дошкільної медіаосвіти  ХАРАКТЕРИСТИКА</vt:lpstr>
      <vt:lpstr>Програмно-методичне забезпечення  дошкільної медіаосвіти  ХАРАКТЕРИСТИКА</vt:lpstr>
      <vt:lpstr>Програмно-методичне забезпечення  дошкільної медіаосвіти  ХАРАКТЕРИСТИКА</vt:lpstr>
      <vt:lpstr>НАВЧАЛЬНО-МЕТОДИЧНІ ПОСІБНИКИ З МЕДІАГРАМОТНОСТІ </vt:lpstr>
      <vt:lpstr>НАВЧАЛЬНО-МЕТОДИЧНІ ПОСІБНИКИ З МЕДІАГРАМОТНОСТІ </vt:lpstr>
      <vt:lpstr>НАВЧАЛЬНО-МЕТОДИЧНІ ПОСІБНИКИ З МЕДІАГРАМОТНОСТІ </vt:lpstr>
      <vt:lpstr>НАВЧАЛЬНО-МЕТОДИЧНІ ПОСІБНИКИ З МЕДІАГРАМОТНОСТІ </vt:lpstr>
      <vt:lpstr>освітній напрям  «Мовлення дитини. Основи грамоти» </vt:lpstr>
      <vt:lpstr>освітній напрям  «Мовлення дитини. Основи грамоти» </vt:lpstr>
      <vt:lpstr>освітній напрям  «Мовлення дитини. Основи грамоти» </vt:lpstr>
      <vt:lpstr>освітній напрям  «Мовлення дитини. Основи грамоти»</vt:lpstr>
      <vt:lpstr> освітній напрям  «Мовлення дитини. Основи грамоти»  </vt:lpstr>
      <vt:lpstr>«МОВЛЕННЯ ДИТИНИ. ОСНОВИ ГРАМОТИ» </vt:lpstr>
      <vt:lpstr>Освітній напрям  «Мовлення дитини. Іноземна мова» </vt:lpstr>
      <vt:lpstr>Освітній напрям  «Мовлення дитини. Іноземна мова» </vt:lpstr>
      <vt:lpstr>                                                        Освітній напрям                                                               «Мовлення дитини. Іноземна мова» </vt:lpstr>
      <vt:lpstr>освітній напрям  «Дитина в соціумі. Соціально-фінансова грамотність» </vt:lpstr>
      <vt:lpstr>освітній напрям «Дитина в соціумі. Соціально-фінансова грамотність» </vt:lpstr>
      <vt:lpstr> освітній напрям  «Дитина в соціумі. Соціально-фінансова грамотність» </vt:lpstr>
      <vt:lpstr>освітній напрям  «Дитина в соціумі. Соціально-фінансова грамотність» </vt:lpstr>
      <vt:lpstr>ОСВІТНІЙ НАПРЯМ  «Дитина у світі мистецтва. Хореографія»</vt:lpstr>
      <vt:lpstr>ОСВІТНІЙ НАПРЯМ  «Дитина у світі мистецтва. Хореографія»</vt:lpstr>
      <vt:lpstr>ОСВІТНІЙ НАПРЯМ  «Дитина у світі мистецтва. Хореографія»</vt:lpstr>
      <vt:lpstr>ОСВІТНІЙ НАПРЯМ  «Дитина у світі мистецтва. Хореографія»</vt:lpstr>
      <vt:lpstr>ОСВІТНІЙ НАПРЯМ  «Дитина у світі мистецтва. Хореографія»</vt:lpstr>
      <vt:lpstr>ОСВІТНІЙ НАПРЯМ  «Дитина у світі мистецтва. Хореографія» </vt:lpstr>
      <vt:lpstr>ОСВІТНІЙ НАПРЯМ  «Дитина у світі мистецтва. Хореографія» </vt:lpstr>
      <vt:lpstr>ОСВІТНІЙ НАПРЯМ  «Дитина у світі мистецтва. Хореографія»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Мищенко Лариса</cp:lastModifiedBy>
  <cp:revision>321</cp:revision>
  <dcterms:created xsi:type="dcterms:W3CDTF">2020-10-04T10:57:35Z</dcterms:created>
  <dcterms:modified xsi:type="dcterms:W3CDTF">2022-04-19T05:48:54Z</dcterms:modified>
</cp:coreProperties>
</file>