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9" r:id="rId3"/>
    <p:sldId id="274" r:id="rId4"/>
    <p:sldId id="272" r:id="rId5"/>
    <p:sldId id="273" r:id="rId6"/>
    <p:sldId id="260" r:id="rId7"/>
    <p:sldId id="263" r:id="rId8"/>
    <p:sldId id="278" r:id="rId9"/>
    <p:sldId id="268" r:id="rId10"/>
    <p:sldId id="269" r:id="rId11"/>
    <p:sldId id="266" r:id="rId12"/>
    <p:sldId id="271" r:id="rId13"/>
    <p:sldId id="270" r:id="rId14"/>
    <p:sldId id="276" r:id="rId15"/>
    <p:sldId id="277" r:id="rId16"/>
    <p:sldId id="261" r:id="rId17"/>
    <p:sldId id="262" r:id="rId18"/>
    <p:sldId id="264" r:id="rId19"/>
    <p:sldId id="265" r:id="rId20"/>
    <p:sldId id="275" r:id="rId21"/>
    <p:sldId id="267" r:id="rId22"/>
  </p:sldIdLst>
  <p:sldSz cx="120983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392" y="-522"/>
      </p:cViewPr>
      <p:guideLst>
        <p:guide orient="horz" pos="2160"/>
        <p:guide pos="38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76" y="1122363"/>
            <a:ext cx="1028358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292" y="3602038"/>
            <a:ext cx="907375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7875" y="365125"/>
            <a:ext cx="260870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1763" y="365125"/>
            <a:ext cx="767488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460" y="1709742"/>
            <a:ext cx="1043481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460" y="4589467"/>
            <a:ext cx="104348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1761" y="1825625"/>
            <a:ext cx="514179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783" y="1825625"/>
            <a:ext cx="514179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36" y="365129"/>
            <a:ext cx="1043481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338" y="1681163"/>
            <a:ext cx="51181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338" y="2505075"/>
            <a:ext cx="511816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4786" y="1681163"/>
            <a:ext cx="51433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4786" y="2505075"/>
            <a:ext cx="514336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36" y="457200"/>
            <a:ext cx="39020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369" y="987429"/>
            <a:ext cx="61247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336" y="2057400"/>
            <a:ext cx="390202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36" y="457200"/>
            <a:ext cx="39020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369" y="987429"/>
            <a:ext cx="61247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336" y="2057400"/>
            <a:ext cx="390202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833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001" y="1465729"/>
            <a:ext cx="10412577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761" y="6356354"/>
            <a:ext cx="2722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7575" y="6356354"/>
            <a:ext cx="4083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4451" y="6356354"/>
            <a:ext cx="2722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016" y="243916"/>
            <a:ext cx="1037254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svita.ua/school/lessons_summary/fine_art/" TargetMode="External"/><Relationship Id="rId2" Type="http://schemas.openxmlformats.org/officeDocument/2006/relationships/hyperlink" Target="http://www.mari.kiev.ua/05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udmed.ru/iskusstvo-i-iskusstvovedenie/" TargetMode="External"/><Relationship Id="rId4" Type="http://schemas.openxmlformats.org/officeDocument/2006/relationships/hyperlink" Target="http://metodportal.net/taxonomy/term/9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otuzhky.com.ua/11683" TargetMode="External"/><Relationship Id="rId2" Type="http://schemas.openxmlformats.org/officeDocument/2006/relationships/hyperlink" Target="https://www.youtube.com/watch?v=-5FOxHNDBU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8338" cy="6858000"/>
          </a:xfrm>
          <a:prstGeom prst="rect">
            <a:avLst/>
          </a:prstGeom>
        </p:spPr>
      </p:pic>
      <p:sp>
        <p:nvSpPr>
          <p:cNvPr id="3" name="Ромб 2"/>
          <p:cNvSpPr/>
          <p:nvPr/>
        </p:nvSpPr>
        <p:spPr>
          <a:xfrm>
            <a:off x="2731022" y="921124"/>
            <a:ext cx="6636294" cy="5015753"/>
          </a:xfrm>
          <a:prstGeom prst="diamond">
            <a:avLst/>
          </a:prstGeom>
          <a:solidFill>
            <a:schemeClr val="bg1">
              <a:alpha val="71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3519" y="4014216"/>
            <a:ext cx="7531300" cy="788332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Arial Black" panose="020B0A04020102020204" pitchFamily="34" charset="0"/>
              </a:rPr>
              <a:t>Організаційно-методичні </a:t>
            </a:r>
            <a:r>
              <a:rPr lang="uk-UA" sz="2000" b="1" dirty="0" smtClean="0">
                <a:latin typeface="Arial Black" panose="020B0A04020102020204" pitchFamily="34" charset="0"/>
              </a:rPr>
              <a:t/>
            </a:r>
            <a:br>
              <a:rPr lang="uk-UA" sz="2000" b="1" dirty="0" smtClean="0">
                <a:latin typeface="Arial Black" panose="020B0A04020102020204" pitchFamily="34" charset="0"/>
              </a:rPr>
            </a:br>
            <a:r>
              <a:rPr lang="uk-UA" sz="2000" b="1" dirty="0" smtClean="0">
                <a:latin typeface="Arial Black" panose="020B0A04020102020204" pitchFamily="34" charset="0"/>
              </a:rPr>
              <a:t>аспекти застосування </a:t>
            </a:r>
            <a:r>
              <a:rPr lang="uk-UA" sz="2000" b="1" dirty="0">
                <a:latin typeface="Arial Black" panose="020B0A04020102020204" pitchFamily="34" charset="0"/>
              </a:rPr>
              <a:t>традиційних </a:t>
            </a:r>
            <a:r>
              <a:rPr lang="uk-UA" sz="2000" b="1" dirty="0" smtClean="0">
                <a:latin typeface="Arial Black" panose="020B0A04020102020204" pitchFamily="34" charset="0"/>
              </a:rPr>
              <a:t/>
            </a:r>
            <a:br>
              <a:rPr lang="uk-UA" sz="2000" b="1" dirty="0" smtClean="0">
                <a:latin typeface="Arial Black" panose="020B0A04020102020204" pitchFamily="34" charset="0"/>
              </a:rPr>
            </a:br>
            <a:r>
              <a:rPr lang="uk-UA" sz="2000" b="1" dirty="0" smtClean="0">
                <a:latin typeface="Arial Black" panose="020B0A04020102020204" pitchFamily="34" charset="0"/>
              </a:rPr>
              <a:t>та сучасних </a:t>
            </a:r>
            <a:r>
              <a:rPr lang="uk-UA" sz="2000" b="1" dirty="0">
                <a:latin typeface="Arial Black" panose="020B0A04020102020204" pitchFamily="34" charset="0"/>
              </a:rPr>
              <a:t>технологій </a:t>
            </a:r>
            <a:r>
              <a:rPr lang="uk-UA" sz="2000" b="1" dirty="0" smtClean="0">
                <a:latin typeface="Arial Black" panose="020B0A04020102020204" pitchFamily="34" charset="0"/>
              </a:rPr>
              <a:t/>
            </a:r>
            <a:br>
              <a:rPr lang="uk-UA" sz="2000" b="1" dirty="0" smtClean="0">
                <a:latin typeface="Arial Black" panose="020B0A04020102020204" pitchFamily="34" charset="0"/>
              </a:rPr>
            </a:br>
            <a:r>
              <a:rPr lang="uk-UA" sz="2000" b="1" dirty="0" smtClean="0">
                <a:latin typeface="Arial Black" panose="020B0A04020102020204" pitchFamily="34" charset="0"/>
              </a:rPr>
              <a:t>декоративно-ужиткового </a:t>
            </a:r>
            <a:br>
              <a:rPr lang="uk-UA" sz="2000" b="1" dirty="0" smtClean="0">
                <a:latin typeface="Arial Black" panose="020B0A04020102020204" pitchFamily="34" charset="0"/>
              </a:rPr>
            </a:br>
            <a:r>
              <a:rPr lang="uk-UA" sz="2000" b="1" dirty="0" smtClean="0">
                <a:latin typeface="Arial Black" panose="020B0A04020102020204" pitchFamily="34" charset="0"/>
              </a:rPr>
              <a:t>мистецтва </a:t>
            </a:r>
            <a:r>
              <a:rPr lang="uk-UA" sz="2000" b="1" dirty="0">
                <a:latin typeface="Arial Black" panose="020B0A04020102020204" pitchFamily="34" charset="0"/>
              </a:rPr>
              <a:t>на уроках </a:t>
            </a:r>
            <a:r>
              <a:rPr lang="uk-UA" sz="2000" b="1" dirty="0" smtClean="0">
                <a:latin typeface="Arial Black" panose="020B0A04020102020204" pitchFamily="34" charset="0"/>
              </a:rPr>
              <a:t/>
            </a:r>
            <a:br>
              <a:rPr lang="uk-UA" sz="2000" b="1" dirty="0" smtClean="0">
                <a:latin typeface="Arial Black" panose="020B0A04020102020204" pitchFamily="34" charset="0"/>
              </a:rPr>
            </a:br>
            <a:r>
              <a:rPr lang="uk-UA" sz="2000" b="1" dirty="0" smtClean="0">
                <a:latin typeface="Arial Black" panose="020B0A04020102020204" pitchFamily="34" charset="0"/>
              </a:rPr>
              <a:t>трудового навчання </a:t>
            </a:r>
            <a:br>
              <a:rPr lang="uk-UA" sz="2000" b="1" dirty="0" smtClean="0">
                <a:latin typeface="Arial Black" panose="020B0A04020102020204" pitchFamily="34" charset="0"/>
              </a:rPr>
            </a:br>
            <a:r>
              <a:rPr lang="uk-UA" sz="2000" b="1" dirty="0" smtClean="0">
                <a:latin typeface="Arial Black" panose="020B0A04020102020204" pitchFamily="34" charset="0"/>
              </a:rPr>
              <a:t>в </a:t>
            </a:r>
            <a:r>
              <a:rPr lang="uk-UA" sz="2000" b="1" dirty="0">
                <a:latin typeface="Arial Black" panose="020B0A04020102020204" pitchFamily="34" charset="0"/>
              </a:rPr>
              <a:t>умовах воєнного стану</a:t>
            </a:r>
            <a:r>
              <a:rPr lang="uk-UA" sz="2400" dirty="0">
                <a:latin typeface="Arial Black" panose="020B0A04020102020204" pitchFamily="34" charset="0"/>
              </a:rPr>
              <a:t/>
            </a:r>
            <a:br>
              <a:rPr lang="uk-UA" sz="2400" dirty="0">
                <a:latin typeface="Arial Black" panose="020B0A04020102020204" pitchFamily="34" charset="0"/>
              </a:rPr>
            </a:b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504" y="146380"/>
            <a:ext cx="10372545" cy="977899"/>
          </a:xfrm>
        </p:spPr>
        <p:txBody>
          <a:bodyPr/>
          <a:lstStyle/>
          <a:p>
            <a:pPr algn="ctr"/>
            <a:r>
              <a:rPr lang="uk-UA" sz="2500" dirty="0">
                <a:solidFill>
                  <a:prstClr val="white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сучасні техніки та технології виготовлення виробів декоративно-ужиткового мистецтва: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78001" y="1197504"/>
            <a:ext cx="5473647" cy="5056991"/>
          </a:xfrm>
        </p:spPr>
        <p:txBody>
          <a:bodyPr>
            <a:normAutofit fontScale="85000" lnSpcReduction="20000"/>
          </a:bodyPr>
          <a:lstStyle/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–    </a:t>
            </a:r>
            <a:r>
              <a:rPr lang="uk-UA" sz="3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поп-</a:t>
            </a:r>
            <a:r>
              <a:rPr lang="uk-UA" sz="3300" dirty="0" err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ап</a:t>
            </a:r>
            <a:r>
              <a:rPr lang="uk-UA" sz="3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uk-UA" sz="33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–    </a:t>
            </a:r>
            <a:r>
              <a:rPr lang="uk-UA" sz="3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орноре (прікінг);</a:t>
            </a:r>
            <a:endParaRPr lang="uk-UA" sz="33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45720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–    </a:t>
            </a:r>
            <a:r>
              <a:rPr lang="uk-UA" sz="3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спірелі;</a:t>
            </a:r>
            <a:endParaRPr lang="uk-UA" sz="33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45720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–    пейт-арт;</a:t>
            </a:r>
          </a:p>
          <a:p>
            <a:pPr marL="45720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–    айріс-фолдінг;</a:t>
            </a:r>
          </a:p>
          <a:p>
            <a:pPr marL="45720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–    стрінг-арт;</a:t>
            </a:r>
          </a:p>
          <a:p>
            <a:pPr marL="45720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–    гільоширування;</a:t>
            </a:r>
          </a:p>
          <a:p>
            <a:pPr marL="45720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–    ганутель;</a:t>
            </a:r>
          </a:p>
          <a:p>
            <a:pPr marL="45720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–    </a:t>
            </a:r>
            <a:r>
              <a:rPr lang="uk-UA" sz="3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вишивання бісером;</a:t>
            </a:r>
            <a:endParaRPr lang="uk-UA" sz="33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45720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–    скрапбукінг;</a:t>
            </a:r>
          </a:p>
          <a:p>
            <a:pPr marL="45720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–    кінусайга.</a:t>
            </a:r>
            <a:endParaRPr lang="uk-UA" sz="3300" dirty="0">
              <a:solidFill>
                <a:prstClr val="black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788" y="459196"/>
            <a:ext cx="9003233" cy="9778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2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uk-UA" sz="2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uk-UA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uk-UA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uk-UA" sz="2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Рекомендуємо </a:t>
            </a:r>
            <a:r>
              <a:rPr lang="uk-UA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вчителям трудового навчання на уроках в умовах воєнного стану:</a:t>
            </a:r>
            <a:br>
              <a:rPr lang="uk-UA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uk-UA" sz="3200" dirty="0">
                <a:latin typeface="Calibri"/>
                <a:ea typeface="Calibri"/>
                <a:cs typeface="Times New Roman"/>
              </a:rPr>
              <a:t/>
            </a:r>
            <a:br>
              <a:rPr lang="uk-UA" sz="3200" dirty="0"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grpSp>
        <p:nvGrpSpPr>
          <p:cNvPr id="4" name="Group 39">
            <a:extLst>
              <a:ext uri="{FF2B5EF4-FFF2-40B4-BE49-F238E27FC236}">
                <a16:creationId xmlns="" xmlns:a16="http://schemas.microsoft.com/office/drawing/2014/main" id="{819E7E83-D265-47D1-A576-05EC3537BA61}"/>
              </a:ext>
            </a:extLst>
          </p:cNvPr>
          <p:cNvGrpSpPr/>
          <p:nvPr/>
        </p:nvGrpSpPr>
        <p:grpSpPr>
          <a:xfrm>
            <a:off x="5478115" y="1343361"/>
            <a:ext cx="1202290" cy="5511148"/>
            <a:chOff x="5523021" y="1454062"/>
            <a:chExt cx="1178313" cy="5400506"/>
          </a:xfrm>
        </p:grpSpPr>
        <p:sp>
          <p:nvSpPr>
            <p:cNvPr id="5" name="网chenying0907出品 48">
              <a:extLst>
                <a:ext uri="{FF2B5EF4-FFF2-40B4-BE49-F238E27FC236}">
                  <a16:creationId xmlns="" xmlns:a16="http://schemas.microsoft.com/office/drawing/2014/main" id="{C5093760-56B7-4733-A2EA-5950AA29162A}"/>
                </a:ext>
              </a:extLst>
            </p:cNvPr>
            <p:cNvSpPr/>
            <p:nvPr/>
          </p:nvSpPr>
          <p:spPr>
            <a:xfrm>
              <a:off x="5523021" y="2100750"/>
              <a:ext cx="1178313" cy="11783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网chenying0907出品 49">
              <a:extLst>
                <a:ext uri="{FF2B5EF4-FFF2-40B4-BE49-F238E27FC236}">
                  <a16:creationId xmlns="" xmlns:a16="http://schemas.microsoft.com/office/drawing/2014/main" id="{77512F78-C229-4935-9C15-408433605D05}"/>
                </a:ext>
              </a:extLst>
            </p:cNvPr>
            <p:cNvSpPr/>
            <p:nvPr/>
          </p:nvSpPr>
          <p:spPr>
            <a:xfrm>
              <a:off x="5620051" y="2197780"/>
              <a:ext cx="981927" cy="981927"/>
            </a:xfrm>
            <a:prstGeom prst="ellipse">
              <a:avLst/>
            </a:prstGeom>
            <a:solidFill>
              <a:srgbClr val="CCCC0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7" name="网chenying0907出品 51">
              <a:extLst>
                <a:ext uri="{FF2B5EF4-FFF2-40B4-BE49-F238E27FC236}">
                  <a16:creationId xmlns="" xmlns:a16="http://schemas.microsoft.com/office/drawing/2014/main" id="{E5B0DB71-6C8D-4A58-A525-D0786AD101FF}"/>
                </a:ext>
              </a:extLst>
            </p:cNvPr>
            <p:cNvSpPr/>
            <p:nvPr/>
          </p:nvSpPr>
          <p:spPr>
            <a:xfrm>
              <a:off x="6100492" y="3279063"/>
              <a:ext cx="66625" cy="3575505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8" name="网chenying0907出品 52">
              <a:extLst>
                <a:ext uri="{FF2B5EF4-FFF2-40B4-BE49-F238E27FC236}">
                  <a16:creationId xmlns="" xmlns:a16="http://schemas.microsoft.com/office/drawing/2014/main" id="{535970FC-149F-4733-8BAE-1795D35963C6}"/>
                </a:ext>
              </a:extLst>
            </p:cNvPr>
            <p:cNvSpPr/>
            <p:nvPr/>
          </p:nvSpPr>
          <p:spPr>
            <a:xfrm>
              <a:off x="6113022" y="1895329"/>
              <a:ext cx="41563" cy="227602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9" name="网chenying0907出品 53">
              <a:extLst>
                <a:ext uri="{FF2B5EF4-FFF2-40B4-BE49-F238E27FC236}">
                  <a16:creationId xmlns="" xmlns:a16="http://schemas.microsoft.com/office/drawing/2014/main" id="{D991CAAC-5275-4104-88B5-5205AE1133C8}"/>
                </a:ext>
              </a:extLst>
            </p:cNvPr>
            <p:cNvSpPr/>
            <p:nvPr/>
          </p:nvSpPr>
          <p:spPr>
            <a:xfrm>
              <a:off x="5936838" y="1566532"/>
              <a:ext cx="392771" cy="392771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网chenying0907出品 35">
              <a:extLst>
                <a:ext uri="{FF2B5EF4-FFF2-40B4-BE49-F238E27FC236}">
                  <a16:creationId xmlns="" xmlns:a16="http://schemas.microsoft.com/office/drawing/2014/main" id="{97A953ED-9C8F-4FB5-A528-2A6E07516F89}"/>
                </a:ext>
              </a:extLst>
            </p:cNvPr>
            <p:cNvSpPr txBox="1"/>
            <p:nvPr/>
          </p:nvSpPr>
          <p:spPr>
            <a:xfrm>
              <a:off x="5947359" y="1454062"/>
              <a:ext cx="383094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3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</p:grpSp>
      <p:grpSp>
        <p:nvGrpSpPr>
          <p:cNvPr id="11" name="Group 66">
            <a:extLst>
              <a:ext uri="{FF2B5EF4-FFF2-40B4-BE49-F238E27FC236}">
                <a16:creationId xmlns="" xmlns:a16="http://schemas.microsoft.com/office/drawing/2014/main" id="{8CF6B945-3EA9-49E9-9BA9-1B344C8D41D2}"/>
              </a:ext>
            </a:extLst>
          </p:cNvPr>
          <p:cNvGrpSpPr/>
          <p:nvPr/>
        </p:nvGrpSpPr>
        <p:grpSpPr>
          <a:xfrm>
            <a:off x="6514605" y="2606795"/>
            <a:ext cx="1592576" cy="4251210"/>
            <a:chOff x="6538842" y="2692135"/>
            <a:chExt cx="1560816" cy="4165865"/>
          </a:xfrm>
        </p:grpSpPr>
        <p:sp>
          <p:nvSpPr>
            <p:cNvPr id="12" name="网chenying0907出品 64">
              <a:extLst>
                <a:ext uri="{FF2B5EF4-FFF2-40B4-BE49-F238E27FC236}">
                  <a16:creationId xmlns="" xmlns:a16="http://schemas.microsoft.com/office/drawing/2014/main" id="{59A6CACC-FC47-4731-90D4-463A6835C6CF}"/>
                </a:ext>
              </a:extLst>
            </p:cNvPr>
            <p:cNvSpPr/>
            <p:nvPr/>
          </p:nvSpPr>
          <p:spPr>
            <a:xfrm>
              <a:off x="6538843" y="3562698"/>
              <a:ext cx="74260" cy="329530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网chenying0907出品 57">
              <a:extLst>
                <a:ext uri="{FF2B5EF4-FFF2-40B4-BE49-F238E27FC236}">
                  <a16:creationId xmlns="" xmlns:a16="http://schemas.microsoft.com/office/drawing/2014/main" id="{F423B999-39D2-4DF0-88F1-9178E10EB631}"/>
                </a:ext>
              </a:extLst>
            </p:cNvPr>
            <p:cNvSpPr/>
            <p:nvPr/>
          </p:nvSpPr>
          <p:spPr>
            <a:xfrm>
              <a:off x="7706887" y="2819247"/>
              <a:ext cx="392771" cy="392771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网chenying0907出品 60">
              <a:extLst>
                <a:ext uri="{FF2B5EF4-FFF2-40B4-BE49-F238E27FC236}">
                  <a16:creationId xmlns="" xmlns:a16="http://schemas.microsoft.com/office/drawing/2014/main" id="{10DC5612-F80B-46AB-8D6C-8BACC31D4E31}"/>
                </a:ext>
              </a:extLst>
            </p:cNvPr>
            <p:cNvSpPr/>
            <p:nvPr/>
          </p:nvSpPr>
          <p:spPr>
            <a:xfrm>
              <a:off x="6538842" y="2973542"/>
              <a:ext cx="1178313" cy="117831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网chenying0907出品 61">
              <a:extLst>
                <a:ext uri="{FF2B5EF4-FFF2-40B4-BE49-F238E27FC236}">
                  <a16:creationId xmlns="" xmlns:a16="http://schemas.microsoft.com/office/drawing/2014/main" id="{28686B43-973E-4330-A7E3-587BADEF4581}"/>
                </a:ext>
              </a:extLst>
            </p:cNvPr>
            <p:cNvSpPr/>
            <p:nvPr/>
          </p:nvSpPr>
          <p:spPr>
            <a:xfrm>
              <a:off x="6635872" y="3070572"/>
              <a:ext cx="981927" cy="981927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6" name="网chenying0907出品 63">
              <a:extLst>
                <a:ext uri="{FF2B5EF4-FFF2-40B4-BE49-F238E27FC236}">
                  <a16:creationId xmlns="" xmlns:a16="http://schemas.microsoft.com/office/drawing/2014/main" id="{717AA81C-9ADA-4E58-90A7-7036659FD95E}"/>
                </a:ext>
              </a:extLst>
            </p:cNvPr>
            <p:cNvSpPr/>
            <p:nvPr/>
          </p:nvSpPr>
          <p:spPr>
            <a:xfrm rot="3600000">
              <a:off x="7660473" y="3036319"/>
              <a:ext cx="41563" cy="22760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网chenying0907出品 36">
              <a:extLst>
                <a:ext uri="{FF2B5EF4-FFF2-40B4-BE49-F238E27FC236}">
                  <a16:creationId xmlns="" xmlns:a16="http://schemas.microsoft.com/office/drawing/2014/main" id="{6EFE4703-2125-499E-A52A-C7AE1CE231E4}"/>
                </a:ext>
              </a:extLst>
            </p:cNvPr>
            <p:cNvSpPr txBox="1"/>
            <p:nvPr/>
          </p:nvSpPr>
          <p:spPr>
            <a:xfrm>
              <a:off x="7706887" y="2692135"/>
              <a:ext cx="383094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4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</p:grpSp>
      <p:grpSp>
        <p:nvGrpSpPr>
          <p:cNvPr id="18" name="Group 73">
            <a:extLst>
              <a:ext uri="{FF2B5EF4-FFF2-40B4-BE49-F238E27FC236}">
                <a16:creationId xmlns="" xmlns:a16="http://schemas.microsoft.com/office/drawing/2014/main" id="{3C8D4BFB-4B4F-4052-9CCF-7B71BC9C079A}"/>
              </a:ext>
            </a:extLst>
          </p:cNvPr>
          <p:cNvGrpSpPr/>
          <p:nvPr/>
        </p:nvGrpSpPr>
        <p:grpSpPr>
          <a:xfrm>
            <a:off x="3407504" y="4204115"/>
            <a:ext cx="1766479" cy="2650652"/>
            <a:chOff x="3493705" y="4257392"/>
            <a:chExt cx="1731250" cy="2597440"/>
          </a:xfrm>
        </p:grpSpPr>
        <p:sp>
          <p:nvSpPr>
            <p:cNvPr id="19" name="网chenying0907出品 73">
              <a:extLst>
                <a:ext uri="{FF2B5EF4-FFF2-40B4-BE49-F238E27FC236}">
                  <a16:creationId xmlns="" xmlns:a16="http://schemas.microsoft.com/office/drawing/2014/main" id="{57D700A7-FB0E-4F92-9EA1-29CABEE680D5}"/>
                </a:ext>
              </a:extLst>
            </p:cNvPr>
            <p:cNvSpPr/>
            <p:nvPr/>
          </p:nvSpPr>
          <p:spPr>
            <a:xfrm>
              <a:off x="5149532" y="4877051"/>
              <a:ext cx="74260" cy="1977781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0" name="网chenying0907出品 69">
              <a:extLst>
                <a:ext uri="{FF2B5EF4-FFF2-40B4-BE49-F238E27FC236}">
                  <a16:creationId xmlns="" xmlns:a16="http://schemas.microsoft.com/office/drawing/2014/main" id="{E16BA361-52C8-40A6-9AE9-393AB6C2CE32}"/>
                </a:ext>
              </a:extLst>
            </p:cNvPr>
            <p:cNvSpPr/>
            <p:nvPr/>
          </p:nvSpPr>
          <p:spPr>
            <a:xfrm>
              <a:off x="4046642" y="4257392"/>
              <a:ext cx="1178313" cy="117831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网chenying0907出品 70">
              <a:extLst>
                <a:ext uri="{FF2B5EF4-FFF2-40B4-BE49-F238E27FC236}">
                  <a16:creationId xmlns="" xmlns:a16="http://schemas.microsoft.com/office/drawing/2014/main" id="{05724460-3BD3-4166-8E11-1140A0ABB4FC}"/>
                </a:ext>
              </a:extLst>
            </p:cNvPr>
            <p:cNvSpPr/>
            <p:nvPr/>
          </p:nvSpPr>
          <p:spPr>
            <a:xfrm>
              <a:off x="4143672" y="4354422"/>
              <a:ext cx="981927" cy="981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网chenying0907出品 71">
              <a:extLst>
                <a:ext uri="{FF2B5EF4-FFF2-40B4-BE49-F238E27FC236}">
                  <a16:creationId xmlns="" xmlns:a16="http://schemas.microsoft.com/office/drawing/2014/main" id="{F6D035AB-6D5A-4E3E-AEF8-48AA015DB984}"/>
                </a:ext>
              </a:extLst>
            </p:cNvPr>
            <p:cNvSpPr/>
            <p:nvPr/>
          </p:nvSpPr>
          <p:spPr>
            <a:xfrm>
              <a:off x="4205043" y="4414377"/>
              <a:ext cx="859186" cy="8591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网chenying0907出品 75">
              <a:extLst>
                <a:ext uri="{FF2B5EF4-FFF2-40B4-BE49-F238E27FC236}">
                  <a16:creationId xmlns="" xmlns:a16="http://schemas.microsoft.com/office/drawing/2014/main" id="{6C2464DC-1CD3-4616-BA7D-E55AFA3FF6DC}"/>
                </a:ext>
              </a:extLst>
            </p:cNvPr>
            <p:cNvSpPr/>
            <p:nvPr/>
          </p:nvSpPr>
          <p:spPr>
            <a:xfrm rot="16200000">
              <a:off x="3934227" y="4742205"/>
              <a:ext cx="41563" cy="22760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4" name="网chenying0907出品 77">
              <a:extLst>
                <a:ext uri="{FF2B5EF4-FFF2-40B4-BE49-F238E27FC236}">
                  <a16:creationId xmlns="" xmlns:a16="http://schemas.microsoft.com/office/drawing/2014/main" id="{6F864DE0-0A4D-4460-9437-0AC5BC3EFD58}"/>
                </a:ext>
              </a:extLst>
            </p:cNvPr>
            <p:cNvSpPr/>
            <p:nvPr/>
          </p:nvSpPr>
          <p:spPr>
            <a:xfrm>
              <a:off x="3493705" y="4638839"/>
              <a:ext cx="392771" cy="3927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网chenying0907出品 33">
              <a:extLst>
                <a:ext uri="{FF2B5EF4-FFF2-40B4-BE49-F238E27FC236}">
                  <a16:creationId xmlns="" xmlns:a16="http://schemas.microsoft.com/office/drawing/2014/main" id="{D24C788F-92D7-4491-A476-5D396CED414B}"/>
                </a:ext>
              </a:extLst>
            </p:cNvPr>
            <p:cNvSpPr txBox="1"/>
            <p:nvPr/>
          </p:nvSpPr>
          <p:spPr>
            <a:xfrm>
              <a:off x="3503383" y="4521760"/>
              <a:ext cx="383093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1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</p:grpSp>
      <p:grpSp>
        <p:nvGrpSpPr>
          <p:cNvPr id="26" name="Group 74">
            <a:extLst>
              <a:ext uri="{FF2B5EF4-FFF2-40B4-BE49-F238E27FC236}">
                <a16:creationId xmlns="" xmlns:a16="http://schemas.microsoft.com/office/drawing/2014/main" id="{3DD0D235-2F65-4F99-B9D2-0AEB74333276}"/>
              </a:ext>
            </a:extLst>
          </p:cNvPr>
          <p:cNvGrpSpPr/>
          <p:nvPr/>
        </p:nvGrpSpPr>
        <p:grpSpPr>
          <a:xfrm>
            <a:off x="4061088" y="2653219"/>
            <a:ext cx="1614410" cy="4201282"/>
            <a:chOff x="4134255" y="2737628"/>
            <a:chExt cx="1582214" cy="4116940"/>
          </a:xfrm>
        </p:grpSpPr>
        <p:sp>
          <p:nvSpPr>
            <p:cNvPr id="27" name="网chenying0907出品 72">
              <a:extLst>
                <a:ext uri="{FF2B5EF4-FFF2-40B4-BE49-F238E27FC236}">
                  <a16:creationId xmlns="" xmlns:a16="http://schemas.microsoft.com/office/drawing/2014/main" id="{B2E48EC7-7F8A-4EC7-84FA-B1AA0CAF4D5C}"/>
                </a:ext>
              </a:extLst>
            </p:cNvPr>
            <p:cNvSpPr/>
            <p:nvPr/>
          </p:nvSpPr>
          <p:spPr>
            <a:xfrm>
              <a:off x="5642209" y="3559266"/>
              <a:ext cx="74260" cy="329530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8" name="网chenying0907出品 66">
              <a:extLst>
                <a:ext uri="{FF2B5EF4-FFF2-40B4-BE49-F238E27FC236}">
                  <a16:creationId xmlns="" xmlns:a16="http://schemas.microsoft.com/office/drawing/2014/main" id="{3C437334-58C1-4476-97E9-BD599087B66E}"/>
                </a:ext>
              </a:extLst>
            </p:cNvPr>
            <p:cNvSpPr/>
            <p:nvPr/>
          </p:nvSpPr>
          <p:spPr>
            <a:xfrm>
              <a:off x="4527026" y="3001678"/>
              <a:ext cx="1178313" cy="117831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9" name="网chenying0907出品 67">
              <a:extLst>
                <a:ext uri="{FF2B5EF4-FFF2-40B4-BE49-F238E27FC236}">
                  <a16:creationId xmlns="" xmlns:a16="http://schemas.microsoft.com/office/drawing/2014/main" id="{7C1D51D5-F122-4FF3-B53D-C106C224DF13}"/>
                </a:ext>
              </a:extLst>
            </p:cNvPr>
            <p:cNvSpPr/>
            <p:nvPr/>
          </p:nvSpPr>
          <p:spPr>
            <a:xfrm>
              <a:off x="4624056" y="3098708"/>
              <a:ext cx="981927" cy="98192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0" name="网chenying0907出品 74">
              <a:extLst>
                <a:ext uri="{FF2B5EF4-FFF2-40B4-BE49-F238E27FC236}">
                  <a16:creationId xmlns="" xmlns:a16="http://schemas.microsoft.com/office/drawing/2014/main" id="{ED3807CA-7E65-4A6F-B322-92B5A0A756E1}"/>
                </a:ext>
              </a:extLst>
            </p:cNvPr>
            <p:cNvSpPr/>
            <p:nvPr/>
          </p:nvSpPr>
          <p:spPr>
            <a:xfrm rot="18000000" flipV="1">
              <a:off x="4555701" y="3090366"/>
              <a:ext cx="41563" cy="22760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网chenying0907出品 76">
              <a:extLst>
                <a:ext uri="{FF2B5EF4-FFF2-40B4-BE49-F238E27FC236}">
                  <a16:creationId xmlns="" xmlns:a16="http://schemas.microsoft.com/office/drawing/2014/main" id="{5A8CE58D-EECB-4919-AB03-05DB8623E142}"/>
                </a:ext>
              </a:extLst>
            </p:cNvPr>
            <p:cNvSpPr/>
            <p:nvPr/>
          </p:nvSpPr>
          <p:spPr>
            <a:xfrm>
              <a:off x="4134255" y="2860383"/>
              <a:ext cx="392771" cy="392771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网chenying0907出品 34">
              <a:extLst>
                <a:ext uri="{FF2B5EF4-FFF2-40B4-BE49-F238E27FC236}">
                  <a16:creationId xmlns="" xmlns:a16="http://schemas.microsoft.com/office/drawing/2014/main" id="{ABDAEFCF-D6F8-4F56-806C-C6ABB1567DA7}"/>
                </a:ext>
              </a:extLst>
            </p:cNvPr>
            <p:cNvSpPr txBox="1"/>
            <p:nvPr/>
          </p:nvSpPr>
          <p:spPr>
            <a:xfrm>
              <a:off x="4145194" y="2737628"/>
              <a:ext cx="383093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2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</p:grpSp>
      <p:grpSp>
        <p:nvGrpSpPr>
          <p:cNvPr id="33" name="Group 40">
            <a:extLst>
              <a:ext uri="{FF2B5EF4-FFF2-40B4-BE49-F238E27FC236}">
                <a16:creationId xmlns="" xmlns:a16="http://schemas.microsoft.com/office/drawing/2014/main" id="{565BDC10-1D7E-461C-B41E-39D616872566}"/>
              </a:ext>
            </a:extLst>
          </p:cNvPr>
          <p:cNvGrpSpPr/>
          <p:nvPr/>
        </p:nvGrpSpPr>
        <p:grpSpPr>
          <a:xfrm>
            <a:off x="6947579" y="4204115"/>
            <a:ext cx="1770418" cy="2650382"/>
            <a:chOff x="6963181" y="4257392"/>
            <a:chExt cx="1735111" cy="2597176"/>
          </a:xfrm>
        </p:grpSpPr>
        <p:sp>
          <p:nvSpPr>
            <p:cNvPr id="34" name="网chenying0907出品 65">
              <a:extLst>
                <a:ext uri="{FF2B5EF4-FFF2-40B4-BE49-F238E27FC236}">
                  <a16:creationId xmlns="" xmlns:a16="http://schemas.microsoft.com/office/drawing/2014/main" id="{DB37C855-21FD-4B3B-AA69-8D974F7FED37}"/>
                </a:ext>
              </a:extLst>
            </p:cNvPr>
            <p:cNvSpPr/>
            <p:nvPr/>
          </p:nvSpPr>
          <p:spPr>
            <a:xfrm>
              <a:off x="6963181" y="4876787"/>
              <a:ext cx="74260" cy="1977781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35" name="网chenying0907出品 54">
              <a:extLst>
                <a:ext uri="{FF2B5EF4-FFF2-40B4-BE49-F238E27FC236}">
                  <a16:creationId xmlns="" xmlns:a16="http://schemas.microsoft.com/office/drawing/2014/main" id="{88736AA9-9149-4D8E-A4A1-FC688BB0CC03}"/>
                </a:ext>
              </a:extLst>
            </p:cNvPr>
            <p:cNvSpPr/>
            <p:nvPr/>
          </p:nvSpPr>
          <p:spPr>
            <a:xfrm>
              <a:off x="6963181" y="4257392"/>
              <a:ext cx="1178313" cy="117831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6" name="网chenying0907出品 55">
              <a:extLst>
                <a:ext uri="{FF2B5EF4-FFF2-40B4-BE49-F238E27FC236}">
                  <a16:creationId xmlns="" xmlns:a16="http://schemas.microsoft.com/office/drawing/2014/main" id="{B1C9AE35-1CDD-4AE3-9BFC-69FC0BC0B1D7}"/>
                </a:ext>
              </a:extLst>
            </p:cNvPr>
            <p:cNvSpPr/>
            <p:nvPr/>
          </p:nvSpPr>
          <p:spPr>
            <a:xfrm>
              <a:off x="7060211" y="4354422"/>
              <a:ext cx="981927" cy="981927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7" name="网chenying0907出品 58">
              <a:extLst>
                <a:ext uri="{FF2B5EF4-FFF2-40B4-BE49-F238E27FC236}">
                  <a16:creationId xmlns="" xmlns:a16="http://schemas.microsoft.com/office/drawing/2014/main" id="{5F8320D1-58EF-4E98-A550-DE391E073F05}"/>
                </a:ext>
              </a:extLst>
            </p:cNvPr>
            <p:cNvSpPr/>
            <p:nvPr/>
          </p:nvSpPr>
          <p:spPr>
            <a:xfrm>
              <a:off x="8299912" y="4642330"/>
              <a:ext cx="392771" cy="392771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38" name="网chenying0907出品 59">
              <a:extLst>
                <a:ext uri="{FF2B5EF4-FFF2-40B4-BE49-F238E27FC236}">
                  <a16:creationId xmlns="" xmlns:a16="http://schemas.microsoft.com/office/drawing/2014/main" id="{BC462143-86AE-470D-A790-49A0EA160FAF}"/>
                </a:ext>
              </a:extLst>
            </p:cNvPr>
            <p:cNvSpPr/>
            <p:nvPr/>
          </p:nvSpPr>
          <p:spPr>
            <a:xfrm rot="16200000">
              <a:off x="8222707" y="4742205"/>
              <a:ext cx="41563" cy="227602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39" name="网chenying0907出品 37">
              <a:extLst>
                <a:ext uri="{FF2B5EF4-FFF2-40B4-BE49-F238E27FC236}">
                  <a16:creationId xmlns="" xmlns:a16="http://schemas.microsoft.com/office/drawing/2014/main" id="{004EAFA5-B974-41A1-8E30-EBB8B79C1763}"/>
                </a:ext>
              </a:extLst>
            </p:cNvPr>
            <p:cNvSpPr txBox="1"/>
            <p:nvPr/>
          </p:nvSpPr>
          <p:spPr>
            <a:xfrm>
              <a:off x="8315198" y="4521750"/>
              <a:ext cx="383094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5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E7754FE-520C-433C-8E92-CBD5BAEE010D}"/>
              </a:ext>
            </a:extLst>
          </p:cNvPr>
          <p:cNvSpPr txBox="1"/>
          <p:nvPr/>
        </p:nvSpPr>
        <p:spPr>
          <a:xfrm>
            <a:off x="2753307" y="1437095"/>
            <a:ext cx="3518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rgbClr val="FFC000"/>
                </a:solidFill>
                <a:latin typeface="Arial Black" panose="020B0A04020102020204" pitchFamily="34" charset="0"/>
              </a:rPr>
              <a:t>знайомити учнів із творчістю народних майстрів України</a:t>
            </a:r>
            <a:endParaRPr lang="en-US" altLang="ko-KR" sz="1600" b="1" dirty="0">
              <a:solidFill>
                <a:srgbClr val="FFC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E668E93-59DC-4916-B147-6ED2065DD6E9}"/>
              </a:ext>
            </a:extLst>
          </p:cNvPr>
          <p:cNvSpPr txBox="1"/>
          <p:nvPr/>
        </p:nvSpPr>
        <p:spPr>
          <a:xfrm>
            <a:off x="1532442" y="2775475"/>
            <a:ext cx="2775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accent2"/>
                </a:solidFill>
                <a:latin typeface="Arial Black" panose="020B0A04020102020204" pitchFamily="34" charset="0"/>
              </a:rPr>
              <a:t>добирати потрібні матеріали та обладнання для виготовлення виробів декоративно-ужиткового мистецтва</a:t>
            </a:r>
            <a:endParaRPr lang="en-US" altLang="ko-KR" sz="1600" b="1" dirty="0">
              <a:solidFill>
                <a:schemeClr val="accent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C2324A2-3B9A-4702-AAC4-58B4ECB5B067}"/>
              </a:ext>
            </a:extLst>
          </p:cNvPr>
          <p:cNvSpPr txBox="1"/>
          <p:nvPr/>
        </p:nvSpPr>
        <p:spPr>
          <a:xfrm>
            <a:off x="1491973" y="5406566"/>
            <a:ext cx="3518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rgbClr val="00B0F0"/>
                </a:solidFill>
                <a:latin typeface="Arial Black" panose="020B0A04020102020204" pitchFamily="34" charset="0"/>
              </a:rPr>
              <a:t>проводити консультування учнів щодо процесу створення композиції виробу декоративно-ужиткового мистецтва</a:t>
            </a:r>
            <a:endParaRPr lang="en-US" altLang="ko-KR" sz="1600" b="1" dirty="0">
              <a:solidFill>
                <a:srgbClr val="00B0F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47299B2-AA94-46BA-A2A5-44EA0D4210D9}"/>
              </a:ext>
            </a:extLst>
          </p:cNvPr>
          <p:cNvSpPr txBox="1"/>
          <p:nvPr/>
        </p:nvSpPr>
        <p:spPr>
          <a:xfrm>
            <a:off x="8024872" y="2483087"/>
            <a:ext cx="3518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орієнтуватися на інтереси учнів у виборі традиційних та сучасних технологій обробки матеріалів</a:t>
            </a:r>
            <a:endParaRPr lang="en-US" altLang="ko-KR" sz="1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06187F7-FFFD-4B24-90EC-B87353F31922}"/>
              </a:ext>
            </a:extLst>
          </p:cNvPr>
          <p:cNvSpPr txBox="1"/>
          <p:nvPr/>
        </p:nvSpPr>
        <p:spPr>
          <a:xfrm>
            <a:off x="8370056" y="4364316"/>
            <a:ext cx="3518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rgbClr val="92D050"/>
                </a:solidFill>
                <a:latin typeface="Arial Black" panose="020B0A04020102020204" pitchFamily="34" charset="0"/>
              </a:rPr>
              <a:t>дозволити учням варіативність у виборі технологій декоративно-ужиткового мистецтва</a:t>
            </a:r>
            <a:endParaRPr lang="en-US" altLang="ko-KR" sz="1600" b="1" dirty="0">
              <a:solidFill>
                <a:srgbClr val="92D05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653" y="108123"/>
            <a:ext cx="3722323" cy="2123013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Структура діяльності на уроках трудового навчання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39" y="0"/>
            <a:ext cx="6989523" cy="6858000"/>
          </a:xfrm>
          <a:prstGeom prst="rect">
            <a:avLst/>
          </a:prstGeom>
        </p:spPr>
      </p:pic>
      <p:sp>
        <p:nvSpPr>
          <p:cNvPr id="10" name="Прямоугольник 10"/>
          <p:cNvSpPr/>
          <p:nvPr/>
        </p:nvSpPr>
        <p:spPr>
          <a:xfrm>
            <a:off x="8245155" y="1117240"/>
            <a:ext cx="1844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МЕТА</a:t>
            </a:r>
            <a:endParaRPr lang="ru-RU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21"/>
          <p:cNvSpPr/>
          <p:nvPr/>
        </p:nvSpPr>
        <p:spPr>
          <a:xfrm>
            <a:off x="5588416" y="1209058"/>
            <a:ext cx="1844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МОТИВ</a:t>
            </a:r>
            <a:endParaRPr lang="ru-RU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22"/>
          <p:cNvSpPr/>
          <p:nvPr/>
        </p:nvSpPr>
        <p:spPr>
          <a:xfrm>
            <a:off x="5382366" y="3850696"/>
            <a:ext cx="1844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ЗАСІБ</a:t>
            </a:r>
            <a:endParaRPr lang="ru-RU" sz="1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23"/>
          <p:cNvSpPr/>
          <p:nvPr/>
        </p:nvSpPr>
        <p:spPr>
          <a:xfrm>
            <a:off x="8916655" y="5547423"/>
            <a:ext cx="1844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РЕЗУЛЬТАТ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ДІЯЛЬНОСТІ</a:t>
            </a:r>
            <a:endParaRPr lang="ru-RU" sz="16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87643" y="3589086"/>
            <a:ext cx="18445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5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ПЕРЕТВОРЕННЯ</a:t>
            </a:r>
            <a:endParaRPr lang="ru-RU" sz="105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287" y="207340"/>
            <a:ext cx="9350921" cy="977899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Види вправ на уроках трудового навчання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1725359" y="1470434"/>
            <a:ext cx="10049108" cy="3163621"/>
            <a:chOff x="1207773" y="218336"/>
            <a:chExt cx="10691150" cy="3163621"/>
          </a:xfrm>
        </p:grpSpPr>
        <p:grpSp>
          <p:nvGrpSpPr>
            <p:cNvPr id="5" name="组合 44"/>
            <p:cNvGrpSpPr/>
            <p:nvPr/>
          </p:nvGrpSpPr>
          <p:grpSpPr>
            <a:xfrm>
              <a:off x="4586859" y="293570"/>
              <a:ext cx="7312064" cy="549183"/>
              <a:chOff x="3848100" y="1709102"/>
              <a:chExt cx="9749416" cy="732243"/>
            </a:xfrm>
          </p:grpSpPr>
          <p:sp>
            <p:nvSpPr>
              <p:cNvPr id="6" name="Freeform 19"/>
              <p:cNvSpPr>
                <a:spLocks/>
              </p:cNvSpPr>
              <p:nvPr/>
            </p:nvSpPr>
            <p:spPr bwMode="auto">
              <a:xfrm>
                <a:off x="3848100" y="1709102"/>
                <a:ext cx="9749416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46"/>
              <p:cNvSpPr/>
              <p:nvPr/>
            </p:nvSpPr>
            <p:spPr>
              <a:xfrm>
                <a:off x="4423565" y="1743719"/>
                <a:ext cx="8519852" cy="697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altLang="zh-CN" sz="1400" kern="0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Вправи з метою засвоєння нового матеріалу, вивчення тем і техніки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altLang="zh-CN" sz="1400" kern="0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зображення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47"/>
            <p:cNvGrpSpPr/>
            <p:nvPr/>
          </p:nvGrpSpPr>
          <p:grpSpPr>
            <a:xfrm>
              <a:off x="1547445" y="1101742"/>
              <a:ext cx="6392213" cy="544811"/>
              <a:chOff x="4400206" y="2786664"/>
              <a:chExt cx="3918293" cy="726414"/>
            </a:xfrm>
          </p:grpSpPr>
          <p:sp>
            <p:nvSpPr>
              <p:cNvPr id="9" name="Freeform 19"/>
              <p:cNvSpPr>
                <a:spLocks/>
              </p:cNvSpPr>
              <p:nvPr/>
            </p:nvSpPr>
            <p:spPr bwMode="auto">
              <a:xfrm flipH="1">
                <a:off x="4400206" y="2786664"/>
                <a:ext cx="3918293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49"/>
              <p:cNvSpPr/>
              <p:nvPr/>
            </p:nvSpPr>
            <p:spPr>
              <a:xfrm>
                <a:off x="4639165" y="2942800"/>
                <a:ext cx="3002544" cy="41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altLang="zh-CN" sz="1400" kern="0" dirty="0" smtClean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Вправи з метою повторення і закріплення знань та навичок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50"/>
            <p:cNvGrpSpPr/>
            <p:nvPr/>
          </p:nvGrpSpPr>
          <p:grpSpPr>
            <a:xfrm>
              <a:off x="4586859" y="1909913"/>
              <a:ext cx="4617952" cy="544811"/>
              <a:chOff x="3848100" y="3864226"/>
              <a:chExt cx="4885130" cy="726414"/>
            </a:xfrm>
          </p:grpSpPr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3848100" y="3864226"/>
                <a:ext cx="4256813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52"/>
              <p:cNvSpPr/>
              <p:nvPr/>
            </p:nvSpPr>
            <p:spPr>
              <a:xfrm>
                <a:off x="4344850" y="3994491"/>
                <a:ext cx="4388380" cy="41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altLang="zh-CN" sz="1400" kern="0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Вправи з метою розвитку навичок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53"/>
            <p:cNvGrpSpPr/>
            <p:nvPr/>
          </p:nvGrpSpPr>
          <p:grpSpPr>
            <a:xfrm>
              <a:off x="1207773" y="2749092"/>
              <a:ext cx="8864158" cy="544811"/>
              <a:chOff x="4878216" y="4983130"/>
              <a:chExt cx="6021434" cy="726414"/>
            </a:xfrm>
          </p:grpSpPr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 flipH="1">
                <a:off x="4878216" y="4983130"/>
                <a:ext cx="4739666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55"/>
              <p:cNvSpPr/>
              <p:nvPr/>
            </p:nvSpPr>
            <p:spPr>
              <a:xfrm>
                <a:off x="5032697" y="4997525"/>
                <a:ext cx="5866953" cy="697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altLang="zh-CN" sz="1400" kern="0" dirty="0" smtClean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Технічні вправи з метою засвоєння способів роботи з різними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altLang="zh-CN" sz="1400" kern="0" dirty="0" smtClean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матеріалами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56"/>
            <p:cNvGrpSpPr/>
            <p:nvPr/>
          </p:nvGrpSpPr>
          <p:grpSpPr>
            <a:xfrm>
              <a:off x="3324791" y="218336"/>
              <a:ext cx="1676148" cy="739107"/>
              <a:chOff x="2165343" y="1608789"/>
              <a:chExt cx="2234864" cy="985476"/>
            </a:xfrm>
          </p:grpSpPr>
          <p:sp>
            <p:nvSpPr>
              <p:cNvPr id="18" name="圆角矩形 57"/>
              <p:cNvSpPr/>
              <p:nvPr/>
            </p:nvSpPr>
            <p:spPr>
              <a:xfrm>
                <a:off x="2165343" y="1608789"/>
                <a:ext cx="2234864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0070C0"/>
                  </a:gs>
                  <a:gs pos="0">
                    <a:srgbClr val="002060"/>
                  </a:gs>
                </a:gsLst>
                <a:lin ang="5400000" scaled="1"/>
              </a:gradFill>
              <a:ln w="28575" cap="flat">
                <a:noFill/>
                <a:prstDash val="solid"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2272446" y="1709102"/>
                <a:ext cx="1008373" cy="766040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椭圆 59"/>
              <p:cNvSpPr/>
              <p:nvPr/>
            </p:nvSpPr>
            <p:spPr>
              <a:xfrm>
                <a:off x="2368263" y="1797613"/>
                <a:ext cx="589017" cy="589018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382842" y="1815533"/>
                <a:ext cx="496291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01</a:t>
                </a:r>
                <a:endParaRPr kumimoji="0" lang="zh-CN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组合 62"/>
            <p:cNvGrpSpPr/>
            <p:nvPr/>
          </p:nvGrpSpPr>
          <p:grpSpPr>
            <a:xfrm>
              <a:off x="7528663" y="2642850"/>
              <a:ext cx="1676148" cy="739107"/>
              <a:chOff x="7770505" y="4841474"/>
              <a:chExt cx="2234864" cy="985476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23" name="圆角矩形 63"/>
              <p:cNvSpPr/>
              <p:nvPr/>
            </p:nvSpPr>
            <p:spPr>
              <a:xfrm flipH="1">
                <a:off x="7770505" y="4841474"/>
                <a:ext cx="2234864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  <a:ln w="28575" cap="flat">
                <a:noFill/>
                <a:prstDash val="solid"/>
                <a:miter lim="800000"/>
                <a:headEnd/>
                <a:tailEnd/>
              </a:ln>
              <a:effectLst/>
              <a:sp3d prstMaterial="softEdge">
                <a:bevelT w="127000" prst="artDeco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4" name="组合 64"/>
              <p:cNvGrpSpPr/>
              <p:nvPr/>
            </p:nvGrpSpPr>
            <p:grpSpPr>
              <a:xfrm flipH="1">
                <a:off x="8889893" y="4941787"/>
                <a:ext cx="1008373" cy="766040"/>
                <a:chOff x="8489270" y="3429000"/>
                <a:chExt cx="1968500" cy="1495425"/>
              </a:xfrm>
            </p:grpSpPr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>
                  <a:off x="8489270" y="3429000"/>
                  <a:ext cx="1968500" cy="1495425"/>
                </a:xfrm>
                <a:custGeom>
                  <a:avLst/>
                  <a:gdLst>
                    <a:gd name="T0" fmla="*/ 206 w 524"/>
                    <a:gd name="T1" fmla="*/ 0 h 398"/>
                    <a:gd name="T2" fmla="*/ 199 w 524"/>
                    <a:gd name="T3" fmla="*/ 0 h 398"/>
                    <a:gd name="T4" fmla="*/ 195 w 524"/>
                    <a:gd name="T5" fmla="*/ 0 h 398"/>
                    <a:gd name="T6" fmla="*/ 190 w 524"/>
                    <a:gd name="T7" fmla="*/ 0 h 398"/>
                    <a:gd name="T8" fmla="*/ 0 w 524"/>
                    <a:gd name="T9" fmla="*/ 199 h 398"/>
                    <a:gd name="T10" fmla="*/ 190 w 524"/>
                    <a:gd name="T11" fmla="*/ 398 h 398"/>
                    <a:gd name="T12" fmla="*/ 195 w 524"/>
                    <a:gd name="T13" fmla="*/ 398 h 398"/>
                    <a:gd name="T14" fmla="*/ 199 w 524"/>
                    <a:gd name="T15" fmla="*/ 398 h 398"/>
                    <a:gd name="T16" fmla="*/ 206 w 524"/>
                    <a:gd name="T17" fmla="*/ 398 h 398"/>
                    <a:gd name="T18" fmla="*/ 524 w 524"/>
                    <a:gd name="T19" fmla="*/ 199 h 398"/>
                    <a:gd name="T20" fmla="*/ 206 w 524"/>
                    <a:gd name="T21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4" h="398">
                      <a:moveTo>
                        <a:pt x="206" y="0"/>
                      </a:moveTo>
                      <a:cubicBezTo>
                        <a:pt x="204" y="0"/>
                        <a:pt x="201" y="0"/>
                        <a:pt x="199" y="0"/>
                      </a:cubicBezTo>
                      <a:cubicBezTo>
                        <a:pt x="198" y="0"/>
                        <a:pt x="196" y="0"/>
                        <a:pt x="195" y="0"/>
                      </a:cubicBezTo>
                      <a:cubicBezTo>
                        <a:pt x="193" y="0"/>
                        <a:pt x="192" y="0"/>
                        <a:pt x="190" y="0"/>
                      </a:cubicBezTo>
                      <a:cubicBezTo>
                        <a:pt x="84" y="5"/>
                        <a:pt x="0" y="92"/>
                        <a:pt x="0" y="199"/>
                      </a:cubicBezTo>
                      <a:cubicBezTo>
                        <a:pt x="0" y="306"/>
                        <a:pt x="84" y="393"/>
                        <a:pt x="190" y="398"/>
                      </a:cubicBezTo>
                      <a:cubicBezTo>
                        <a:pt x="192" y="398"/>
                        <a:pt x="193" y="398"/>
                        <a:pt x="195" y="398"/>
                      </a:cubicBezTo>
                      <a:cubicBezTo>
                        <a:pt x="196" y="398"/>
                        <a:pt x="198" y="398"/>
                        <a:pt x="199" y="398"/>
                      </a:cubicBezTo>
                      <a:cubicBezTo>
                        <a:pt x="201" y="398"/>
                        <a:pt x="204" y="398"/>
                        <a:pt x="206" y="398"/>
                      </a:cubicBezTo>
                      <a:cubicBezTo>
                        <a:pt x="401" y="394"/>
                        <a:pt x="524" y="199"/>
                        <a:pt x="524" y="199"/>
                      </a:cubicBezTo>
                      <a:cubicBezTo>
                        <a:pt x="524" y="199"/>
                        <a:pt x="401" y="4"/>
                        <a:pt x="2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ln w="28575" cap="flat">
                  <a:noFill/>
                  <a:prstDash val="solid"/>
                  <a:miter lim="800000"/>
                  <a:headEnd/>
                  <a:tailEnd/>
                </a:ln>
                <a:effectLst/>
                <a:sp3d prstMaterial="softEdge">
                  <a:bevelT w="127000" prst="artDeco"/>
                </a:sp3d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椭圆 68"/>
                <p:cNvSpPr/>
                <p:nvPr/>
              </p:nvSpPr>
              <p:spPr>
                <a:xfrm>
                  <a:off x="8676319" y="3601786"/>
                  <a:ext cx="1149852" cy="1149852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p3d prstMaterial="softEdge">
                  <a:bevelT w="127000" prst="artDeco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25" name="文本框 25"/>
              <p:cNvSpPr txBox="1"/>
              <p:nvPr/>
            </p:nvSpPr>
            <p:spPr>
              <a:xfrm flipH="1">
                <a:off x="9240204" y="5048218"/>
                <a:ext cx="575371" cy="553997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04</a:t>
                </a:r>
                <a:endParaRPr kumimoji="0" lang="zh-CN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组合 69"/>
            <p:cNvGrpSpPr/>
            <p:nvPr/>
          </p:nvGrpSpPr>
          <p:grpSpPr>
            <a:xfrm>
              <a:off x="3324791" y="1834679"/>
              <a:ext cx="1676148" cy="739107"/>
              <a:chOff x="2165343" y="3763913"/>
              <a:chExt cx="2234864" cy="985476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29" name="圆角矩形 70"/>
              <p:cNvSpPr/>
              <p:nvPr/>
            </p:nvSpPr>
            <p:spPr>
              <a:xfrm>
                <a:off x="2165343" y="3763913"/>
                <a:ext cx="2234864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2060"/>
                  </a:gs>
                  <a:gs pos="100000">
                    <a:srgbClr val="0070C0"/>
                  </a:gs>
                </a:gsLst>
                <a:lin ang="5400000" scaled="1"/>
              </a:gradFill>
              <a:ln w="28575" cap="flat">
                <a:noFill/>
                <a:prstDash val="solid"/>
                <a:miter lim="800000"/>
                <a:headEnd/>
                <a:tailEnd/>
              </a:ln>
              <a:effectLst/>
              <a:sp3d prstMaterial="softEdge">
                <a:bevelT w="127000" prst="artDeco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0" name="组合 71"/>
              <p:cNvGrpSpPr/>
              <p:nvPr/>
            </p:nvGrpSpPr>
            <p:grpSpPr>
              <a:xfrm>
                <a:off x="2272446" y="3864226"/>
                <a:ext cx="1008373" cy="766040"/>
                <a:chOff x="8489270" y="3429000"/>
                <a:chExt cx="1968500" cy="1495425"/>
              </a:xfrm>
            </p:grpSpPr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>
                  <a:off x="8489270" y="3429000"/>
                  <a:ext cx="1968500" cy="1495425"/>
                </a:xfrm>
                <a:custGeom>
                  <a:avLst/>
                  <a:gdLst>
                    <a:gd name="T0" fmla="*/ 206 w 524"/>
                    <a:gd name="T1" fmla="*/ 0 h 398"/>
                    <a:gd name="T2" fmla="*/ 199 w 524"/>
                    <a:gd name="T3" fmla="*/ 0 h 398"/>
                    <a:gd name="T4" fmla="*/ 195 w 524"/>
                    <a:gd name="T5" fmla="*/ 0 h 398"/>
                    <a:gd name="T6" fmla="*/ 190 w 524"/>
                    <a:gd name="T7" fmla="*/ 0 h 398"/>
                    <a:gd name="T8" fmla="*/ 0 w 524"/>
                    <a:gd name="T9" fmla="*/ 199 h 398"/>
                    <a:gd name="T10" fmla="*/ 190 w 524"/>
                    <a:gd name="T11" fmla="*/ 398 h 398"/>
                    <a:gd name="T12" fmla="*/ 195 w 524"/>
                    <a:gd name="T13" fmla="*/ 398 h 398"/>
                    <a:gd name="T14" fmla="*/ 199 w 524"/>
                    <a:gd name="T15" fmla="*/ 398 h 398"/>
                    <a:gd name="T16" fmla="*/ 206 w 524"/>
                    <a:gd name="T17" fmla="*/ 398 h 398"/>
                    <a:gd name="T18" fmla="*/ 524 w 524"/>
                    <a:gd name="T19" fmla="*/ 199 h 398"/>
                    <a:gd name="T20" fmla="*/ 206 w 524"/>
                    <a:gd name="T21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4" h="398">
                      <a:moveTo>
                        <a:pt x="206" y="0"/>
                      </a:moveTo>
                      <a:cubicBezTo>
                        <a:pt x="204" y="0"/>
                        <a:pt x="201" y="0"/>
                        <a:pt x="199" y="0"/>
                      </a:cubicBezTo>
                      <a:cubicBezTo>
                        <a:pt x="198" y="0"/>
                        <a:pt x="196" y="0"/>
                        <a:pt x="195" y="0"/>
                      </a:cubicBezTo>
                      <a:cubicBezTo>
                        <a:pt x="193" y="0"/>
                        <a:pt x="192" y="0"/>
                        <a:pt x="190" y="0"/>
                      </a:cubicBezTo>
                      <a:cubicBezTo>
                        <a:pt x="84" y="5"/>
                        <a:pt x="0" y="92"/>
                        <a:pt x="0" y="199"/>
                      </a:cubicBezTo>
                      <a:cubicBezTo>
                        <a:pt x="0" y="306"/>
                        <a:pt x="84" y="393"/>
                        <a:pt x="190" y="398"/>
                      </a:cubicBezTo>
                      <a:cubicBezTo>
                        <a:pt x="192" y="398"/>
                        <a:pt x="193" y="398"/>
                        <a:pt x="195" y="398"/>
                      </a:cubicBezTo>
                      <a:cubicBezTo>
                        <a:pt x="196" y="398"/>
                        <a:pt x="198" y="398"/>
                        <a:pt x="199" y="398"/>
                      </a:cubicBezTo>
                      <a:cubicBezTo>
                        <a:pt x="201" y="398"/>
                        <a:pt x="204" y="398"/>
                        <a:pt x="206" y="398"/>
                      </a:cubicBezTo>
                      <a:cubicBezTo>
                        <a:pt x="401" y="394"/>
                        <a:pt x="524" y="199"/>
                        <a:pt x="524" y="199"/>
                      </a:cubicBezTo>
                      <a:cubicBezTo>
                        <a:pt x="524" y="199"/>
                        <a:pt x="401" y="4"/>
                        <a:pt x="2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ln w="28575" cap="flat">
                  <a:noFill/>
                  <a:prstDash val="solid"/>
                  <a:miter lim="800000"/>
                  <a:headEnd/>
                  <a:tailEnd/>
                </a:ln>
                <a:effectLst/>
                <a:sp3d prstMaterial="softEdge">
                  <a:bevelT w="127000" prst="artDeco"/>
                </a:sp3d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椭圆 75"/>
                <p:cNvSpPr/>
                <p:nvPr/>
              </p:nvSpPr>
              <p:spPr>
                <a:xfrm>
                  <a:off x="8676319" y="3601786"/>
                  <a:ext cx="1149852" cy="1149852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p3d prstMaterial="softEdge">
                  <a:bevelT w="127000" prst="artDeco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31" name="文本框 32"/>
              <p:cNvSpPr txBox="1"/>
              <p:nvPr/>
            </p:nvSpPr>
            <p:spPr>
              <a:xfrm>
                <a:off x="2370650" y="3958465"/>
                <a:ext cx="577509" cy="553997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03</a:t>
                </a:r>
                <a:endParaRPr kumimoji="0" lang="zh-CN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" name="组合 76"/>
            <p:cNvGrpSpPr/>
            <p:nvPr/>
          </p:nvGrpSpPr>
          <p:grpSpPr>
            <a:xfrm>
              <a:off x="7528663" y="1026507"/>
              <a:ext cx="1676148" cy="739107"/>
              <a:chOff x="7770505" y="2686351"/>
              <a:chExt cx="2234864" cy="985476"/>
            </a:xfrm>
          </p:grpSpPr>
          <p:sp>
            <p:nvSpPr>
              <p:cNvPr id="35" name="圆角矩形 77"/>
              <p:cNvSpPr/>
              <p:nvPr/>
            </p:nvSpPr>
            <p:spPr>
              <a:xfrm flipH="1">
                <a:off x="7770505" y="2686351"/>
                <a:ext cx="2234864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  <a:ln w="28575" cap="flat">
                <a:noFill/>
                <a:prstDash val="solid"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6" name="组合 78"/>
              <p:cNvGrpSpPr/>
              <p:nvPr/>
            </p:nvGrpSpPr>
            <p:grpSpPr>
              <a:xfrm flipH="1">
                <a:off x="8889893" y="2786664"/>
                <a:ext cx="1008373" cy="766040"/>
                <a:chOff x="8489270" y="3429000"/>
                <a:chExt cx="1968500" cy="1495425"/>
              </a:xfrm>
            </p:grpSpPr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>
                  <a:off x="8489270" y="3429000"/>
                  <a:ext cx="1968500" cy="1495425"/>
                </a:xfrm>
                <a:custGeom>
                  <a:avLst/>
                  <a:gdLst>
                    <a:gd name="T0" fmla="*/ 206 w 524"/>
                    <a:gd name="T1" fmla="*/ 0 h 398"/>
                    <a:gd name="T2" fmla="*/ 199 w 524"/>
                    <a:gd name="T3" fmla="*/ 0 h 398"/>
                    <a:gd name="T4" fmla="*/ 195 w 524"/>
                    <a:gd name="T5" fmla="*/ 0 h 398"/>
                    <a:gd name="T6" fmla="*/ 190 w 524"/>
                    <a:gd name="T7" fmla="*/ 0 h 398"/>
                    <a:gd name="T8" fmla="*/ 0 w 524"/>
                    <a:gd name="T9" fmla="*/ 199 h 398"/>
                    <a:gd name="T10" fmla="*/ 190 w 524"/>
                    <a:gd name="T11" fmla="*/ 398 h 398"/>
                    <a:gd name="T12" fmla="*/ 195 w 524"/>
                    <a:gd name="T13" fmla="*/ 398 h 398"/>
                    <a:gd name="T14" fmla="*/ 199 w 524"/>
                    <a:gd name="T15" fmla="*/ 398 h 398"/>
                    <a:gd name="T16" fmla="*/ 206 w 524"/>
                    <a:gd name="T17" fmla="*/ 398 h 398"/>
                    <a:gd name="T18" fmla="*/ 524 w 524"/>
                    <a:gd name="T19" fmla="*/ 199 h 398"/>
                    <a:gd name="T20" fmla="*/ 206 w 524"/>
                    <a:gd name="T21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4" h="398">
                      <a:moveTo>
                        <a:pt x="206" y="0"/>
                      </a:moveTo>
                      <a:cubicBezTo>
                        <a:pt x="204" y="0"/>
                        <a:pt x="201" y="0"/>
                        <a:pt x="199" y="0"/>
                      </a:cubicBezTo>
                      <a:cubicBezTo>
                        <a:pt x="198" y="0"/>
                        <a:pt x="196" y="0"/>
                        <a:pt x="195" y="0"/>
                      </a:cubicBezTo>
                      <a:cubicBezTo>
                        <a:pt x="193" y="0"/>
                        <a:pt x="192" y="0"/>
                        <a:pt x="190" y="0"/>
                      </a:cubicBezTo>
                      <a:cubicBezTo>
                        <a:pt x="84" y="5"/>
                        <a:pt x="0" y="92"/>
                        <a:pt x="0" y="199"/>
                      </a:cubicBezTo>
                      <a:cubicBezTo>
                        <a:pt x="0" y="306"/>
                        <a:pt x="84" y="393"/>
                        <a:pt x="190" y="398"/>
                      </a:cubicBezTo>
                      <a:cubicBezTo>
                        <a:pt x="192" y="398"/>
                        <a:pt x="193" y="398"/>
                        <a:pt x="195" y="398"/>
                      </a:cubicBezTo>
                      <a:cubicBezTo>
                        <a:pt x="196" y="398"/>
                        <a:pt x="198" y="398"/>
                        <a:pt x="199" y="398"/>
                      </a:cubicBezTo>
                      <a:cubicBezTo>
                        <a:pt x="201" y="398"/>
                        <a:pt x="204" y="398"/>
                        <a:pt x="206" y="398"/>
                      </a:cubicBezTo>
                      <a:cubicBezTo>
                        <a:pt x="401" y="394"/>
                        <a:pt x="524" y="199"/>
                        <a:pt x="524" y="199"/>
                      </a:cubicBezTo>
                      <a:cubicBezTo>
                        <a:pt x="524" y="199"/>
                        <a:pt x="401" y="4"/>
                        <a:pt x="2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ysClr val="window" lastClr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ysClr val="windowText" lastClr="000000">
                      <a:lumMod val="85000"/>
                      <a:lumOff val="15000"/>
                      <a:alpha val="28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椭圆 84"/>
                <p:cNvSpPr/>
                <p:nvPr/>
              </p:nvSpPr>
              <p:spPr>
                <a:xfrm>
                  <a:off x="8676319" y="3601786"/>
                  <a:ext cx="1149852" cy="1149852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37" name="文本框 39"/>
              <p:cNvSpPr txBox="1"/>
              <p:nvPr/>
            </p:nvSpPr>
            <p:spPr>
              <a:xfrm flipH="1">
                <a:off x="9240204" y="2893095"/>
                <a:ext cx="57109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02</a:t>
                </a:r>
                <a:endParaRPr kumimoji="0" lang="zh-CN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99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04" y="344385"/>
            <a:ext cx="9192131" cy="1852551"/>
          </a:xfrm>
        </p:spPr>
        <p:txBody>
          <a:bodyPr>
            <a:normAutofit fontScale="90000"/>
          </a:bodyPr>
          <a:lstStyle/>
          <a:p>
            <a:pPr marL="457200" indent="450215" algn="ctr">
              <a:lnSpc>
                <a:spcPct val="100000"/>
              </a:lnSpc>
              <a:spcAft>
                <a:spcPts val="0"/>
              </a:spcAft>
            </a:pPr>
            <a:r>
              <a:rPr lang="uk-UA" sz="27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Для організації освітнього процесу в умовах воєнного стану та </a:t>
            </a:r>
            <a:r>
              <a:rPr lang="uk-UA" sz="27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зважаючи на технічні можливості підключення до мережі інтернет,</a:t>
            </a:r>
            <a:r>
              <a:rPr lang="uk-UA" sz="27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рекомендуємо вчителям з трудового навчання використовувати наступні інтернет-ресурси</a:t>
            </a:r>
            <a:r>
              <a:rPr lang="uk-UA" sz="2700" spc="-1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uk-UA" sz="27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uk-UA" sz="2700" spc="10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uk-UA" sz="27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декоративно-ужиткового мистецтва</a:t>
            </a:r>
            <a:r>
              <a:rPr lang="uk-UA" sz="3200" dirty="0">
                <a:latin typeface="Calibri"/>
                <a:ea typeface="Calibri"/>
                <a:cs typeface="Times New Roman"/>
              </a:rPr>
              <a:t/>
            </a:r>
            <a:br>
              <a:rPr lang="uk-UA" sz="3200" dirty="0"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01272"/>
              </p:ext>
            </p:extLst>
          </p:nvPr>
        </p:nvGraphicFramePr>
        <p:xfrm>
          <a:off x="2149435" y="2201229"/>
          <a:ext cx="9476508" cy="4368576"/>
        </p:xfrm>
        <a:graphic>
          <a:graphicData uri="http://schemas.openxmlformats.org/drawingml/2006/table">
            <a:tbl>
              <a:tblPr firstRow="1" firstCol="1" bandRow="1"/>
              <a:tblGrid>
                <a:gridCol w="3529012"/>
                <a:gridCol w="5947496"/>
              </a:tblGrid>
              <a:tr h="224330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http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://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www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mari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kiev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ua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/05.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htm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435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Інститут проблем сучасного мистецтва НАМ  України надає вільний доступ до повних текстів своїх наукових видань. Це єдина науково- дослідна установа в Україні, що здійснює фундаментальні наукові дослідження у галузі всіх видів сучасного мистецтва, практичні і пошукові студії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02">
                <a:tc>
                  <a:txBody>
                    <a:bodyPr/>
                    <a:lstStyle/>
                    <a:p>
                      <a:pPr marL="328930" indent="-328930" algn="just">
                        <a:lnSpc>
                          <a:spcPts val="138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http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://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osvita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ua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school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lessons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_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summ</a:t>
                      </a:r>
                      <a:r>
                        <a:rPr lang="en-US" sz="1800" spc="95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u="sng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ary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/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fine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_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art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/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Bef>
                          <a:spcPts val="15"/>
                        </a:spcBef>
                        <a:spcAft>
                          <a:spcPts val="1280"/>
                        </a:spcAft>
                      </a:pPr>
                      <a:endParaRPr lang="uk-UA" sz="1100" spc="-5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80"/>
                        </a:lnSpc>
                        <a:spcBef>
                          <a:spcPts val="15"/>
                        </a:spcBef>
                        <a:spcAft>
                          <a:spcPts val="1280"/>
                        </a:spcAft>
                      </a:pPr>
                      <a:r>
                        <a:rPr lang="uk-UA" sz="1800" spc="-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Освітній</a:t>
                      </a:r>
                      <a:r>
                        <a:rPr lang="uk-UA" sz="1800" spc="2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spc="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портал.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Конспекти</a:t>
                      </a:r>
                      <a:r>
                        <a:rPr lang="uk-UA" sz="1800" spc="1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spc="-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уроків,</a:t>
                      </a:r>
                      <a:r>
                        <a:rPr lang="uk-UA" sz="1800" spc="3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методичні</a:t>
                      </a:r>
                      <a:r>
                        <a:rPr lang="uk-UA" sz="1800" spc="-3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розробки.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626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800" u="sng" spc="5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4"/>
                        </a:rPr>
                        <a:t>http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://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metodportal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net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taxonomy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800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term</a:t>
                      </a:r>
                      <a:r>
                        <a:rPr lang="uk-UA" sz="1800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4"/>
                        </a:rPr>
                        <a:t>/90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Методичний портал.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Конспекти</a:t>
                      </a:r>
                      <a:r>
                        <a:rPr lang="uk-UA" sz="1800" spc="1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spc="-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уроків,</a:t>
                      </a:r>
                      <a:r>
                        <a:rPr lang="uk-UA" sz="1800" spc="3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методичні</a:t>
                      </a:r>
                      <a:r>
                        <a:rPr lang="uk-UA" sz="1800" spc="-3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розробки.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143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5"/>
                        </a:rPr>
                        <a:t>http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5"/>
                        </a:rPr>
                        <a:t>://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5"/>
                        </a:rPr>
                        <a:t>www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5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5"/>
                        </a:rPr>
                        <a:t>studm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а/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iskusstvo</a:t>
                      </a:r>
                      <a:r>
                        <a:rPr lang="uk-UA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uk-UA" sz="1800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US" sz="1800" u="sng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5"/>
                        </a:rPr>
                        <a:t>iskusstvovedenie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5"/>
                        </a:rPr>
                        <a:t>/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Електронні</a:t>
                      </a:r>
                      <a:r>
                        <a:rPr lang="uk-UA" sz="1800" spc="-3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spc="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книги</a:t>
                      </a:r>
                      <a:r>
                        <a:rPr lang="uk-UA" sz="1800" spc="1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uk-UA" sz="1800" spc="-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різних</a:t>
                      </a:r>
                      <a:r>
                        <a:rPr lang="uk-UA" sz="1800" spc="-1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spc="-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видів</a:t>
                      </a:r>
                      <a:r>
                        <a:rPr lang="uk-UA" sz="1800" spc="2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декоративно-ужиткового </a:t>
                      </a:r>
                      <a:r>
                        <a:rPr lang="uk-UA" sz="1800" spc="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мистецтва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83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060" y="243916"/>
            <a:ext cx="9061501" cy="977899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Ресурси для професійного зростання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83" y="1140727"/>
            <a:ext cx="9535960" cy="645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2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8338" cy="6858000"/>
          </a:xfrm>
          <a:prstGeom prst="rect">
            <a:avLst/>
          </a:prstGeom>
        </p:spPr>
      </p:pic>
      <p:sp>
        <p:nvSpPr>
          <p:cNvPr id="3" name="Ромб 2"/>
          <p:cNvSpPr/>
          <p:nvPr/>
        </p:nvSpPr>
        <p:spPr>
          <a:xfrm>
            <a:off x="2731022" y="921124"/>
            <a:ext cx="6636294" cy="5015753"/>
          </a:xfrm>
          <a:prstGeom prst="diamond">
            <a:avLst/>
          </a:prstGeom>
          <a:solidFill>
            <a:schemeClr val="bg1">
              <a:alpha val="71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3519" y="3034834"/>
            <a:ext cx="7531300" cy="788332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Arial Black" panose="020B0A04020102020204" pitchFamily="34" charset="0"/>
              </a:rPr>
              <a:t>Об'єкти декоративно-ужиткового мистецтва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61309" y="373199"/>
            <a:ext cx="9378401" cy="4711234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ляльки-</a:t>
            </a:r>
            <a:r>
              <a:rPr lang="uk-UA" dirty="0" err="1">
                <a:solidFill>
                  <a:schemeClr val="bg1"/>
                </a:solidFill>
                <a:latin typeface="Times New Roman"/>
                <a:ea typeface="Times New Roman"/>
              </a:rPr>
              <a:t>мотанки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(</a:t>
            </a:r>
            <a:r>
              <a:rPr lang="uk-UA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https://www.youtube.com/watch?v=-5FOxHNDBUI</a:t>
            </a:r>
            <a:r>
              <a:rPr lang="uk-UA" dirty="0">
                <a:latin typeface="Times New Roman"/>
                <a:ea typeface="Times New Roman"/>
              </a:rPr>
              <a:t>), </a:t>
            </a:r>
            <a:endParaRPr lang="uk-UA" dirty="0" smtClean="0">
              <a:latin typeface="Times New Roman"/>
              <a:ea typeface="Times New Roman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Times New Roman"/>
                <a:ea typeface="Times New Roman"/>
              </a:rPr>
              <a:t>віночки </a:t>
            </a:r>
            <a:r>
              <a:rPr lang="uk-UA" dirty="0">
                <a:latin typeface="Times New Roman"/>
                <a:ea typeface="Times New Roman"/>
              </a:rPr>
              <a:t>(</a:t>
            </a:r>
            <a:r>
              <a:rPr lang="uk-UA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https://www.samotuzhky.com.ua/11683</a:t>
            </a:r>
            <a:r>
              <a:rPr lang="uk-UA" dirty="0">
                <a:latin typeface="Times New Roman"/>
                <a:ea typeface="Times New Roman"/>
              </a:rPr>
              <a:t>)</a:t>
            </a:r>
            <a:endParaRPr lang="uk-UA" dirty="0"/>
          </a:p>
        </p:txBody>
      </p:sp>
      <p:pic>
        <p:nvPicPr>
          <p:cNvPr id="1026" name="Picture 2" descr="C:\Users\Ira\Desktop\194996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83" y="2743758"/>
            <a:ext cx="3024002" cy="36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a\Desktop\mot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85" y="1769982"/>
            <a:ext cx="3808597" cy="36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a\Desktop\57448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82" y="3873240"/>
            <a:ext cx="2734047" cy="249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9432" y="242571"/>
            <a:ext cx="9452760" cy="4711234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аксесуари, сувеніри та обереги, вироби для бійців ЗСУ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Ira\Desktop\343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11" y="1284679"/>
            <a:ext cx="4005877" cy="26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ra\Desktop\1466146317_obe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77" y="3955264"/>
            <a:ext cx="3989993" cy="26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ra\Desktop\392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23" y="824239"/>
            <a:ext cx="2798742" cy="27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ra\Desktop\351588_450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10" y="4151870"/>
            <a:ext cx="2885055" cy="215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ra\Desktop\a0827cfc-86b1-4575-97ab-cf7181e61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86" y="3175687"/>
            <a:ext cx="2815374" cy="21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ra\Desktop\DSCN36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36" y="1012224"/>
            <a:ext cx="2881275" cy="21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Ira\Desktop\завантаженн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58" y="5010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060" y="243916"/>
            <a:ext cx="9061501" cy="977899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Підтримка та допомога дітям</a:t>
            </a:r>
            <a:endParaRPr lang="uk-UA" sz="28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Ira\Desktop\top-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51" y="1579576"/>
            <a:ext cx="6092042" cy="456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2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        </a:t>
            </a:r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Організаційні аспекти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10" name="Group 92"/>
          <p:cNvGrpSpPr>
            <a:grpSpLocks/>
          </p:cNvGrpSpPr>
          <p:nvPr/>
        </p:nvGrpSpPr>
        <p:grpSpPr bwMode="auto">
          <a:xfrm>
            <a:off x="2629302" y="1666028"/>
            <a:ext cx="6706595" cy="530225"/>
            <a:chOff x="1269" y="1296"/>
            <a:chExt cx="3193" cy="334"/>
          </a:xfrm>
        </p:grpSpPr>
        <p:sp>
          <p:nvSpPr>
            <p:cNvPr id="211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Психологічна підтримка учнів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3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14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16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8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19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5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4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20" name="Group 93"/>
          <p:cNvGrpSpPr>
            <a:grpSpLocks/>
          </p:cNvGrpSpPr>
          <p:nvPr/>
        </p:nvGrpSpPr>
        <p:grpSpPr bwMode="auto">
          <a:xfrm>
            <a:off x="2627200" y="2428028"/>
            <a:ext cx="6708696" cy="549275"/>
            <a:chOff x="1268" y="1776"/>
            <a:chExt cx="3194" cy="346"/>
          </a:xfrm>
        </p:grpSpPr>
        <p:sp>
          <p:nvSpPr>
            <p:cNvPr id="221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23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24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26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7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29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5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4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0" name="Group 94"/>
          <p:cNvGrpSpPr>
            <a:grpSpLocks/>
          </p:cNvGrpSpPr>
          <p:nvPr/>
        </p:nvGrpSpPr>
        <p:grpSpPr bwMode="auto">
          <a:xfrm>
            <a:off x="2631400" y="3175741"/>
            <a:ext cx="6704496" cy="547687"/>
            <a:chOff x="1270" y="2247"/>
            <a:chExt cx="3192" cy="345"/>
          </a:xfrm>
        </p:grpSpPr>
        <p:sp>
          <p:nvSpPr>
            <p:cNvPr id="231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33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34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4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35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37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9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40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6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4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" name="Прямокутник 2"/>
          <p:cNvSpPr/>
          <p:nvPr/>
        </p:nvSpPr>
        <p:spPr>
          <a:xfrm>
            <a:off x="3119092" y="2350650"/>
            <a:ext cx="6357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1D1D1B"/>
                </a:solidFill>
                <a:latin typeface="Arial"/>
                <a:ea typeface="Times New Roman"/>
                <a:cs typeface="Times New Roman"/>
              </a:rPr>
              <a:t>Навчальне навантаження та вибір форм і методів навчання в умовах війни</a:t>
            </a:r>
            <a:endParaRPr lang="uk-UA" sz="1600" dirty="0">
              <a:ea typeface="Calibri"/>
              <a:cs typeface="Times New Roman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190108" y="3244334"/>
            <a:ext cx="3793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 учителя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683" y="184540"/>
            <a:ext cx="9702769" cy="9778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 переможця ІІІ етапу Всеукраїнської учнівської олімпіади </a:t>
            </a:r>
            <a:b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трудового навчання (технології) </a:t>
            </a:r>
            <a:r>
              <a:rPr lang="uk-UA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Мар‘єти</a:t>
            </a:r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Олексія (м. Суми)</a:t>
            </a:r>
            <a:endPara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Ira\Desktop\277757587_1346575245766744_72801744681540531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080654"/>
            <a:ext cx="3792502" cy="55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ra\Desktop\278175042_1067134887483955_6098182094151353134_n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95" y="1143000"/>
            <a:ext cx="4550415" cy="548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61" y="831273"/>
            <a:ext cx="8991317" cy="50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655" y="184539"/>
            <a:ext cx="10372545" cy="977899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Психологічний супровід в умовах воєнного стану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55" y="1435594"/>
            <a:ext cx="264001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68" y="1435594"/>
            <a:ext cx="2647976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11" y="1060057"/>
            <a:ext cx="49133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41" y="4281485"/>
            <a:ext cx="45847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92" y="3840782"/>
            <a:ext cx="2313198" cy="47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78" y="1787525"/>
            <a:ext cx="3723546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866775"/>
            <a:ext cx="50546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27" y="5249863"/>
            <a:ext cx="59991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32" y="4756150"/>
            <a:ext cx="27066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05" y="307509"/>
            <a:ext cx="9583387" cy="977899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Нормативно-правове забезпечення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3006" y="1285408"/>
            <a:ext cx="86697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загальнонаціональну хвилину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мовчання (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України Володимира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Зеленського від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16.03.2022 №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143/2022.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 від проходження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учнів, які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завершують здобуття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 та базової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середньої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освіти, у 2021/2022 навчальному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(наказ МОН України від 28.02.2022 № 232).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організацію освітнього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 (лист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від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06.03.2022 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1/3371-22).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деякі питання організації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 загальної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 освіти та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процесу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воєнного стану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(наказ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 України від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28.03.2022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274).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забезпечення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 супроводу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 освітнього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 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 воєнного стану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(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 України від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29.03.2022 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1/3737-22).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окремих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завершення 2021-2022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01.04.2022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558" y="243916"/>
            <a:ext cx="9109003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організації освітнього процесу з трудового навчання (технології) в умовах воєнного стану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64" y="1241745"/>
            <a:ext cx="4023673" cy="9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47" y="2077006"/>
            <a:ext cx="2691612" cy="30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69" y="1306720"/>
            <a:ext cx="46085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83" y="2247426"/>
            <a:ext cx="57800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83" y="3955266"/>
            <a:ext cx="3097585" cy="263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8" y="3825915"/>
            <a:ext cx="34559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7" y="4618798"/>
            <a:ext cx="3811979" cy="181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9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Методичні аспекти</a:t>
            </a:r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Основні етапи декоративної роботи</a:t>
            </a:r>
            <a:endParaRPr lang="uk-UA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1261364"/>
            <a:ext cx="9212263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7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2805" y="617497"/>
            <a:ext cx="10372545" cy="97789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Народне художнє </a:t>
            </a:r>
            <a:br>
              <a:rPr lang="uk-UA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виробництво</a:t>
            </a:r>
            <a:endParaRPr lang="uk-UA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21" y="-46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6"/>
          <p:cNvSpPr/>
          <p:nvPr/>
        </p:nvSpPr>
        <p:spPr>
          <a:xfrm>
            <a:off x="5083567" y="1595396"/>
            <a:ext cx="2145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Вишивка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5" name="Прямоугольник 28"/>
          <p:cNvSpPr/>
          <p:nvPr/>
        </p:nvSpPr>
        <p:spPr>
          <a:xfrm>
            <a:off x="8379667" y="1595396"/>
            <a:ext cx="2145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Узорне ткацтво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9"/>
          <p:cNvSpPr/>
          <p:nvPr/>
        </p:nvSpPr>
        <p:spPr>
          <a:xfrm>
            <a:off x="9099740" y="4081375"/>
            <a:ext cx="2145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66"/>
                </a:solidFill>
                <a:latin typeface="Arial Black" panose="020B0A04020102020204" pitchFamily="34" charset="0"/>
              </a:rPr>
              <a:t>Розпис </a:t>
            </a:r>
            <a:endParaRPr lang="ru-RU" sz="16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30"/>
          <p:cNvSpPr/>
          <p:nvPr/>
        </p:nvSpPr>
        <p:spPr>
          <a:xfrm>
            <a:off x="4241295" y="4342166"/>
            <a:ext cx="2145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Ковальство</a:t>
            </a:r>
            <a:endParaRPr lang="ru-RU" sz="1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8"/>
          <p:cNvSpPr/>
          <p:nvPr/>
        </p:nvSpPr>
        <p:spPr>
          <a:xfrm>
            <a:off x="6818850" y="5294001"/>
            <a:ext cx="2145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Художня обробка деревини, шкіри</a:t>
            </a:r>
            <a:endParaRPr lang="ru-RU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9"/>
          <p:cNvSpPr/>
          <p:nvPr/>
        </p:nvSpPr>
        <p:spPr>
          <a:xfrm>
            <a:off x="6768754" y="3266328"/>
            <a:ext cx="2145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Гончарство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ra\Desktop\05.04.2022\ТВОРЧА ГРУПА_2022\narodni-remesla-iol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37" y="152399"/>
            <a:ext cx="5523221" cy="65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ra\Desktop\05.04.2022\ТВОРЧА ГРУПА_2022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53" y="33227"/>
            <a:ext cx="3485713" cy="159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ra\Desktop\05.04.2022\ТВОРЧА ГРУПА_2022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24" y="1605886"/>
            <a:ext cx="3485713" cy="19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ra\Desktop\05.04.2022\ТВОРЧА ГРУПА_2022\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94" y="3325229"/>
            <a:ext cx="3489472" cy="1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Ira\Desktop\05.04.2022\ТВОРЧА ГРУПА_2022\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23" y="5032581"/>
            <a:ext cx="3485713" cy="16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120" y="170764"/>
            <a:ext cx="10372545" cy="977899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/>
            </a:r>
            <a:b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</a:br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сучасні </a:t>
            </a:r>
            <a:r>
              <a:rPr lang="uk-UA" sz="16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техніки та технології виготовлення виробів декоративно-ужиткового мистецтва:</a:t>
            </a:r>
            <a:r>
              <a:rPr lang="uk-UA" sz="1600" b="1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/>
            </a:r>
            <a:br>
              <a:rPr lang="uk-UA" sz="1600" b="1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</a:br>
            <a:endParaRPr lang="uk-UA" sz="1600" b="1" dirty="0"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67835" y="975377"/>
            <a:ext cx="8680537" cy="4711234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вирізування та вишивання на яєчній шкаралупі</a:t>
            </a:r>
            <a:r>
              <a:rPr lang="uk-UA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uk-UA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декупаж;</a:t>
            </a:r>
            <a:endParaRPr lang="uk-UA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плетіння з бісеру;</a:t>
            </a:r>
            <a:endParaRPr lang="uk-UA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художнє кування</a:t>
            </a: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uk-UA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асамбляж;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виготовлення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виробів із фоамірану </a:t>
            </a: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uk-UA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квілінг;</a:t>
            </a:r>
            <a:endParaRPr lang="uk-UA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валяння з вовни</a:t>
            </a: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uk-UA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виготовлення виробів зі шкіри</a:t>
            </a: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uk-UA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вишивання стрічками</a:t>
            </a: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uk-UA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паперова пластика</a:t>
            </a: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uk-UA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   матчворк;</a:t>
            </a:r>
            <a:endParaRPr lang="uk-UA" dirty="0" smtClean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59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</TotalTime>
  <Words>429</Words>
  <Application>Microsoft Office PowerPoint</Application>
  <PresentationFormat>Произвольный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Організаційно-методичні  аспекти застосування традиційних  та сучасних технологій  декоративно-ужиткового  мистецтва на уроках  трудового навчання  в умовах воєнного стану </vt:lpstr>
      <vt:lpstr>        Організаційні аспекти</vt:lpstr>
      <vt:lpstr>Психологічний супровід в умовах воєнного стану</vt:lpstr>
      <vt:lpstr>Нормативно-правове забезпечення</vt:lpstr>
      <vt:lpstr>Особливості організації освітнього процесу з трудового навчання (технології) в умовах воєнного стану</vt:lpstr>
      <vt:lpstr>Методичні аспекти  Основні етапи декоративної роботи</vt:lpstr>
      <vt:lpstr>Народне художнє  виробництво</vt:lpstr>
      <vt:lpstr>Презентация PowerPoint</vt:lpstr>
      <vt:lpstr> сучасні техніки та технології виготовлення виробів декоративно-ужиткового мистецтва: </vt:lpstr>
      <vt:lpstr>сучасні техніки та технології виготовлення виробів декоративно-ужиткового мистецтва:</vt:lpstr>
      <vt:lpstr>  Рекомендуємо вчителям трудового навчання на уроках в умовах воєнного стану:  </vt:lpstr>
      <vt:lpstr>Структура діяльності на уроках трудового навчання</vt:lpstr>
      <vt:lpstr>Види вправ на уроках трудового навчання</vt:lpstr>
      <vt:lpstr>Для організації освітнього процесу в умовах воєнного стану та зважаючи на технічні можливості підключення до мережі інтернет, рекомендуємо вчителям з трудового навчання використовувати наступні інтернет-ресурси з декоративно-ужиткового мистецтва </vt:lpstr>
      <vt:lpstr>Ресурси для професійного зростання</vt:lpstr>
      <vt:lpstr>Об'єкти декоративно-ужиткового мистецтва</vt:lpstr>
      <vt:lpstr>Презентация PowerPoint</vt:lpstr>
      <vt:lpstr>Презентация PowerPoint</vt:lpstr>
      <vt:lpstr>Підтримка та допомога дітям</vt:lpstr>
      <vt:lpstr>Роботи переможця ІІІ етапу Всеукраїнської учнівської олімпіади  з трудового навчання (технології) Мар‘єти Олексія (м. Суми)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Notebook</cp:lastModifiedBy>
  <cp:revision>81</cp:revision>
  <dcterms:created xsi:type="dcterms:W3CDTF">2016-11-18T14:12:19Z</dcterms:created>
  <dcterms:modified xsi:type="dcterms:W3CDTF">2022-04-14T06:35:29Z</dcterms:modified>
</cp:coreProperties>
</file>