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2" r:id="rId19"/>
    <p:sldId id="276" r:id="rId20"/>
    <p:sldId id="275" r:id="rId21"/>
    <p:sldId id="280" r:id="rId22"/>
    <p:sldId id="283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53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55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4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9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4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00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6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77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44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7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85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BD49-4B58-4FD3-8236-D0816D0F200E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288A-05DE-4E55-957F-AF425154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6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main/2136-20?msclkid=889d9c93b04711ecbe29d874423f7990&amp;Tex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vita.ua/legislation/Ser_osv/86062/" TargetMode="External"/><Relationship Id="rId5" Type="http://schemas.openxmlformats.org/officeDocument/2006/relationships/hyperlink" Target="https://mon.gov.ua/ua/npa/pro-zabezpechennya-psihologichnogo-suprovodu-uchasnikiv-osvitnogo-procesu-v-umovah-voyennogo-stanu-v-ukrayini" TargetMode="External"/><Relationship Id="rId4" Type="http://schemas.openxmlformats.org/officeDocument/2006/relationships/hyperlink" Target="https://mon.gov.ua/ua/npa/pro-zarahuvannya-do-zakladiv-doshkilnoyi-osviti-ditej-iz-chisla-vnutrishno-peremishenih-osib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mail.us17.list-manage.com/track/click?u=cf7161388322f86bb23e61838&amp;id=44efda8305&amp;e=8e013d9a7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02/1613667966_32-p-fon-dlya-prezentatsii-zakoni-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68"/>
          <a:stretch/>
        </p:blipFill>
        <p:spPr bwMode="auto">
          <a:xfrm flipH="1">
            <a:off x="-1" y="2080552"/>
            <a:ext cx="9143999" cy="479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popasn-gorsovet.gov.ua/assets/images/2018/08/2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45" y="105250"/>
            <a:ext cx="7525034" cy="107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01862" y="1484784"/>
            <a:ext cx="7772400" cy="2046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Нормативно правове забезпечення організації освітнього процесу ЗДО  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 умовах воєнного стану: 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управлінський аспект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851920" y="4456869"/>
            <a:ext cx="5148064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Павлюченко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Тетяна Миколаївна,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провідний спеціаліст відділу дошкільної, загальної середньої освіти  Департаменту освіти і  науки Сумської  обласної державної адміністрації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048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6152" y="18863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Постанова КМУ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13.03.2022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№ 303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(контролю) і державного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ринкового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стану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96952"/>
            <a:ext cx="7776864" cy="3661867"/>
          </a:xfrm>
        </p:spPr>
        <p:txBody>
          <a:bodyPr/>
          <a:lstStyle/>
          <a:p>
            <a:pPr marL="0" lvl="0" indent="36195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Припинити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(контролю) і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ринкового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введеного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Указом Президента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24 лютого 2022 р. № 64 «Про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 в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49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6152" y="18863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Закон України від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2022 року № 2126-IX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надзвичайного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стану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352" y="1844824"/>
            <a:ext cx="7709048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57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гарантії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надзвичайного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стану.</a:t>
            </a:r>
          </a:p>
          <a:p>
            <a:pPr marL="0" indent="0" algn="just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Здобувачам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працівникам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вимушені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змінити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залишити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робоче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на час особливого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гарантується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266700" algn="just"/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дистанційній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будь-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іншій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безпечною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266700" algn="just"/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заробітку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стипендії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виплат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законом;</a:t>
            </a:r>
          </a:p>
          <a:p>
            <a:pPr marL="0" indent="266700" algn="just"/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пансіон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гуртожиток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харчуванням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потреби).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05154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30476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2022 року № 2136-IX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стану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180975" fontAlgn="base">
              <a:buNone/>
            </a:pP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стану.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трудового договору в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стану.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істотних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часу.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розірвання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трудового договору з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розірвання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трудового договору з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роботодавця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та часу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кадрового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діловодства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архівного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кадрових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роботодавця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8. Робота в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нічний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час.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10. Оплата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Зупинення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колективного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договору.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12.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Відпустки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13.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Призупинення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трудового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договору.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 fontAlgn="base">
              <a:buNone/>
            </a:pP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профспілок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180975">
              <a:buNone/>
            </a:pPr>
            <a:endParaRPr lang="ru-RU" sz="6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787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МОН </a:t>
            </a: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України від 15 березня 2022 року №1/3454-22 «Про перенесення атестації педагогічних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працівників у </a:t>
            </a: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2022 році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92500" lnSpcReduction="10000"/>
          </a:bodyPr>
          <a:lstStyle/>
          <a:p>
            <a:pPr marL="0" indent="361950" algn="just">
              <a:buNone/>
            </a:pP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Рекомендуємо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у разі неможливості проведення атестації у заплановані терміни, відповідно до поточної ситуації в конкретному регіоні, як виняток, приймати рішення про перенесення атестації педагогічних працівників.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перенесення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атестації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на один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прийматися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атестаційними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комісіями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 будь-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строки та з будь-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поважних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причин. За такими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наступної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чергової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атестації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попередньою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атестацією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кваліфікаційні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тарифні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розряди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Додатково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нагадуємо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успішне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сертифікації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зараховується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атестації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педагогічним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працівником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є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присвоєння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кваліфікаційної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педагогічного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тому не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процедур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особистої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присутності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педагогічного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зменшує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життю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здоров'ю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7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Лист МОН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2022 року № 1/3463-22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Специфіка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віддалено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інформаційно-комунікаційних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Керівникам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дистанційну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роботу.</a:t>
            </a:r>
          </a:p>
          <a:p>
            <a:pPr marL="0" indent="36195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врахувати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відключення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електроенергія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мережа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Неможливість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відсутністю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розглядатися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4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Лист МОН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від 17.03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 2021 № 1 3475-22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Про зарахування до закладів дошкільної освіти дітей із числа внутрішньо переміщених осіб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 fontScale="25000" lnSpcReduction="20000"/>
          </a:bodyPr>
          <a:lstStyle/>
          <a:p>
            <a:pPr marL="0" indent="361950" algn="just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до державного (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комунального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) закладу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такого закладу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календарного року на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вільні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у порядку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заяв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особисто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законним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представником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Прийом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заяв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до державного (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комунального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) закладу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організовуватися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запровадженої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засновника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державного (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комунального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) закладу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До заяви 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до закладу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додаються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61950" algn="just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свідоцтва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61950" algn="just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видана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15 Закону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інфекційних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хвороб», разом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висновком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відвідувати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заклад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4200" dirty="0"/>
          </a:p>
          <a:p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Лист МОН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19.03.2022 р.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1/3556-22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427168" cy="6048672"/>
          </a:xfrm>
        </p:spPr>
        <p:txBody>
          <a:bodyPr>
            <a:normAutofit fontScale="47500" lnSpcReduction="20000"/>
          </a:bodyPr>
          <a:lstStyle/>
          <a:p>
            <a:pPr marL="0" indent="361950" algn="just" fontAlgn="base"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Закладам </a:t>
            </a:r>
            <a:r>
              <a:rPr lang="uk-UA" sz="3800" dirty="0">
                <a:latin typeface="Times New Roman" pitchFamily="18" charset="0"/>
                <a:cs typeface="Times New Roman" pitchFamily="18" charset="0"/>
              </a:rPr>
              <a:t>освіти, установам, які вимушені змінити місце розташування у зв’язку проведенням в місцях їх розташування бойових дій або тимчасовою окупацією території України, необхідно перейти на обслуговування до органів Казначейства за новою адресою розташування.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 fontAlgn="base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переходу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органу Казначейства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розпорядники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одержувачі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керуються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Порядком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розпорядників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одержувачів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затвердженого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22.12.2011 № 1691,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 органу Казначейства за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1950" algn="just" fontAlgn="base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Реєстраційну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картку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установи (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завірену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відбитком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печатки. При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код за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реєстром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1950" algn="just" fontAlgn="base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копію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належним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зареєстрованого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затвердженого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установчого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документа,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засвідченого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установленому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порядку;</a:t>
            </a:r>
          </a:p>
          <a:p>
            <a:pPr marL="0" indent="361950" algn="just" fontAlgn="base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витяг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1950" algn="just" fontAlgn="base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завірену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копію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розпорядчого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документа,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 fontAlgn="base">
              <a:buNone/>
            </a:pP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взяття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 органу Казначейства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завірена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належним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картка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зразками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підписів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відбитка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печатки.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Лист МОН від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22.03.2022 № 1/3593-22 «Про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органах Казначейства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стану»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1950" fontAlgn="base">
              <a:buNone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стану:</a:t>
            </a:r>
          </a:p>
          <a:p>
            <a:pPr marL="0" lvl="0" indent="361950" fontAlgn="base">
              <a:buNone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оборонні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публічні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процедур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спрощених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публічні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 та “Про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оборонні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pPr marL="0" lvl="0" indent="361950" fontAlgn="base">
              <a:buNone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переліки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рішеннями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замовників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замовників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61950" fontAlgn="base">
              <a:buNone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замовники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дотримуватися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Закону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публічні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результативно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бюджетні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fontAlgn="base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спрощені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розпочаті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правового режиму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стану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наявної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потреби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товарах, роботах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послугах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завершуються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порядку,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визначеному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публічні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такими,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відбулися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відміняються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fontAlgn="base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наголошуємо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тому,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закладу, установи,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персональну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результативність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787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Лист МОН №1/3737-22 від 29.03.2022 «Про забезпечення психологічного супроводу учасників освітнього процесу в умовах воєнного стану в Україні»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715200" cy="4713387"/>
          </a:xfrm>
        </p:spPr>
        <p:txBody>
          <a:bodyPr>
            <a:noAutofit/>
          </a:bodyPr>
          <a:lstStyle/>
          <a:p>
            <a:pPr marL="0" indent="361950"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повідомляє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страждають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російської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воєнної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агресії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будь-коли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буремний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вдячне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кожному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23 тис.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засвідчив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професіоналізм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24/7,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налагодив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взаємодію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учасниками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інформаційно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комунікаційних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проводить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консультування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психолога/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педагога»,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вебсайтах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інформаційну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консультування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розмістивши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месенджер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Facebook-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сторінки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чат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Telegram-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каналу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Розуміючи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освітянами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царині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партнерами проводить онлайн-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вебінари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науково-обґрунтованого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пережили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психотравмуючі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війні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https://www.facebook.com/UAMON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75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Лист МОН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02.04.2022 №1/3845-22 «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Про рекомендації для працівників закладів дошкільної освіти на період дії воєнного стану в Україні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7128792" cy="4525963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містить 3 додатки: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Методичні рекомендації щодо здійснення освітньої діяльності з питань дошкільної освіти на період дії правового режиму воєнного стану» (додаток 1);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«Щодо здійснення заходів захисту вихованців під час освітнього процесу в умовах воєнного стану та надзвичайної ситуації» (додаток 2);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План дій вихователя закладу дошкільної освіти у випадку надзвичайної ситуації» (додаток 3).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5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20297" y="260648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Указ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24.02.2022 №64/2022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стану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497" y="1484784"/>
            <a:ext cx="7046831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Ввести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хвилин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24 лютого 2022 року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строком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30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Запроваджувати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"Про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стану" заходи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оборони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введенням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тимчасово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правового режиму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обмежуватися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права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вводитися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прав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межах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запровадження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правового режиму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333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«Методичні рекомендації щодо здійснення освітньої діяльності з питань дошкільної освіти на період дії правового режиму воєнного стану»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 fontScale="92500"/>
          </a:bodyPr>
          <a:lstStyle/>
          <a:p>
            <a:pPr marL="0" indent="361950" algn="just">
              <a:buNone/>
            </a:pPr>
            <a:r>
              <a:rPr lang="uk-UA" sz="2400" dirty="0"/>
              <a:t>Відповідь на запитання щодо організаційних аспектів діяльності закладів дошкільної освіти дають такі нормативні документи: </a:t>
            </a:r>
            <a:r>
              <a:rPr lang="uk-UA" sz="2400" u="sng" dirty="0">
                <a:hlinkClick r:id="rId3"/>
              </a:rPr>
              <a:t>Закон України «Про</a:t>
            </a:r>
            <a:r>
              <a:rPr lang="uk-UA" sz="2400" dirty="0"/>
              <a:t> </a:t>
            </a:r>
            <a:r>
              <a:rPr lang="uk-UA" sz="2400" u="sng" dirty="0">
                <a:hlinkClick r:id="rId3"/>
              </a:rPr>
              <a:t>організацію трудових відносин в умовах воєнного стану»</a:t>
            </a:r>
            <a:r>
              <a:rPr lang="uk-UA" sz="2400" dirty="0">
                <a:hlinkClick r:id="rId3"/>
              </a:rPr>
              <a:t> </a:t>
            </a:r>
            <a:r>
              <a:rPr lang="uk-UA" sz="2400" u="sng" dirty="0"/>
              <a:t>від 15.03.2022 № 2136-</a:t>
            </a:r>
            <a:r>
              <a:rPr lang="uk-UA" sz="2400" dirty="0"/>
              <a:t> </a:t>
            </a:r>
            <a:r>
              <a:rPr lang="uk-UA" sz="2400" u="sng" dirty="0"/>
              <a:t>IX</a:t>
            </a:r>
            <a:r>
              <a:rPr lang="uk-UA" sz="2400" dirty="0">
                <a:hlinkClick r:id="rId3"/>
              </a:rPr>
              <a:t>; </a:t>
            </a:r>
            <a:r>
              <a:rPr lang="uk-UA" sz="2400" u="sng" dirty="0" smtClean="0">
                <a:solidFill>
                  <a:srgbClr val="0070C0"/>
                </a:solidFill>
              </a:rPr>
              <a:t>ли</a:t>
            </a:r>
            <a:r>
              <a:rPr lang="uk-UA" sz="2400" u="sng" dirty="0" smtClean="0">
                <a:hlinkClick r:id="rId4"/>
              </a:rPr>
              <a:t>ст </a:t>
            </a:r>
            <a:r>
              <a:rPr lang="uk-UA" sz="2400" u="sng" dirty="0">
                <a:hlinkClick r:id="rId4"/>
              </a:rPr>
              <a:t>МОН № 1/3475-22 від 17.03.2022 «Про зарахування до закладів дошкільної</a:t>
            </a:r>
            <a:r>
              <a:rPr lang="uk-UA" sz="2400" dirty="0"/>
              <a:t> </a:t>
            </a:r>
            <a:r>
              <a:rPr lang="uk-UA" sz="2400" u="sng" dirty="0">
                <a:hlinkClick r:id="rId4"/>
              </a:rPr>
              <a:t>освіти дітей із числа внутрішньо переміщених осіб»</a:t>
            </a:r>
            <a:r>
              <a:rPr lang="uk-UA" sz="2400" dirty="0"/>
              <a:t>.</a:t>
            </a:r>
            <a:endParaRPr lang="ru-RU" sz="2400" dirty="0"/>
          </a:p>
          <a:p>
            <a:pPr marL="0" indent="361950" algn="just">
              <a:buNone/>
            </a:pPr>
            <a:r>
              <a:rPr lang="uk-UA" sz="2400" dirty="0"/>
              <a:t>Про забезпечення психологічного супроводу учасників освітнього процесу </a:t>
            </a:r>
            <a:r>
              <a:rPr lang="uk-UA" sz="2400" dirty="0" smtClean="0"/>
              <a:t>в </a:t>
            </a:r>
            <a:r>
              <a:rPr lang="uk-UA" sz="2400" dirty="0"/>
              <a:t>умовах воєнного стану можна дізнатися з </a:t>
            </a:r>
            <a:r>
              <a:rPr lang="uk-UA" sz="2400" u="sng" dirty="0">
                <a:hlinkClick r:id="rId5"/>
              </a:rPr>
              <a:t>листа МОН № 1/3737-22 від 29.03.2022.</a:t>
            </a:r>
            <a:r>
              <a:rPr lang="uk-UA" sz="2400" dirty="0"/>
              <a:t> Питання організації освітнього процесу у закладах освіти регламентовано </a:t>
            </a:r>
            <a:r>
              <a:rPr lang="uk-UA" sz="2400" u="sng" dirty="0"/>
              <a:t>листом МОН № 1/3371-22 від 06.03.2022 «</a:t>
            </a:r>
            <a:r>
              <a:rPr lang="uk-UA" sz="2400" u="sng" dirty="0">
                <a:hlinkClick r:id="rId6"/>
              </a:rPr>
              <a:t>Про організацію освітнього процесу </a:t>
            </a:r>
            <a:r>
              <a:rPr lang="uk-UA" sz="2400" u="sng" dirty="0" smtClean="0">
                <a:hlinkClick r:id="rId6"/>
              </a:rPr>
              <a:t>в</a:t>
            </a:r>
            <a:r>
              <a:rPr lang="ru-RU" sz="2400" dirty="0">
                <a:hlinkClick r:id="rId6"/>
              </a:rPr>
              <a:t> </a:t>
            </a:r>
            <a:r>
              <a:rPr lang="uk-UA" sz="2400" u="sng" dirty="0" smtClean="0">
                <a:hlinkClick r:id="rId6"/>
              </a:rPr>
              <a:t>умовах </a:t>
            </a:r>
            <a:r>
              <a:rPr lang="uk-UA" sz="2400" u="sng" dirty="0">
                <a:hlinkClick r:id="rId6"/>
              </a:rPr>
              <a:t>військових дій</a:t>
            </a:r>
            <a:r>
              <a:rPr lang="uk-UA" sz="2400" u="sng" dirty="0"/>
              <a:t>».</a:t>
            </a:r>
            <a:endParaRPr lang="ru-RU" sz="2400" dirty="0"/>
          </a:p>
          <a:p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43192" cy="5472608"/>
          </a:xfrm>
        </p:spPr>
        <p:txBody>
          <a:bodyPr>
            <a:normAutofit fontScale="47500" lnSpcReduction="20000"/>
          </a:bodyPr>
          <a:lstStyle/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Керуватися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положеннями нормативних документів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умовах військових дій.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За можливості своєчасно видавати внутрішні накази, що регламентують організацію роботи ЗДО в умовах воєнного стану.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Оповіщати учасників освітнього процесу про виникнення надзвичайної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ситуації.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У разі безпосередньої загрози життю та здоров’ю учасників освітнього процесу у ЗДО вводити в дію плани евакуації учасників освітнього процесу.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Розробляти план заходів консультативної, методичної,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організаційно-педагогічної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роботи з батьками вихованців у період військовий дій.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Надавати інформацію та поширювати інформаційно-освітні матеріали оновленого </a:t>
            </a:r>
            <a:r>
              <a:rPr lang="uk-UA" sz="3400" u="sng" dirty="0">
                <a:latin typeface="Times New Roman" pitchFamily="18" charset="0"/>
                <a:cs typeface="Times New Roman" pitchFamily="18" charset="0"/>
                <a:hlinkClick r:id="rId3"/>
              </a:rPr>
              <a:t>довідника </a:t>
            </a:r>
            <a:r>
              <a:rPr lang="uk-UA" sz="3400" dirty="0">
                <a:latin typeface="Times New Roman" pitchFamily="18" charset="0"/>
                <a:cs typeface="Times New Roman" pitchFamily="18" charset="0"/>
                <a:hlinkClick r:id="rId3"/>
              </a:rPr>
              <a:t>«У разі надзвичайної ситуації або війни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  <a:hlinkClick r:id="rId3"/>
              </a:rPr>
              <a:t>»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Організовувати зворотний зв’язок з працівниками ЗДО та батьками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вихованців через соціальні мережі, засоби зв’язку.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Створювати умови для отримання якісної дошкільної освіти усіма дітьми.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tabLst>
                <a:tab pos="180975" algn="l"/>
                <a:tab pos="266700" algn="l"/>
              </a:tabLst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Надавати освітні послуги із застосуванням дистанційної та змішаної форми організації освітнього процесу.</a:t>
            </a:r>
          </a:p>
          <a:p>
            <a:pPr marL="0" lvl="0" indent="361950">
              <a:tabLst>
                <a:tab pos="180975" algn="l"/>
                <a:tab pos="266700" algn="l"/>
              </a:tabLst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Розміщувати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вебресурсах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 ЗДО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матеріали для забезпечення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повноцінного розвитку.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>
              <a:tabLst>
                <a:tab pos="180975" algn="l"/>
                <a:tab pos="266700" algn="l"/>
              </a:tabLst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Створення й підтримка у ЗДО безпечного психологічного, фізичного, </a:t>
            </a: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безбар’єрного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 середовища для всіх учасників освітнього процесу. </a:t>
            </a:r>
            <a:endParaRPr lang="uk-UA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1950">
              <a:tabLst>
                <a:tab pos="180975" algn="l"/>
                <a:tab pos="266700" algn="l"/>
              </a:tabLst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Підтримувати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потенціал вихователів та створювати умови для його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розвитку.</a:t>
            </a:r>
          </a:p>
          <a:p>
            <a:pPr marL="0" lvl="0" indent="361950">
              <a:tabLst>
                <a:tab pos="180975" algn="l"/>
                <a:tab pos="266700" algn="l"/>
              </a:tabLst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Організовувати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систематичне навчання для працівників ЗДО з питань організації продуктивної взаємодії з дітьми та їхніми батьками у період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Рекомендації керівникам ЗДО щодо забезпечення якості дошкільної освіти в умовах війни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2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uk-UA" sz="2000" dirty="0" smtClean="0"/>
              <a:t>                                                                                                                Додаток 2</a:t>
            </a:r>
            <a:r>
              <a:rPr lang="ru-RU" dirty="0"/>
              <a:t/>
            </a:r>
            <a:br>
              <a:rPr lang="ru-RU" dirty="0"/>
            </a:br>
            <a:r>
              <a:rPr lang="uk-UA" sz="2700" b="1" dirty="0" smtClean="0"/>
              <a:t>Щодо </a:t>
            </a:r>
            <a:r>
              <a:rPr lang="uk-UA" sz="2700" b="1" dirty="0"/>
              <a:t>здійснення заходів захисту вихованців під час освітнього процесу в умовах воєнного стану та надзвичайних </a:t>
            </a:r>
            <a:r>
              <a:rPr lang="uk-UA" sz="2700" b="1" dirty="0" smtClean="0"/>
              <a:t>ситуацій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571184" cy="4281339"/>
          </a:xfrm>
        </p:spPr>
        <p:txBody>
          <a:bodyPr>
            <a:normAutofit fontScale="47500" lnSpcReduction="20000"/>
          </a:bodyPr>
          <a:lstStyle/>
          <a:p>
            <a:pPr marL="0" indent="36195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час здійснення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заходів щодо захисту учасників освітнього процесу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керівники, педагогічні та інші працівники закладів дошкільної освіти керуються зокрема Кодексом цивільного захисту України.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завдань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 обов’язків суб’єктів господарювання у сфері цивільного захисту зокрема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належить: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здійснення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навчання працівників з питань цивільного захисту; організація та здійснення під час виникнення надзвичайних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ситуацій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проведення об’єктових тренувань і навчань з питань цивільного захисту.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Суб’єктами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господарювання розробляються та затверджуються план реагування на надзвичайні ситуації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а суб’єктами господарювання з чисельністю працюючого персоналу 50 осіб і менше - інструкція щодо дій персоналу суб’єкта господарювання у разі загрози або виникнення надзвичайних ситуацій відповідно до Порядку розроблення планів діяльності єдиної державної системи цивільного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захисту.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Рішення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про проведення евакуації на об’єктовому рівні приймає керівник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суб’єкта господарювання.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Укриття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 захисних спорудах інших підприємств можливе при невеликій віддаленості та завчасному укладанні відповідних договорів (враховується місткість споруди, тобто, спроможність укрити відповідну кількість людей, а також питання утримання тощо). Керівник закладу дошкільної освіти при визначенні місць укриття опрацьовує також маршрути руху до них. Звертаємо увагу, що окремих порядків погодження з ДСНС таких договорів та маршрутів руху під час евакуації не визначено.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123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ШАНОВНІ КОЛЕГИ!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ДЯКУЄМО кожному з вас, що робите максимум задля ПЕРЕМОГИ: приймаєте </a:t>
            </a:r>
            <a:r>
              <a:rPr lang="uk-UA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внутрішньоперемішених</a:t>
            </a: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осіб, займаєтеся </a:t>
            </a:r>
            <a:r>
              <a:rPr lang="uk-UA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волонтерством</a:t>
            </a: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допомагаєте тим, хто цього найбільше потребує, працюєте в тилу.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ПЕРЕМОГА вже БЛИЗЬКО. </a:t>
            </a:r>
            <a:endParaRPr lang="uk-UA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БЕРЕЖ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ІТЬ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СЕБЕ. </a:t>
            </a:r>
            <a:endParaRPr lang="uk-UA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БУДЕ УКРАЇНА</a:t>
            </a:r>
            <a:r>
              <a:rPr lang="uk-UA" b="1" dirty="0">
                <a:solidFill>
                  <a:srgbClr val="0070C0"/>
                </a:solidFill>
              </a:rPr>
              <a:t>!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20297" y="-25055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24.02.2022 № 2102-IX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Указу Президента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стану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525963"/>
          </a:xfrm>
        </p:spPr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 пункту 31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85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 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Закону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"Про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стану"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Верховна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постановляє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4013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Затвердити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Указ Президента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24 лютого 2022 року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№64/2022 "Про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стану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marL="0" indent="354013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оголошується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набирає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чинності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дня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опублікування</a:t>
            </a:r>
            <a:r>
              <a:rPr lang="ru-RU" sz="2200" dirty="0"/>
              <a:t>.</a:t>
            </a:r>
          </a:p>
          <a:p>
            <a:pPr marL="0" indent="354013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8687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20297" y="-25055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Лист МОН від 25.02.2022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1/3276-22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571184" cy="3921299"/>
          </a:xfrm>
        </p:spPr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введенням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Указу Президента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24 лютого 2022 року № 64/2022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рекомендує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тимчасово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припинити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закладах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оголосити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канікули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два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тижні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закладах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професійно-технічної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перед початком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провести онлайн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інструктажі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05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20297" y="-25055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Лист МОН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28 лютого 2022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року №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1/3292-22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заяв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відпустки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плати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введенням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правового режиму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стану»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997152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marL="0" indent="35401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примушування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боку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відпустки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плати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введенням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правового режиму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стану.</a:t>
            </a:r>
          </a:p>
          <a:p>
            <a:pPr marL="0" indent="35401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категорично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забороняє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керівникам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керівникам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примушувати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заяв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відпустку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плати.</a:t>
            </a:r>
          </a:p>
          <a:p>
            <a:pPr marL="0" indent="35401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той же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добровільним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відпустка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збереженням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плати)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трудового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добровільним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звільнено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трудового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401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Просимо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роз'яснити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керівникам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керівникам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педагогічним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2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20297" y="-25055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Лист МОН України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06.03.2022 р. №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1/3370-22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“Про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оплату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призупинення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499176" cy="5256584"/>
          </a:xfrm>
        </p:spPr>
        <p:txBody>
          <a:bodyPr>
            <a:normAutofit fontScale="47500" lnSpcReduction="20000"/>
          </a:bodyPr>
          <a:lstStyle/>
          <a:p>
            <a:pPr marL="0" indent="361950" algn="just" fontAlgn="base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оголошених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канікул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до норм чинного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 fontAlgn="base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коли в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незалежних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учителя (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викладача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) причин, оплата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плати,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встановленої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тарифікації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викладач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організаційно-педагогічну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роботу. За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час простою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оплачується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в порядку і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розмірах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Кодексом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 fontAlgn="base">
              <a:buNone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Керівникам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61950" algn="just" fontAlgn="base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оплату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простою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працівникам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непедагогічних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та тих,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сумісництвом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не з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вини в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плати;</a:t>
            </a:r>
          </a:p>
          <a:p>
            <a:pPr marL="0" lvl="0" indent="361950" algn="just" fontAlgn="base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оплату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вчителів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вихователів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вихователів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продовженого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дня,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музичних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коли в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незалежних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них причин (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епідемії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метеорологічні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карантин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плати,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встановленої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тарифікації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умов чинного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61950" algn="just" fontAlgn="base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плати при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дистанційній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вчителів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відриву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та, на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оголошеного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карантину і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дистанційному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оплати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виконаний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34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6152" y="18863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Лист МОН України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06.03.2022 р. № 1/3370-22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“Про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715200" cy="4857403"/>
          </a:xfrm>
        </p:spPr>
        <p:txBody>
          <a:bodyPr>
            <a:normAutofit fontScale="25000" lnSpcReduction="20000"/>
          </a:bodyPr>
          <a:lstStyle/>
          <a:p>
            <a:pPr marL="0" indent="361950"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реальна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загроза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мирних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мешканців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на день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оголошується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повітряна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тривога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рекомендуємо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тимчасове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призупинення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дистанційною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змішаною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формами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просимо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звернути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потребами.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Нагадуємо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корекційні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розподілені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Рекомендуємо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розглянути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дистанційно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внутрішньо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переміщених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звертаємо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Інформуємо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й про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державними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закладами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відеоматеріалів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змістовне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дозвілля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>
              <a:latin typeface="Corbel" pitchFamily="34" charset="0"/>
            </a:endParaRPr>
          </a:p>
          <a:p>
            <a:pPr algn="just"/>
            <a:endParaRPr lang="uk-UA" dirty="0">
              <a:latin typeface="Corbel" pitchFamily="34" charset="0"/>
            </a:endParaRPr>
          </a:p>
          <a:p>
            <a:pPr algn="just"/>
            <a:endParaRPr lang="uk-UA" dirty="0" smtClean="0">
              <a:latin typeface="Corbel" pitchFamily="34" charset="0"/>
            </a:endParaRPr>
          </a:p>
          <a:p>
            <a:pPr algn="just"/>
            <a:endParaRPr lang="uk-UA" dirty="0">
              <a:latin typeface="Corbel" pitchFamily="34" charset="0"/>
            </a:endParaRPr>
          </a:p>
          <a:p>
            <a:pPr algn="just"/>
            <a:endParaRPr lang="uk-UA" dirty="0" smtClean="0">
              <a:latin typeface="Corbel" pitchFamily="34" charset="0"/>
            </a:endParaRPr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08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6152" y="18863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fontAlgn="base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Постанова КМУ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07.03.2022 р. № 221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фінансуються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дотуються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з бюджету, в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стану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643192" cy="4941168"/>
          </a:xfrm>
        </p:spPr>
        <p:txBody>
          <a:bodyPr>
            <a:normAutofit fontScale="62500" lnSpcReduction="20000"/>
          </a:bodyPr>
          <a:lstStyle/>
          <a:p>
            <a:pPr marL="0" indent="361950" algn="just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введеного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Указом Президента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24 лютого 2022 р. № 64 “Про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9 Закону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“Про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стану”,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13 Закону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“Про оплату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постановляє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195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керівникам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бюджету,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межах фонду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кошторисі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оплати часу простою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третин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тарифної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тарифного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розряду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посадового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окладу).</a:t>
            </a:r>
          </a:p>
          <a:p>
            <a:pPr marL="0" indent="36195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Рекомендувати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керівникам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пункту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постанови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кошторисах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69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7/thumbs/1625271078_20-kartinkin-com-p-bukhgalteriya-fon-krasivie-foni-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 bwMode="auto">
          <a:xfrm>
            <a:off x="6152" y="188639"/>
            <a:ext cx="9144000" cy="68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8215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Лист МОН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07.03.2022 №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1/3378-22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 практику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трудового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правового режиму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стану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повинності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простою;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оплати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призупинення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табелю у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працівником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добровольцями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територіальної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оборони;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Призов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військову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службу.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758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2654</Words>
  <Application>Microsoft Office PowerPoint</Application>
  <PresentationFormat>Экран (4:3)</PresentationFormat>
  <Paragraphs>159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Corbel</vt:lpstr>
      <vt:lpstr>Times New Roman</vt:lpstr>
      <vt:lpstr>Тема Office</vt:lpstr>
      <vt:lpstr>Презентация PowerPoint</vt:lpstr>
      <vt:lpstr>Указ Президента України   від 24.02.2022 №64/2022  «Про введення воєнного стану в Україні» </vt:lpstr>
      <vt:lpstr>Закон України від 24.02.2022 № 2102-IX  «Про затвердження Указу Президента України  "Про введення воєнного стану в Україні"</vt:lpstr>
      <vt:lpstr>Лист МОН від 25.02.2022 № 1/3276-22  «Про організацію освітнього процесу»</vt:lpstr>
      <vt:lpstr>Лист МОН України від 28 лютого 2022 року № 1/3292-22 «Щодо написання заяв про відпустки без збереження заробітної плати у зв'язку із введенням в Україні правового режиму воєнного стану» </vt:lpstr>
      <vt:lpstr>Лист МОН України від 06.03.2022 р. № 1/3370-22 “Про оплату праці працівників закладів освіти під час призупинення навчання”</vt:lpstr>
      <vt:lpstr>Лист МОН України від 06.03.2022 р. № 1/3370-22 “Про організацію освітнього процесу”</vt:lpstr>
      <vt:lpstr>Постанова КМУ від 07.03.2022 р. № 221  “Деякі питання оплати праці працівників державних органів, органів місцевого самоврядування, підприємств, установ та організацій, що фінансуються або дотуються з бюджету, в умовах воєнного стану”</vt:lpstr>
      <vt:lpstr>Лист МОН України від 07.03.2022 № 1/3378-22  «Про практику застосування трудового законодавства  у галузі освіти і науки під час дії правового режиму  воєнного стану».</vt:lpstr>
      <vt:lpstr>Постанова КМУ від 13.03.2022 № 303 Про припинення заходів державного нагляду (контролю) і державного ринкового нагляду в умовах воєнного стану</vt:lpstr>
      <vt:lpstr>Закон України від 15 березня 2022 року № 2126-IX   «Про внесення змін до деяких законів України щодо державних гарантій в умовах воєнного стану, надзвичайної ситуації або надзвичайного стану».</vt:lpstr>
      <vt:lpstr>Закон України від 15 березня 2022 року № 2136-IX  «Про організацію трудових відносин  в умовах воєнного стану»</vt:lpstr>
      <vt:lpstr>Лист МОН України від 15 березня 2022 року №1/3454-22 «Про перенесення атестації педагогічних  працівників у 2022 році»</vt:lpstr>
      <vt:lpstr>Лист МОН від 15 березня 2022 року № 1/3463-22  «Про надання інформації»</vt:lpstr>
      <vt:lpstr>Лист МОН від 17.03. 2021 № 1 3475-22  «Про зарахування до закладів дошкільної освіти дітей із числа внутрішньо переміщених осіб»</vt:lpstr>
      <vt:lpstr>Лист МОН від 19.03.2022 р. № 1/3556-22</vt:lpstr>
      <vt:lpstr>Лист МОН від від 22.03.2022 № 1/3593-22 «Про здійснення публічних закупівель та обслуговування в органах Казначейства в умовах воєнного стану» </vt:lpstr>
      <vt:lpstr>Лист МОН №1/3737-22 від 29.03.2022 «Про забезпечення психологічного супроводу учасників освітнього процесу в умовах воєнного стану в Україні» </vt:lpstr>
      <vt:lpstr>Лист МОН від 02.04.2022 №1/3845-22 «Про рекомендації для працівників закладів дошкільної освіти на період дії воєнного стану в Україні»</vt:lpstr>
      <vt:lpstr>«Методичні рекомендації щодо здійснення освітньої діяльності з питань дошкільної освіти на період дії правового режиму воєнного стану»</vt:lpstr>
      <vt:lpstr>Рекомендації керівникам ЗДО щодо забезпечення якості дошкільної освіти в умовах війни</vt:lpstr>
      <vt:lpstr>                                                                                                                Додаток 2 Щодо здійснення заходів захисту вихованців під час освітнього процесу в умовах воєнного стану та надзвичайних ситуацій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 правове забезпечення організації освітнього процесу ЗДО в умовах воєнного стану: управлінський аспект</dc:title>
  <dc:creator>User</dc:creator>
  <cp:lastModifiedBy>Мищенко Лариса</cp:lastModifiedBy>
  <cp:revision>54</cp:revision>
  <dcterms:created xsi:type="dcterms:W3CDTF">2022-04-02T12:50:25Z</dcterms:created>
  <dcterms:modified xsi:type="dcterms:W3CDTF">2022-04-13T07:48:22Z</dcterms:modified>
</cp:coreProperties>
</file>