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25" r:id="rId2"/>
    <p:sldId id="431" r:id="rId3"/>
    <p:sldId id="432" r:id="rId4"/>
    <p:sldId id="307" r:id="rId5"/>
    <p:sldId id="274" r:id="rId6"/>
    <p:sldId id="282" r:id="rId7"/>
    <p:sldId id="308" r:id="rId8"/>
    <p:sldId id="311" r:id="rId9"/>
    <p:sldId id="309" r:id="rId10"/>
    <p:sldId id="319" r:id="rId11"/>
    <p:sldId id="310" r:id="rId12"/>
    <p:sldId id="320" r:id="rId13"/>
    <p:sldId id="328" r:id="rId14"/>
    <p:sldId id="385" r:id="rId15"/>
    <p:sldId id="425" r:id="rId16"/>
    <p:sldId id="323" r:id="rId17"/>
    <p:sldId id="331" r:id="rId18"/>
    <p:sldId id="332" r:id="rId19"/>
    <p:sldId id="335" r:id="rId20"/>
    <p:sldId id="339" r:id="rId21"/>
    <p:sldId id="341" r:id="rId22"/>
    <p:sldId id="343" r:id="rId23"/>
    <p:sldId id="351" r:id="rId24"/>
    <p:sldId id="344" r:id="rId25"/>
    <p:sldId id="347" r:id="rId26"/>
    <p:sldId id="346" r:id="rId27"/>
    <p:sldId id="363" r:id="rId28"/>
    <p:sldId id="364" r:id="rId29"/>
    <p:sldId id="366" r:id="rId30"/>
    <p:sldId id="413" r:id="rId31"/>
    <p:sldId id="414" r:id="rId32"/>
    <p:sldId id="415" r:id="rId33"/>
    <p:sldId id="436" r:id="rId34"/>
    <p:sldId id="437" r:id="rId35"/>
    <p:sldId id="375" r:id="rId36"/>
    <p:sldId id="377" r:id="rId37"/>
    <p:sldId id="378" r:id="rId38"/>
    <p:sldId id="379" r:id="rId39"/>
    <p:sldId id="398" r:id="rId40"/>
    <p:sldId id="400" r:id="rId41"/>
    <p:sldId id="380" r:id="rId42"/>
    <p:sldId id="392" r:id="rId43"/>
    <p:sldId id="393" r:id="rId44"/>
    <p:sldId id="394" r:id="rId45"/>
    <p:sldId id="395" r:id="rId46"/>
    <p:sldId id="401" r:id="rId47"/>
    <p:sldId id="402" r:id="rId48"/>
    <p:sldId id="403" r:id="rId49"/>
    <p:sldId id="405" r:id="rId50"/>
    <p:sldId id="404" r:id="rId51"/>
    <p:sldId id="429" r:id="rId52"/>
    <p:sldId id="406" r:id="rId53"/>
    <p:sldId id="396" r:id="rId54"/>
    <p:sldId id="409" r:id="rId55"/>
    <p:sldId id="367" r:id="rId56"/>
    <p:sldId id="422" r:id="rId57"/>
    <p:sldId id="439" r:id="rId5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FF"/>
    <a:srgbClr val="FF0909"/>
    <a:srgbClr val="00FF99"/>
    <a:srgbClr val="D81861"/>
    <a:srgbClr val="B4783C"/>
    <a:srgbClr val="3333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39" autoAdjust="0"/>
    <p:restoredTop sz="84870" autoAdjust="0"/>
  </p:normalViewPr>
  <p:slideViewPr>
    <p:cSldViewPr>
      <p:cViewPr>
        <p:scale>
          <a:sx n="65" d="100"/>
          <a:sy n="65" d="100"/>
        </p:scale>
        <p:origin x="-1080" y="-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25F3A-37DC-4146-B30A-74081882302B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5EF9F-21D0-4A00-9AA8-3108C437C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89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5EF9F-21D0-4A00-9AA8-3108C437C12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654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5EF9F-21D0-4A00-9AA8-3108C437C12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12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5EF9F-21D0-4A00-9AA8-3108C437C12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216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5EF9F-21D0-4A00-9AA8-3108C437C123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539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5EF9F-21D0-4A00-9AA8-3108C437C123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549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5EF9F-21D0-4A00-9AA8-3108C437C123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556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8.jpe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microsoft.com/office/2007/relationships/hdphoto" Target="../media/hdphoto10.wdp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mon.gov.ua/ua/news/mon-zapuskaye-informacijnukampaniyu-pro-te-yak-zaspokoyiti-ditej-pid-chas-vijni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3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2.wdp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6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3.wdp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3.wdp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4.wdp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microsoft.com/office/2007/relationships/hdphoto" Target="../media/hdphoto16.wdp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microsoft.com/office/2007/relationships/hdphoto" Target="../media/hdphoto17.wdp"/><Relationship Id="rId4" Type="http://schemas.openxmlformats.org/officeDocument/2006/relationships/image" Target="../media/image79.jpe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9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microsoft.com/office/2007/relationships/hdphoto" Target="../media/hdphoto18.wdp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hdphoto" Target="../media/hdphoto1.wdp"/><Relationship Id="rId7" Type="http://schemas.openxmlformats.org/officeDocument/2006/relationships/image" Target="../media/image8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microsoft.com/office/2007/relationships/hdphoto" Target="../media/hdphoto20.wdp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numl.org/.60868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uml.org/.457681" TargetMode="External"/><Relationship Id="rId5" Type="http://schemas.openxmlformats.org/officeDocument/2006/relationships/hyperlink" Target="https://testportal.gov.ua/testy-mynulyh-rokiv/" TargetMode="External"/><Relationship Id="rId4" Type="http://schemas.openxmlformats.org/officeDocument/2006/relationships/hyperlink" Target="https://numl.org/.508681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2">
            <a:extLst>
              <a:ext uri="{FF2B5EF4-FFF2-40B4-BE49-F238E27FC236}">
                <a16:creationId xmlns:a16="http://schemas.microsoft.com/office/drawing/2014/main" xmlns="" id="{F6D45610-4E97-45AE-A477-BA23EABD0CC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574E4A1-8FBC-4276-81E4-0B65BA54E566}"/>
              </a:ext>
            </a:extLst>
          </p:cNvPr>
          <p:cNvSpPr txBox="1"/>
          <p:nvPr/>
        </p:nvSpPr>
        <p:spPr>
          <a:xfrm>
            <a:off x="1946148" y="372584"/>
            <a:ext cx="9379824" cy="2405371"/>
          </a:xfrm>
          <a:prstGeom prst="rect">
            <a:avLst/>
          </a:prstGeom>
          <a:solidFill>
            <a:schemeClr val="accent1"/>
          </a:solidFill>
          <a:effectLst>
            <a:glow rad="228600">
              <a:srgbClr val="00B0F0">
                <a:alpha val="40000"/>
              </a:srgbClr>
            </a:glow>
            <a:innerShdw blurRad="63500" dist="50800" dir="1512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E8F88E-69F8-4D14-A865-E6F16819EB5E}"/>
              </a:ext>
            </a:extLst>
          </p:cNvPr>
          <p:cNvSpPr txBox="1"/>
          <p:nvPr/>
        </p:nvSpPr>
        <p:spPr>
          <a:xfrm>
            <a:off x="2379162" y="757516"/>
            <a:ext cx="9379824" cy="138499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 w="114300" prst="artDeco"/>
          </a:sp3d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  <a:latin typeface="Arial Black" panose="020B0A04020102020204" pitchFamily="34" charset="0"/>
              </a:rPr>
              <a:t>Сучасні вимоги щодо організації освітнього процесу з географії в старших класах закладів загальної середньої освіти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E192F1B-E0B2-449F-899F-CEE62C7D2EB3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919" y="1219497"/>
            <a:ext cx="1850165" cy="1846343"/>
          </a:xfrm>
          <a:prstGeom prst="rect">
            <a:avLst/>
          </a:prstGeom>
          <a:noFill/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A2B8EAF8-712A-4E65-9272-63E63A317437}"/>
              </a:ext>
            </a:extLst>
          </p:cNvPr>
          <p:cNvSpPr txBox="1">
            <a:spLocks/>
          </p:cNvSpPr>
          <p:nvPr/>
        </p:nvSpPr>
        <p:spPr>
          <a:xfrm>
            <a:off x="6888088" y="5516643"/>
            <a:ext cx="5544616" cy="864815"/>
          </a:xfrm>
          <a:prstGeom prst="roundRect">
            <a:avLst>
              <a:gd name="adj" fmla="val 1782"/>
            </a:avLst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uk-UA" sz="1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Попов В.Д., методист з географії та економіки навчально-методичного відділу координації освітньої діяльності та професійного розвитку Сумського ОІППО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1C2437E-E286-4E12-9E5C-8EA36D3AF392}"/>
              </a:ext>
            </a:extLst>
          </p:cNvPr>
          <p:cNvPicPr/>
          <p:nvPr/>
        </p:nvPicPr>
        <p:blipFill rotWithShape="1">
          <a:blip r:embed="rId7"/>
          <a:srcRect l="25387" t="28034" r="25492" b="20342"/>
          <a:stretch/>
        </p:blipFill>
        <p:spPr bwMode="auto">
          <a:xfrm>
            <a:off x="229340" y="3708886"/>
            <a:ext cx="3433616" cy="230832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5858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5085184"/>
            <a:ext cx="1490940" cy="165618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7794D78C-9D73-42CF-8708-3077D82D8D9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0"/>
            <a:ext cx="12192000" cy="6857999"/>
          </a:xfr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758175BB-4891-47EC-8570-A80F1A2EB5F1}"/>
              </a:ext>
            </a:extLst>
          </p:cNvPr>
          <p:cNvSpPr/>
          <p:nvPr/>
        </p:nvSpPr>
        <p:spPr>
          <a:xfrm>
            <a:off x="1271464" y="0"/>
            <a:ext cx="10153128" cy="119675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Підсумки зовнішнього незалежного оцінювання з географії (2021 рік),</a:t>
            </a:r>
          </a:p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Сумська область 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793E524-D837-4896-9CDF-E0FB8DF3D96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179449"/>
            <a:ext cx="6506820" cy="569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F74C257-DC17-4CD4-911E-A3E4F34478B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458203" y="764704"/>
            <a:ext cx="3733797" cy="278039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455BB65-63B6-4A38-A1B7-36B82987C82B}"/>
              </a:ext>
            </a:extLst>
          </p:cNvPr>
          <p:cNvPicPr/>
          <p:nvPr/>
        </p:nvPicPr>
        <p:blipFill rotWithShape="1">
          <a:blip r:embed="rId7"/>
          <a:srcRect l="16808" t="63551" r="17140" b="23849"/>
          <a:stretch/>
        </p:blipFill>
        <p:spPr bwMode="auto">
          <a:xfrm>
            <a:off x="6106239" y="2971401"/>
            <a:ext cx="5953693" cy="915195"/>
          </a:xfrm>
          <a:prstGeom prst="rect">
            <a:avLst/>
          </a:prstGeom>
          <a:ln w="12700" cap="flat" cmpd="sng" algn="ctr">
            <a:solidFill>
              <a:srgbClr val="4472C4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За максимальний бал на ЗНО запорізькі випускники отримали по 10 тис.  гривень - Телеканал Z">
            <a:extLst>
              <a:ext uri="{FF2B5EF4-FFF2-40B4-BE49-F238E27FC236}">
                <a16:creationId xmlns:a16="http://schemas.microsoft.com/office/drawing/2014/main" xmlns="" id="{8A55DB3C-5FC4-4F6F-8FD9-C9E297159400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510" y="4336959"/>
            <a:ext cx="3859176" cy="196558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0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1F826719-11DD-45FB-9E19-8EAB05205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1142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242B3B7E-ACC8-42EE-BD8C-E7AB754BA1B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0"/>
            <a:ext cx="12192000" cy="6857999"/>
          </a:xfr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1B8FD1E4-6AF7-4F59-9A4F-FA2CB8309457}"/>
              </a:ext>
            </a:extLst>
          </p:cNvPr>
          <p:cNvSpPr/>
          <p:nvPr/>
        </p:nvSpPr>
        <p:spPr>
          <a:xfrm>
            <a:off x="1271464" y="0"/>
            <a:ext cx="10153128" cy="119675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Підсумки зовнішнього незалежного оцінювання з географії (2021 рік),</a:t>
            </a:r>
          </a:p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Сумська область 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42DCDE5-04D4-458C-8814-8904F405072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403491" y="1196752"/>
            <a:ext cx="5208905" cy="54758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B80137C-F75E-4127-A558-0BFFB8497CED}"/>
              </a:ext>
            </a:extLst>
          </p:cNvPr>
          <p:cNvPicPr/>
          <p:nvPr/>
        </p:nvPicPr>
        <p:blipFill rotWithShape="1">
          <a:blip r:embed="rId5"/>
          <a:srcRect l="10310" t="62566" r="11120" b="20692"/>
          <a:stretch/>
        </p:blipFill>
        <p:spPr bwMode="auto">
          <a:xfrm>
            <a:off x="5663952" y="2564904"/>
            <a:ext cx="6528048" cy="1656184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E63BB52-ABDE-4E42-AAB3-7AF1B4D5A1E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613698" y="144017"/>
            <a:ext cx="3733797" cy="278039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Рисунок 9" descr="За максимальний бал на ЗНО запорізькі випускники отримали по 10 тис.  гривень - Телеканал Z">
            <a:extLst>
              <a:ext uri="{FF2B5EF4-FFF2-40B4-BE49-F238E27FC236}">
                <a16:creationId xmlns:a16="http://schemas.microsoft.com/office/drawing/2014/main" xmlns="" id="{0FB86C09-894D-4405-85A2-A9D5B44BA91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740" y="4487808"/>
            <a:ext cx="4018366" cy="189351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11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DBC14E46-06DF-4BF8-B8DE-214EEA76A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6203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45934"/>
            <a:ext cx="1490940" cy="165618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Объект 2">
            <a:extLst>
              <a:ext uri="{FF2B5EF4-FFF2-40B4-BE49-F238E27FC236}">
                <a16:creationId xmlns:a16="http://schemas.microsoft.com/office/drawing/2014/main" xmlns="" id="{55D4397E-7F01-4CDA-A30F-D168A1F694F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16906" y="1"/>
            <a:ext cx="12192000" cy="6857999"/>
          </a:xfr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87F8D8A5-403D-40DA-A143-583DCD25B456}"/>
              </a:ext>
            </a:extLst>
          </p:cNvPr>
          <p:cNvSpPr/>
          <p:nvPr/>
        </p:nvSpPr>
        <p:spPr>
          <a:xfrm>
            <a:off x="1271464" y="100454"/>
            <a:ext cx="10153128" cy="109629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Підсумки зовнішнього незалежного оцінювання з географії (2021 рік),</a:t>
            </a:r>
          </a:p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Сумська область 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BFBEB4B-3C54-4314-B5C6-5DF803E7F58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406407" y="1482763"/>
            <a:ext cx="3733797" cy="278039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Стрелка: штриховая вправо 9">
            <a:extLst>
              <a:ext uri="{FF2B5EF4-FFF2-40B4-BE49-F238E27FC236}">
                <a16:creationId xmlns:a16="http://schemas.microsoft.com/office/drawing/2014/main" xmlns="" id="{8C0FC88F-171B-4C1F-965E-F09A8933AD19}"/>
              </a:ext>
            </a:extLst>
          </p:cNvPr>
          <p:cNvSpPr/>
          <p:nvPr/>
        </p:nvSpPr>
        <p:spPr>
          <a:xfrm>
            <a:off x="428162" y="3685479"/>
            <a:ext cx="4032447" cy="3129265"/>
          </a:xfrm>
          <a:prstGeom prst="stripedRightArrow">
            <a:avLst/>
          </a:prstGeom>
          <a:solidFill>
            <a:srgbClr val="FFC000"/>
          </a:solidFill>
          <a:ln>
            <a:solidFill>
              <a:srgbClr val="FF0909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 descr="За максимальний бал на ЗНО запорізькі випускники отримали по 10 тис.  гривень - Телеканал Z">
            <a:extLst>
              <a:ext uri="{FF2B5EF4-FFF2-40B4-BE49-F238E27FC236}">
                <a16:creationId xmlns:a16="http://schemas.microsoft.com/office/drawing/2014/main" xmlns="" id="{1FEA40F1-31EF-4FC9-93B3-C91C5B453B6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9684">
            <a:off x="1161602" y="4747514"/>
            <a:ext cx="2290174" cy="99684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2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EA194E9F-8B73-4931-96A2-736F4C257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6790F2B-B84C-4AF4-BC58-B343DE266219}"/>
              </a:ext>
            </a:extLst>
          </p:cNvPr>
          <p:cNvPicPr/>
          <p:nvPr/>
        </p:nvPicPr>
        <p:blipFill rotWithShape="1">
          <a:blip r:embed="rId9"/>
          <a:srcRect l="10086" t="47558" r="11182" b="15921"/>
          <a:stretch/>
        </p:blipFill>
        <p:spPr bwMode="auto">
          <a:xfrm>
            <a:off x="2352945" y="1356427"/>
            <a:ext cx="7434825" cy="3013071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3286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2DE33806-FC02-41FA-B6C1-6F4C78C5675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-168696" y="0"/>
            <a:ext cx="12192000" cy="6857999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4DB737D-6CC2-4962-928B-900166B014E9}"/>
              </a:ext>
            </a:extLst>
          </p:cNvPr>
          <p:cNvSpPr/>
          <p:nvPr/>
        </p:nvSpPr>
        <p:spPr>
          <a:xfrm>
            <a:off x="2603612" y="1269966"/>
            <a:ext cx="7344816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274E390C-19EB-4AA5-A694-8409A14FA137}"/>
              </a:ext>
            </a:extLst>
          </p:cNvPr>
          <p:cNvSpPr/>
          <p:nvPr/>
        </p:nvSpPr>
        <p:spPr>
          <a:xfrm>
            <a:off x="1528793" y="1994515"/>
            <a:ext cx="7848872" cy="3065697"/>
          </a:xfrm>
          <a:prstGeom prst="roundRect">
            <a:avLst/>
          </a:prstGeom>
          <a:solidFill>
            <a:srgbClr val="00B050"/>
          </a:solidFill>
          <a:scene3d>
            <a:camera prst="perspectiveHeroicExtremeLeftFacing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/>
              <a:t>Тестові завдання з географії різних форм та рівнів складності </a:t>
            </a:r>
            <a:endParaRPr lang="ru-RU" sz="4800" b="1" dirty="0"/>
          </a:p>
        </p:txBody>
      </p:sp>
      <p:pic>
        <p:nvPicPr>
          <p:cNvPr id="8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728DB62F-0389-4C32-A116-457800DEA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DAA8106-4DD1-4681-886C-B394EFDC9DF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96" y="4228078"/>
            <a:ext cx="2934970" cy="2402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308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406844B0-0177-4783-9AE8-A091C12B667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-30564" y="1"/>
            <a:ext cx="12192000" cy="6857999"/>
          </a:xfrm>
        </p:spPr>
      </p:pic>
      <p:sp>
        <p:nvSpPr>
          <p:cNvPr id="6" name="Свиток: горизонтальный 5">
            <a:extLst>
              <a:ext uri="{FF2B5EF4-FFF2-40B4-BE49-F238E27FC236}">
                <a16:creationId xmlns:a16="http://schemas.microsoft.com/office/drawing/2014/main" xmlns="" id="{258FF734-F37D-41C2-9A32-BF93B8144898}"/>
              </a:ext>
            </a:extLst>
          </p:cNvPr>
          <p:cNvSpPr/>
          <p:nvPr/>
        </p:nvSpPr>
        <p:spPr>
          <a:xfrm>
            <a:off x="2408679" y="1357049"/>
            <a:ext cx="6917854" cy="5372103"/>
          </a:xfrm>
          <a:prstGeom prst="horizontalScrol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/>
              <a:t> </a:t>
            </a:r>
          </a:p>
          <a:p>
            <a:r>
              <a:rPr lang="ru-RU" sz="2400" b="1" dirty="0">
                <a:solidFill>
                  <a:srgbClr val="FFFF00"/>
                </a:solidFill>
              </a:rPr>
              <a:t>1) </a:t>
            </a:r>
            <a:r>
              <a:rPr lang="ru-RU" sz="2400" b="1" dirty="0" err="1">
                <a:solidFill>
                  <a:srgbClr val="002060"/>
                </a:solidFill>
              </a:rPr>
              <a:t>із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вибором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однієї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правильної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відповіді</a:t>
            </a:r>
            <a:r>
              <a:rPr lang="ru-RU" sz="2400" b="1" dirty="0">
                <a:solidFill>
                  <a:srgbClr val="002060"/>
                </a:solidFill>
              </a:rPr>
              <a:t>;</a:t>
            </a:r>
          </a:p>
          <a:p>
            <a:r>
              <a:rPr lang="ru-RU" sz="2400" b="1" dirty="0">
                <a:solidFill>
                  <a:srgbClr val="FFFF00"/>
                </a:solidFill>
              </a:rPr>
              <a:t>2) </a:t>
            </a:r>
            <a:r>
              <a:rPr lang="ru-RU" sz="2400" b="1" dirty="0">
                <a:solidFill>
                  <a:srgbClr val="002060"/>
                </a:solidFill>
              </a:rPr>
              <a:t>на </a:t>
            </a:r>
            <a:r>
              <a:rPr lang="ru-RU" sz="2400" b="1" dirty="0" err="1">
                <a:solidFill>
                  <a:srgbClr val="002060"/>
                </a:solidFill>
              </a:rPr>
              <a:t>встановлення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відповідності</a:t>
            </a:r>
            <a:r>
              <a:rPr lang="ru-RU" sz="2400" b="1" dirty="0">
                <a:solidFill>
                  <a:srgbClr val="002060"/>
                </a:solidFill>
              </a:rPr>
              <a:t> («</a:t>
            </a:r>
            <a:r>
              <a:rPr lang="ru-RU" sz="2400" b="1" dirty="0" err="1">
                <a:solidFill>
                  <a:srgbClr val="002060"/>
                </a:solidFill>
              </a:rPr>
              <a:t>логічні</a:t>
            </a:r>
            <a:r>
              <a:rPr lang="ru-RU" sz="2400" b="1" dirty="0">
                <a:solidFill>
                  <a:srgbClr val="002060"/>
                </a:solidFill>
              </a:rPr>
              <a:t> пари»); </a:t>
            </a:r>
          </a:p>
          <a:p>
            <a:r>
              <a:rPr lang="ru-RU" sz="2400" b="1" dirty="0">
                <a:solidFill>
                  <a:srgbClr val="FFFF00"/>
                </a:solidFill>
              </a:rPr>
              <a:t>3) </a:t>
            </a:r>
            <a:r>
              <a:rPr lang="ru-RU" sz="2400" b="1" dirty="0" err="1">
                <a:solidFill>
                  <a:srgbClr val="002060"/>
                </a:solidFill>
              </a:rPr>
              <a:t>завдання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відкритої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форми</a:t>
            </a:r>
            <a:r>
              <a:rPr lang="ru-RU" sz="2400" b="1" dirty="0">
                <a:solidFill>
                  <a:srgbClr val="002060"/>
                </a:solidFill>
              </a:rPr>
              <a:t> з короткою </a:t>
            </a:r>
            <a:r>
              <a:rPr lang="ru-RU" sz="2400" b="1" dirty="0" err="1">
                <a:solidFill>
                  <a:srgbClr val="002060"/>
                </a:solidFill>
              </a:rPr>
              <a:t>відповіддю</a:t>
            </a:r>
            <a:r>
              <a:rPr lang="ru-RU" sz="2400" b="1" dirty="0">
                <a:solidFill>
                  <a:srgbClr val="002060"/>
                </a:solidFill>
              </a:rPr>
              <a:t>; </a:t>
            </a:r>
          </a:p>
          <a:p>
            <a:r>
              <a:rPr lang="ru-RU" sz="2400" b="1" dirty="0">
                <a:solidFill>
                  <a:srgbClr val="FFFF00"/>
                </a:solidFill>
              </a:rPr>
              <a:t>4) </a:t>
            </a:r>
            <a:r>
              <a:rPr lang="ru-RU" sz="2400" b="1" dirty="0" err="1">
                <a:solidFill>
                  <a:srgbClr val="002060"/>
                </a:solidFill>
              </a:rPr>
              <a:t>завдання</a:t>
            </a:r>
            <a:r>
              <a:rPr lang="ru-RU" sz="2400" b="1" dirty="0">
                <a:solidFill>
                  <a:srgbClr val="002060"/>
                </a:solidFill>
              </a:rPr>
              <a:t> з </a:t>
            </a:r>
            <a:r>
              <a:rPr lang="ru-RU" sz="2400" b="1" dirty="0" err="1">
                <a:solidFill>
                  <a:srgbClr val="002060"/>
                </a:solidFill>
              </a:rPr>
              <a:t>вибором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трьох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правильних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відповідей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із</a:t>
            </a:r>
            <a:r>
              <a:rPr lang="ru-RU" sz="2400" b="1" dirty="0">
                <a:solidFill>
                  <a:srgbClr val="002060"/>
                </a:solidFill>
              </a:rPr>
              <a:t> семи </a:t>
            </a:r>
            <a:r>
              <a:rPr lang="ru-RU" sz="2400" b="1" dirty="0" err="1">
                <a:solidFill>
                  <a:srgbClr val="002060"/>
                </a:solidFill>
              </a:rPr>
              <a:t>запропонованих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варіантів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0B0366C6-B659-4EF0-8A9A-6C291333A898}"/>
              </a:ext>
            </a:extLst>
          </p:cNvPr>
          <p:cNvSpPr/>
          <p:nvPr/>
        </p:nvSpPr>
        <p:spPr>
          <a:xfrm>
            <a:off x="1199456" y="131903"/>
            <a:ext cx="10153128" cy="1096298"/>
          </a:xfrm>
          <a:prstGeom prst="ellipse">
            <a:avLst/>
          </a:prstGeom>
          <a:solidFill>
            <a:srgbClr val="00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uk-UA" sz="2800" dirty="0">
                <a:solidFill>
                  <a:srgbClr val="FFFF00"/>
                </a:solidFill>
                <a:latin typeface="Arial Black" panose="020B0A04020102020204" pitchFamily="34" charset="0"/>
              </a:rPr>
              <a:t>Тестові завдання різних форм</a:t>
            </a:r>
            <a:endParaRPr lang="ru-RU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644D5F9F-8570-4C18-8298-8A79DCF55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376" y="572395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3441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FFD0D071-D7FE-4AF7-8570-0AF315D4BA7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-19474"/>
            <a:ext cx="12192000" cy="6857999"/>
          </a:xfr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180A58A3-010B-42E7-8DA5-B2C95E6332D2}"/>
              </a:ext>
            </a:extLst>
          </p:cNvPr>
          <p:cNvSpPr/>
          <p:nvPr/>
        </p:nvSpPr>
        <p:spPr>
          <a:xfrm>
            <a:off x="1343472" y="0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FFFF00"/>
                </a:solidFill>
                <a:latin typeface="Arial Black" panose="020B0A04020102020204" pitchFamily="34" charset="0"/>
              </a:rPr>
              <a:t>Географія: регіони та країни</a:t>
            </a:r>
            <a:endParaRPr lang="ru-RU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73CD8811-8BEE-419C-9D5F-D187A4DD678A}"/>
              </a:ext>
            </a:extLst>
          </p:cNvPr>
          <p:cNvSpPr/>
          <p:nvPr/>
        </p:nvSpPr>
        <p:spPr>
          <a:xfrm>
            <a:off x="1230544" y="5194970"/>
            <a:ext cx="8208912" cy="651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уміння працювати з картограмами, рисунками і картосхемами</a:t>
            </a:r>
            <a:endParaRPr lang="ru-RU" sz="2000" b="1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B30B10E-E5BF-41DC-ACBE-BB1CEF83E945}"/>
              </a:ext>
            </a:extLst>
          </p:cNvPr>
          <p:cNvSpPr/>
          <p:nvPr/>
        </p:nvSpPr>
        <p:spPr>
          <a:xfrm>
            <a:off x="1229916" y="6134677"/>
            <a:ext cx="10297144" cy="6742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здатність застосовувати знання і вміння для прийняття конструктивних рішень</a:t>
            </a:r>
            <a:endParaRPr lang="ru-RU" sz="2000" b="1" dirty="0"/>
          </a:p>
        </p:txBody>
      </p:sp>
      <p:sp>
        <p:nvSpPr>
          <p:cNvPr id="15" name="Стрелка: изогнутая вправо 14">
            <a:extLst>
              <a:ext uri="{FF2B5EF4-FFF2-40B4-BE49-F238E27FC236}">
                <a16:creationId xmlns:a16="http://schemas.microsoft.com/office/drawing/2014/main" xmlns="" id="{21C12250-4EE6-4BE1-97B6-42A19F72249B}"/>
              </a:ext>
            </a:extLst>
          </p:cNvPr>
          <p:cNvSpPr/>
          <p:nvPr/>
        </p:nvSpPr>
        <p:spPr>
          <a:xfrm>
            <a:off x="360040" y="1628800"/>
            <a:ext cx="798397" cy="1398057"/>
          </a:xfrm>
          <a:prstGeom prst="curved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: изогнутая вправо 15">
            <a:extLst>
              <a:ext uri="{FF2B5EF4-FFF2-40B4-BE49-F238E27FC236}">
                <a16:creationId xmlns:a16="http://schemas.microsoft.com/office/drawing/2014/main" xmlns="" id="{B6AF37B3-1A00-4DC5-82AF-C77677BFEB8A}"/>
              </a:ext>
            </a:extLst>
          </p:cNvPr>
          <p:cNvSpPr/>
          <p:nvPr/>
        </p:nvSpPr>
        <p:spPr>
          <a:xfrm>
            <a:off x="360040" y="1588080"/>
            <a:ext cx="798397" cy="3924078"/>
          </a:xfrm>
          <a:prstGeom prst="curved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4A2EB6B4-E8CA-4AEA-B17F-7E8041F1D6F0}"/>
              </a:ext>
            </a:extLst>
          </p:cNvPr>
          <p:cNvSpPr/>
          <p:nvPr/>
        </p:nvSpPr>
        <p:spPr>
          <a:xfrm>
            <a:off x="1631504" y="986866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FFFF00"/>
                </a:solidFill>
                <a:latin typeface="Arial Black" panose="020B0A04020102020204" pitchFamily="34" charset="0"/>
              </a:rPr>
              <a:t>Географічний простір Землі</a:t>
            </a:r>
            <a:endParaRPr lang="ru-RU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24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15269451-287E-4E1B-B374-18B6062E4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76468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5" name="Стрелка: вниз 24">
            <a:extLst>
              <a:ext uri="{FF2B5EF4-FFF2-40B4-BE49-F238E27FC236}">
                <a16:creationId xmlns:a16="http://schemas.microsoft.com/office/drawing/2014/main" xmlns="" id="{F2B431B8-1F68-4D57-A7CF-E81BDA108B1B}"/>
              </a:ext>
            </a:extLst>
          </p:cNvPr>
          <p:cNvSpPr/>
          <p:nvPr/>
        </p:nvSpPr>
        <p:spPr>
          <a:xfrm>
            <a:off x="2063552" y="324027"/>
            <a:ext cx="504056" cy="80644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EE8EC40B-1F77-4170-8877-D811D78B414D}"/>
              </a:ext>
            </a:extLst>
          </p:cNvPr>
          <p:cNvSpPr/>
          <p:nvPr/>
        </p:nvSpPr>
        <p:spPr>
          <a:xfrm>
            <a:off x="1203296" y="2400978"/>
            <a:ext cx="9577064" cy="6258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спроможність установлювати взаємозв'язки між складниками в природних комплексах</a:t>
            </a:r>
            <a:endParaRPr lang="ru-RU" sz="2000" b="1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7BCAD5E7-F07D-4A66-A468-24A08B935AB1}"/>
              </a:ext>
            </a:extLst>
          </p:cNvPr>
          <p:cNvSpPr/>
          <p:nvPr/>
        </p:nvSpPr>
        <p:spPr>
          <a:xfrm>
            <a:off x="1229916" y="4202884"/>
            <a:ext cx="8568952" cy="806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уміння здійснювати аналіз демографічної ситуації певної країни чи регіону</a:t>
            </a:r>
            <a:endParaRPr lang="ru-RU" sz="2000" b="1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A1A5B355-B37F-4EC5-9CA3-34CF955C98F6}"/>
              </a:ext>
            </a:extLst>
          </p:cNvPr>
          <p:cNvSpPr/>
          <p:nvPr/>
        </p:nvSpPr>
        <p:spPr>
          <a:xfrm>
            <a:off x="1229916" y="3258098"/>
            <a:ext cx="10770740" cy="806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уміння виявляти закономірності формування виробничої та просторової структури економіки  окремих країн світу, світового господарства </a:t>
            </a:r>
            <a:endParaRPr lang="ru-RU" sz="2000" b="1" dirty="0"/>
          </a:p>
        </p:txBody>
      </p:sp>
      <p:sp>
        <p:nvSpPr>
          <p:cNvPr id="2" name="Стрелка: изогнутая вправо 1">
            <a:extLst>
              <a:ext uri="{FF2B5EF4-FFF2-40B4-BE49-F238E27FC236}">
                <a16:creationId xmlns:a16="http://schemas.microsoft.com/office/drawing/2014/main" xmlns="" id="{85AC20E5-81A8-4CA9-923F-5002120DF99C}"/>
              </a:ext>
            </a:extLst>
          </p:cNvPr>
          <p:cNvSpPr/>
          <p:nvPr/>
        </p:nvSpPr>
        <p:spPr>
          <a:xfrm>
            <a:off x="462657" y="1628799"/>
            <a:ext cx="731520" cy="2148491"/>
          </a:xfrm>
          <a:prstGeom prst="curved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Стрелка: изогнутая вправо 2">
            <a:extLst>
              <a:ext uri="{FF2B5EF4-FFF2-40B4-BE49-F238E27FC236}">
                <a16:creationId xmlns:a16="http://schemas.microsoft.com/office/drawing/2014/main" xmlns="" id="{FFEE9312-8864-43D7-820C-88B3A5ED7EA1}"/>
              </a:ext>
            </a:extLst>
          </p:cNvPr>
          <p:cNvSpPr/>
          <p:nvPr/>
        </p:nvSpPr>
        <p:spPr>
          <a:xfrm>
            <a:off x="191344" y="1751570"/>
            <a:ext cx="967093" cy="2936694"/>
          </a:xfrm>
          <a:prstGeom prst="curved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Стрелка: изогнутая вправо 5">
            <a:extLst>
              <a:ext uri="{FF2B5EF4-FFF2-40B4-BE49-F238E27FC236}">
                <a16:creationId xmlns:a16="http://schemas.microsoft.com/office/drawing/2014/main" xmlns="" id="{C30C4F45-AC06-4EB9-8403-8C8FD48F9025}"/>
              </a:ext>
            </a:extLst>
          </p:cNvPr>
          <p:cNvSpPr/>
          <p:nvPr/>
        </p:nvSpPr>
        <p:spPr>
          <a:xfrm>
            <a:off x="55289" y="1628798"/>
            <a:ext cx="1103148" cy="5180144"/>
          </a:xfrm>
          <a:prstGeom prst="curved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565E99CE-B009-44FF-8AD4-35AFA959BD44}"/>
              </a:ext>
            </a:extLst>
          </p:cNvPr>
          <p:cNvSpPr/>
          <p:nvPr/>
        </p:nvSpPr>
        <p:spPr>
          <a:xfrm>
            <a:off x="828417" y="1188238"/>
            <a:ext cx="3211411" cy="110708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2060"/>
                </a:solidFill>
              </a:rPr>
              <a:t>Тестові завдання допомагають оцінити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29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09743927-0722-4F68-BFCE-D1E2BD38E6B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40556" y="-31543"/>
            <a:ext cx="12192000" cy="6857999"/>
          </a:xfr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94721D31-6568-4247-B7EF-D545B6A78AF9}"/>
              </a:ext>
            </a:extLst>
          </p:cNvPr>
          <p:cNvSpPr/>
          <p:nvPr/>
        </p:nvSpPr>
        <p:spPr>
          <a:xfrm>
            <a:off x="1213209" y="19843"/>
            <a:ext cx="10153128" cy="766605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FFFF00"/>
                </a:solidFill>
                <a:latin typeface="Arial Black" panose="020B0A04020102020204" pitchFamily="34" charset="0"/>
              </a:rPr>
              <a:t>Ієрархія розумових процесів</a:t>
            </a:r>
            <a:endParaRPr lang="ru-RU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C4BBD4F-DFCC-4DD9-BF18-8E115122B358}"/>
              </a:ext>
            </a:extLst>
          </p:cNvPr>
          <p:cNvSpPr/>
          <p:nvPr/>
        </p:nvSpPr>
        <p:spPr>
          <a:xfrm rot="21215587">
            <a:off x="2128671" y="1317985"/>
            <a:ext cx="2377312" cy="1528348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Ієрархія розумових процесів: знання</a:t>
            </a:r>
            <a:endParaRPr lang="ru-RU" sz="2400" b="1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BA21BF2-762F-40A9-A3BA-516A1F8EA89E}"/>
              </a:ext>
            </a:extLst>
          </p:cNvPr>
          <p:cNvSpPr/>
          <p:nvPr/>
        </p:nvSpPr>
        <p:spPr>
          <a:xfrm>
            <a:off x="5732925" y="849296"/>
            <a:ext cx="6443443" cy="466793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0E192CFD-1D7C-427E-B1A0-D99CDF3D5DBF}"/>
              </a:ext>
            </a:extLst>
          </p:cNvPr>
          <p:cNvSpPr/>
          <p:nvPr/>
        </p:nvSpPr>
        <p:spPr>
          <a:xfrm>
            <a:off x="107699" y="3672442"/>
            <a:ext cx="5412237" cy="310386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F3ABA2F0-B743-40F6-9CB1-C16F15C75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004" y="60476"/>
            <a:ext cx="1733019" cy="80766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0D77115-9078-4823-8F01-116215038843}"/>
              </a:ext>
            </a:extLst>
          </p:cNvPr>
          <p:cNvPicPr/>
          <p:nvPr/>
        </p:nvPicPr>
        <p:blipFill rotWithShape="1">
          <a:blip r:embed="rId6"/>
          <a:srcRect l="4785" t="33946" r="3690" b="22119"/>
          <a:stretch/>
        </p:blipFill>
        <p:spPr bwMode="auto">
          <a:xfrm>
            <a:off x="320688" y="3933056"/>
            <a:ext cx="4767200" cy="2271335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07116A1-CDD3-4E93-85E0-D09997302564}"/>
              </a:ext>
            </a:extLst>
          </p:cNvPr>
          <p:cNvPicPr/>
          <p:nvPr/>
        </p:nvPicPr>
        <p:blipFill rotWithShape="1">
          <a:blip r:embed="rId7"/>
          <a:srcRect l="33451" t="25349" r="15435" b="7044"/>
          <a:stretch/>
        </p:blipFill>
        <p:spPr bwMode="auto">
          <a:xfrm>
            <a:off x="6236980" y="1190117"/>
            <a:ext cx="5634332" cy="3967075"/>
          </a:xfrm>
          <a:prstGeom prst="rect">
            <a:avLst/>
          </a:prstGeom>
          <a:ln w="1270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1944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E8E6D347-0556-4B52-8625-6746469A835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0"/>
            <a:ext cx="12192000" cy="6857999"/>
          </a:xfrm>
        </p:spPr>
      </p:pic>
      <p:sp>
        <p:nvSpPr>
          <p:cNvPr id="6" name="Стрелка: штриховая вправо 5">
            <a:extLst>
              <a:ext uri="{FF2B5EF4-FFF2-40B4-BE49-F238E27FC236}">
                <a16:creationId xmlns:a16="http://schemas.microsoft.com/office/drawing/2014/main" xmlns="" id="{20832566-D83A-4CD6-AE85-CA0A619A361F}"/>
              </a:ext>
            </a:extLst>
          </p:cNvPr>
          <p:cNvSpPr/>
          <p:nvPr/>
        </p:nvSpPr>
        <p:spPr>
          <a:xfrm>
            <a:off x="204225" y="658086"/>
            <a:ext cx="4447352" cy="4859146"/>
          </a:xfrm>
          <a:prstGeom prst="stripedRightArrow">
            <a:avLst/>
          </a:prstGeom>
          <a:solidFill>
            <a:srgbClr val="FFC000"/>
          </a:solidFill>
          <a:ln>
            <a:solidFill>
              <a:srgbClr val="FF0909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6E623F2A-1CFD-47B5-B5EC-0F40841A178A}"/>
              </a:ext>
            </a:extLst>
          </p:cNvPr>
          <p:cNvSpPr/>
          <p:nvPr/>
        </p:nvSpPr>
        <p:spPr>
          <a:xfrm>
            <a:off x="1271464" y="0"/>
            <a:ext cx="10153128" cy="744862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FFFF00"/>
                </a:solidFill>
                <a:latin typeface="Arial Black" panose="020B0A04020102020204" pitchFamily="34" charset="0"/>
              </a:rPr>
              <a:t>Географічний простір Землі</a:t>
            </a:r>
            <a:endParaRPr lang="ru-RU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8282BAE-8FFA-4C6D-9827-88F9BF4D23AF}"/>
              </a:ext>
            </a:extLst>
          </p:cNvPr>
          <p:cNvSpPr/>
          <p:nvPr/>
        </p:nvSpPr>
        <p:spPr>
          <a:xfrm>
            <a:off x="4151784" y="1340768"/>
            <a:ext cx="8040215" cy="403244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7A3CE8F-5CED-4BD8-9FD0-2DD6F338C9AA}"/>
              </a:ext>
            </a:extLst>
          </p:cNvPr>
          <p:cNvSpPr/>
          <p:nvPr/>
        </p:nvSpPr>
        <p:spPr>
          <a:xfrm>
            <a:off x="5404013" y="6309321"/>
            <a:ext cx="547971" cy="216024"/>
          </a:xfrm>
          <a:prstGeom prst="rect">
            <a:avLst/>
          </a:prstGeom>
          <a:solidFill>
            <a:srgbClr val="FFFF00">
              <a:alpha val="1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33DE250F-1A43-4CDB-AF9A-18CB86AB8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187" y="-24527"/>
            <a:ext cx="2165161" cy="1009066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BA46E56D-A2AB-4056-9647-E5B565D5110F}"/>
              </a:ext>
            </a:extLst>
          </p:cNvPr>
          <p:cNvSpPr/>
          <p:nvPr/>
        </p:nvSpPr>
        <p:spPr>
          <a:xfrm>
            <a:off x="1055440" y="2489351"/>
            <a:ext cx="2538282" cy="792088"/>
          </a:xfrm>
          <a:prstGeom prst="rect">
            <a:avLst/>
          </a:prstGeom>
          <a:solidFill>
            <a:srgbClr val="6600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Ієрархія розумових процесів: розуміння</a:t>
            </a:r>
            <a:endParaRPr lang="ru-RU" b="1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7EB4913-0EBE-4DF8-83F9-0A0E365B0A48}"/>
              </a:ext>
            </a:extLst>
          </p:cNvPr>
          <p:cNvPicPr/>
          <p:nvPr/>
        </p:nvPicPr>
        <p:blipFill rotWithShape="1">
          <a:blip r:embed="rId7"/>
          <a:srcRect l="321" t="56858" r="2930" b="11210"/>
          <a:stretch/>
        </p:blipFill>
        <p:spPr bwMode="auto">
          <a:xfrm>
            <a:off x="4444937" y="1988840"/>
            <a:ext cx="7542837" cy="2736304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7462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71856C95-DCDD-476F-BEAC-46BB8901F08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2266" y="0"/>
            <a:ext cx="12192000" cy="6857999"/>
          </a:xfr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E65855C3-93B2-4AFB-B3D3-80E0BBDEF30B}"/>
              </a:ext>
            </a:extLst>
          </p:cNvPr>
          <p:cNvSpPr/>
          <p:nvPr/>
        </p:nvSpPr>
        <p:spPr>
          <a:xfrm>
            <a:off x="1271464" y="0"/>
            <a:ext cx="10153128" cy="744862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rgbClr val="FFFF00"/>
                </a:solidFill>
                <a:latin typeface="Arial Black" panose="020B0A04020102020204" pitchFamily="34" charset="0"/>
              </a:rPr>
              <a:t>Ієрархія розумових процесів</a:t>
            </a:r>
            <a:endParaRPr lang="ru-RU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Стрелка: штриховая вправо 7">
            <a:extLst>
              <a:ext uri="{FF2B5EF4-FFF2-40B4-BE49-F238E27FC236}">
                <a16:creationId xmlns:a16="http://schemas.microsoft.com/office/drawing/2014/main" xmlns="" id="{73217A94-19A3-40B4-9922-225F2B1FF0AB}"/>
              </a:ext>
            </a:extLst>
          </p:cNvPr>
          <p:cNvSpPr/>
          <p:nvPr/>
        </p:nvSpPr>
        <p:spPr>
          <a:xfrm>
            <a:off x="366561" y="1556791"/>
            <a:ext cx="4166469" cy="5005029"/>
          </a:xfrm>
          <a:prstGeom prst="stripedRightArrow">
            <a:avLst/>
          </a:prstGeom>
          <a:solidFill>
            <a:srgbClr val="FFC000"/>
          </a:solidFill>
          <a:ln>
            <a:solidFill>
              <a:srgbClr val="FF0909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C562622-C29A-415D-AA0C-30B5F2FC7389}"/>
              </a:ext>
            </a:extLst>
          </p:cNvPr>
          <p:cNvSpPr/>
          <p:nvPr/>
        </p:nvSpPr>
        <p:spPr>
          <a:xfrm>
            <a:off x="4238994" y="905712"/>
            <a:ext cx="7776864" cy="500502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70CD09C-FD7B-4724-8F28-509F4AAA0F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18" t="32149" r="6689" b="23751"/>
          <a:stretch/>
        </p:blipFill>
        <p:spPr>
          <a:xfrm>
            <a:off x="4533030" y="1846363"/>
            <a:ext cx="6936769" cy="28083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FA8BA386-5B79-4619-A6B2-6C9AAD515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083" y="15159"/>
            <a:ext cx="1699589" cy="79208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6BE39F8D-EC5C-4187-9972-1E76B3342733}"/>
              </a:ext>
            </a:extLst>
          </p:cNvPr>
          <p:cNvSpPr/>
          <p:nvPr/>
        </p:nvSpPr>
        <p:spPr>
          <a:xfrm>
            <a:off x="1112907" y="3429000"/>
            <a:ext cx="2538282" cy="720079"/>
          </a:xfrm>
          <a:prstGeom prst="rect">
            <a:avLst/>
          </a:prstGeom>
          <a:solidFill>
            <a:srgbClr val="6600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Ієрархія розумових процесів: розуміння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1294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EB9719F8-BF06-4118-B7E0-AA6763A3333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957608CD-8001-45D0-947A-EE62FBAD45D6}"/>
              </a:ext>
            </a:extLst>
          </p:cNvPr>
          <p:cNvSpPr/>
          <p:nvPr/>
        </p:nvSpPr>
        <p:spPr>
          <a:xfrm>
            <a:off x="1351784" y="72281"/>
            <a:ext cx="10153128" cy="744862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FFFF00"/>
                </a:solidFill>
                <a:latin typeface="Arial Black" panose="020B0A04020102020204" pitchFamily="34" charset="0"/>
              </a:rPr>
              <a:t>Географія: регіони і країни</a:t>
            </a:r>
            <a:endParaRPr lang="ru-RU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89F3D0A-E379-4DE8-BD41-08F5A32A0A7E}"/>
              </a:ext>
            </a:extLst>
          </p:cNvPr>
          <p:cNvSpPr/>
          <p:nvPr/>
        </p:nvSpPr>
        <p:spPr>
          <a:xfrm>
            <a:off x="4007768" y="910269"/>
            <a:ext cx="7985617" cy="3886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3195D25-18BF-4A0C-8899-802300BAFC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7" t="29000" r="5375" b="21651"/>
          <a:stretch/>
        </p:blipFill>
        <p:spPr>
          <a:xfrm>
            <a:off x="4108966" y="1203850"/>
            <a:ext cx="7799439" cy="29345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Стрелка: штриховая вправо 11">
            <a:extLst>
              <a:ext uri="{FF2B5EF4-FFF2-40B4-BE49-F238E27FC236}">
                <a16:creationId xmlns:a16="http://schemas.microsoft.com/office/drawing/2014/main" xmlns="" id="{D7CFFFCC-4135-4F33-AA04-69A4040AF026}"/>
              </a:ext>
            </a:extLst>
          </p:cNvPr>
          <p:cNvSpPr/>
          <p:nvPr/>
        </p:nvSpPr>
        <p:spPr>
          <a:xfrm>
            <a:off x="259239" y="1340767"/>
            <a:ext cx="4036562" cy="5318405"/>
          </a:xfrm>
          <a:prstGeom prst="stripedRightArrow">
            <a:avLst/>
          </a:prstGeom>
          <a:solidFill>
            <a:srgbClr val="FFC000"/>
          </a:solidFill>
          <a:ln>
            <a:solidFill>
              <a:srgbClr val="FF0909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8328ED6D-45E7-4FAF-8C83-F7BAFFBFC6BD}"/>
              </a:ext>
            </a:extLst>
          </p:cNvPr>
          <p:cNvSpPr/>
          <p:nvPr/>
        </p:nvSpPr>
        <p:spPr>
          <a:xfrm>
            <a:off x="175514" y="6013877"/>
            <a:ext cx="6401441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Міжнародний поділ праці</a:t>
            </a:r>
            <a:endParaRPr lang="ru-RU" sz="4000" b="1" dirty="0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xmlns="" id="{8482792C-FD11-4BE7-BF0E-EBCBAE416D7B}"/>
              </a:ext>
            </a:extLst>
          </p:cNvPr>
          <p:cNvSpPr/>
          <p:nvPr/>
        </p:nvSpPr>
        <p:spPr>
          <a:xfrm rot="3149822">
            <a:off x="2641433" y="5143498"/>
            <a:ext cx="2341445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C39A06A3-B931-44F2-812F-824B7CDF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253" y="21644"/>
            <a:ext cx="2207568" cy="102883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67DE1C2C-44CC-4C20-B3B1-8B80AC5FF801}"/>
              </a:ext>
            </a:extLst>
          </p:cNvPr>
          <p:cNvSpPr/>
          <p:nvPr/>
        </p:nvSpPr>
        <p:spPr>
          <a:xfrm>
            <a:off x="948525" y="3493073"/>
            <a:ext cx="2538282" cy="792088"/>
          </a:xfrm>
          <a:prstGeom prst="rect">
            <a:avLst/>
          </a:prstGeom>
          <a:solidFill>
            <a:srgbClr val="6600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Ієрархія розумових процесів: розуміння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58682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9A0B4593-D543-4FA4-9B1B-A53522071B3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6634" y="1"/>
            <a:ext cx="12192000" cy="6857999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342F576-7946-465E-AA91-81BD85DE5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395" y="847047"/>
            <a:ext cx="9842097" cy="51639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99B2144-D892-4974-A733-12DA49F6E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4272" y="3957269"/>
            <a:ext cx="3065489" cy="2194359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635000"/>
          </a:effectLst>
          <a:scene3d>
            <a:camera prst="perspectiveFront"/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25EBF90-E620-41C2-B0AD-D97B1234D29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91" y="2599464"/>
            <a:ext cx="1751965" cy="245498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60378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9BD61DB6-C99D-4060-B00C-DBCD94D5821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-16432" y="-8530"/>
            <a:ext cx="12192000" cy="6857999"/>
          </a:xfr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754BB3F8-CF45-4896-8692-89E035E989ED}"/>
              </a:ext>
            </a:extLst>
          </p:cNvPr>
          <p:cNvSpPr/>
          <p:nvPr/>
        </p:nvSpPr>
        <p:spPr>
          <a:xfrm>
            <a:off x="1271464" y="0"/>
            <a:ext cx="10153128" cy="744862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rgbClr val="FFFF00"/>
                </a:solidFill>
                <a:latin typeface="Arial Black" panose="020B0A04020102020204" pitchFamily="34" charset="0"/>
              </a:rPr>
              <a:t>Ієрархія розумових процесів</a:t>
            </a:r>
            <a:endParaRPr lang="ru-RU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6E2FDCA8-37F7-4782-B78E-1911F5D31885}"/>
              </a:ext>
            </a:extLst>
          </p:cNvPr>
          <p:cNvSpPr/>
          <p:nvPr/>
        </p:nvSpPr>
        <p:spPr>
          <a:xfrm>
            <a:off x="4681489" y="921249"/>
            <a:ext cx="7398822" cy="488544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7B07477-7079-46BE-B5DF-5EDB4D2EE9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69" t="24134" r="13907" b="4850"/>
          <a:stretch/>
        </p:blipFill>
        <p:spPr>
          <a:xfrm>
            <a:off x="5083750" y="1140906"/>
            <a:ext cx="6776023" cy="45506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Стрелка: штриховая вправо 16">
            <a:extLst>
              <a:ext uri="{FF2B5EF4-FFF2-40B4-BE49-F238E27FC236}">
                <a16:creationId xmlns:a16="http://schemas.microsoft.com/office/drawing/2014/main" xmlns="" id="{2D1B8D94-A006-4693-8DB4-A37B6A03BBA2}"/>
              </a:ext>
            </a:extLst>
          </p:cNvPr>
          <p:cNvSpPr/>
          <p:nvPr/>
        </p:nvSpPr>
        <p:spPr>
          <a:xfrm>
            <a:off x="575740" y="1085873"/>
            <a:ext cx="5015879" cy="5037462"/>
          </a:xfrm>
          <a:prstGeom prst="stripedRightArrow">
            <a:avLst/>
          </a:prstGeom>
          <a:solidFill>
            <a:srgbClr val="FFC000"/>
          </a:solidFill>
          <a:ln>
            <a:solidFill>
              <a:srgbClr val="FF0909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2060"/>
                </a:solidFill>
              </a:rPr>
              <a:t>Особлива увага –тестовим завданням, при розв'язанні яких учні повинні розуміти зміст абстрактних наукових понять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182C29B-A7E6-45CA-BF9C-76A16ABE610C}"/>
              </a:ext>
            </a:extLst>
          </p:cNvPr>
          <p:cNvSpPr/>
          <p:nvPr/>
        </p:nvSpPr>
        <p:spPr>
          <a:xfrm>
            <a:off x="4993608" y="6003112"/>
            <a:ext cx="6774584" cy="744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Форми просторової організації</a:t>
            </a:r>
            <a:endParaRPr lang="ru-RU" sz="3200" b="1" dirty="0"/>
          </a:p>
        </p:txBody>
      </p:sp>
      <p:pic>
        <p:nvPicPr>
          <p:cNvPr id="20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C009743A-87BE-41D3-AD47-9715CBAD0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960" y="32165"/>
            <a:ext cx="2186776" cy="10191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xmlns="" id="{12094AD8-5586-4649-950B-2A408E12FAA9}"/>
              </a:ext>
            </a:extLst>
          </p:cNvPr>
          <p:cNvSpPr/>
          <p:nvPr/>
        </p:nvSpPr>
        <p:spPr>
          <a:xfrm rot="18423956">
            <a:off x="4227161" y="3951335"/>
            <a:ext cx="385701" cy="278097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8D6B4CDA-A143-47BA-AB3E-A5CE1EBFBD7A}"/>
              </a:ext>
            </a:extLst>
          </p:cNvPr>
          <p:cNvSpPr/>
          <p:nvPr/>
        </p:nvSpPr>
        <p:spPr>
          <a:xfrm>
            <a:off x="1921777" y="744862"/>
            <a:ext cx="2538282" cy="792088"/>
          </a:xfrm>
          <a:prstGeom prst="rect">
            <a:avLst/>
          </a:prstGeom>
          <a:solidFill>
            <a:srgbClr val="6600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Ієрархія розумових процесів: розуміння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17296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4DDBF02E-7181-45A2-8482-84CE5F27E11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0"/>
            <a:ext cx="12192000" cy="6857999"/>
          </a:xfr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DB97227-E4AF-4D3A-AB97-7496499EDB14}"/>
              </a:ext>
            </a:extLst>
          </p:cNvPr>
          <p:cNvSpPr/>
          <p:nvPr/>
        </p:nvSpPr>
        <p:spPr>
          <a:xfrm>
            <a:off x="4871864" y="1801753"/>
            <a:ext cx="7946727" cy="4742693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штриховая вправо 12">
            <a:extLst>
              <a:ext uri="{FF2B5EF4-FFF2-40B4-BE49-F238E27FC236}">
                <a16:creationId xmlns:a16="http://schemas.microsoft.com/office/drawing/2014/main" xmlns="" id="{9E2ED6DA-1819-48D4-9DCC-AF5C766FCB63}"/>
              </a:ext>
            </a:extLst>
          </p:cNvPr>
          <p:cNvSpPr/>
          <p:nvPr/>
        </p:nvSpPr>
        <p:spPr>
          <a:xfrm>
            <a:off x="384145" y="1032663"/>
            <a:ext cx="5015879" cy="4742693"/>
          </a:xfrm>
          <a:prstGeom prst="stripedRightArrow">
            <a:avLst/>
          </a:prstGeom>
          <a:solidFill>
            <a:srgbClr val="FFFF00"/>
          </a:solidFill>
          <a:ln>
            <a:solidFill>
              <a:srgbClr val="FF0909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5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4D6AF421-6613-49AC-9FC4-54E46AE91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13C8D179-8FD3-43AB-B433-C76E1E760DBC}"/>
              </a:ext>
            </a:extLst>
          </p:cNvPr>
          <p:cNvSpPr/>
          <p:nvPr/>
        </p:nvSpPr>
        <p:spPr>
          <a:xfrm>
            <a:off x="1775520" y="2643068"/>
            <a:ext cx="1872208" cy="1506012"/>
          </a:xfrm>
          <a:prstGeom prst="rect">
            <a:avLst/>
          </a:prstGeom>
          <a:solidFill>
            <a:srgbClr val="6600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Ієрархія розумових процесів:</a:t>
            </a:r>
          </a:p>
          <a:p>
            <a:pPr algn="ctr"/>
            <a:r>
              <a:rPr lang="uk-UA" b="1" dirty="0"/>
              <a:t>використання </a:t>
            </a:r>
            <a:endParaRPr lang="ru-RU" b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DB2143E-6ECF-4611-B86A-E31F38CF00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13" t="24950" r="13907" b="13528"/>
          <a:stretch/>
        </p:blipFill>
        <p:spPr>
          <a:xfrm>
            <a:off x="5259040" y="2105279"/>
            <a:ext cx="7128792" cy="41356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2D3B2C7B-6FC9-49C9-87FA-9714235F198D}"/>
              </a:ext>
            </a:extLst>
          </p:cNvPr>
          <p:cNvSpPr/>
          <p:nvPr/>
        </p:nvSpPr>
        <p:spPr>
          <a:xfrm>
            <a:off x="1271464" y="0"/>
            <a:ext cx="10153128" cy="744862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rgbClr val="FFFF00"/>
                </a:solidFill>
                <a:latin typeface="Arial Black" panose="020B0A04020102020204" pitchFamily="34" charset="0"/>
              </a:rPr>
              <a:t>Ієрархія розумових процесів</a:t>
            </a:r>
            <a:endParaRPr lang="ru-RU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681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8A122B25-C1C5-476F-B4D1-C9C150B54A2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279" y="0"/>
            <a:ext cx="12192000" cy="6857999"/>
          </a:xfr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70A688DC-BE79-4346-98FA-1199145C8552}"/>
              </a:ext>
            </a:extLst>
          </p:cNvPr>
          <p:cNvSpPr/>
          <p:nvPr/>
        </p:nvSpPr>
        <p:spPr>
          <a:xfrm>
            <a:off x="1271464" y="0"/>
            <a:ext cx="10153128" cy="744862"/>
          </a:xfrm>
          <a:prstGeom prst="ellipse">
            <a:avLst/>
          </a:prstGeom>
          <a:solidFill>
            <a:srgbClr val="00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FFFF00"/>
                </a:solidFill>
                <a:latin typeface="Arial Black" panose="020B0A04020102020204" pitchFamily="34" charset="0"/>
              </a:rPr>
              <a:t>Географія: регіони та країни світу</a:t>
            </a:r>
            <a:endParaRPr lang="ru-RU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DA7F0AE-C745-4248-8EB6-5AA54BD988ED}"/>
              </a:ext>
            </a:extLst>
          </p:cNvPr>
          <p:cNvSpPr/>
          <p:nvPr/>
        </p:nvSpPr>
        <p:spPr>
          <a:xfrm>
            <a:off x="4800337" y="756096"/>
            <a:ext cx="7272808" cy="4833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A7E370-2EFE-4CBB-A567-113ADE7DCA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50" t="27617" r="18501" b="10860"/>
          <a:stretch/>
        </p:blipFill>
        <p:spPr>
          <a:xfrm>
            <a:off x="4953680" y="933181"/>
            <a:ext cx="6697709" cy="44595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B3924A3-3797-4FF0-9B64-FC8BC2BA37A7}"/>
              </a:ext>
            </a:extLst>
          </p:cNvPr>
          <p:cNvSpPr/>
          <p:nvPr/>
        </p:nvSpPr>
        <p:spPr>
          <a:xfrm>
            <a:off x="3450940" y="5725126"/>
            <a:ext cx="2880320" cy="996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Діаграми</a:t>
            </a:r>
            <a:endParaRPr lang="ru-RU" sz="3600" b="1" dirty="0"/>
          </a:p>
        </p:txBody>
      </p:sp>
      <p:sp>
        <p:nvSpPr>
          <p:cNvPr id="10" name="Стрелка: вверх 9">
            <a:extLst>
              <a:ext uri="{FF2B5EF4-FFF2-40B4-BE49-F238E27FC236}">
                <a16:creationId xmlns:a16="http://schemas.microsoft.com/office/drawing/2014/main" xmlns="" id="{E2CE3362-DEB3-452E-9D29-0D7F3B09EE9A}"/>
              </a:ext>
            </a:extLst>
          </p:cNvPr>
          <p:cNvSpPr/>
          <p:nvPr/>
        </p:nvSpPr>
        <p:spPr>
          <a:xfrm rot="2981352">
            <a:off x="6523301" y="2613888"/>
            <a:ext cx="360280" cy="3888432"/>
          </a:xfrm>
          <a:prstGeom prst="upArrow">
            <a:avLst/>
          </a:prstGeom>
          <a:solidFill>
            <a:srgbClr val="FF0909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4917117-D048-4900-BD0C-2CF38D22B277}"/>
              </a:ext>
            </a:extLst>
          </p:cNvPr>
          <p:cNvSpPr/>
          <p:nvPr/>
        </p:nvSpPr>
        <p:spPr>
          <a:xfrm>
            <a:off x="6050281" y="5708911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7ACDFDB-6A01-4C22-AE53-5CC0D5FDA180}"/>
              </a:ext>
            </a:extLst>
          </p:cNvPr>
          <p:cNvSpPr/>
          <p:nvPr/>
        </p:nvSpPr>
        <p:spPr>
          <a:xfrm>
            <a:off x="6703441" y="5754630"/>
            <a:ext cx="5369704" cy="9512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/>
              <a:t>Просторова закономірність формування найбільших агломерацій</a:t>
            </a:r>
            <a:endParaRPr lang="ru-RU" sz="2400" dirty="0"/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xmlns="" id="{85D71AA3-7ABD-4E75-82B8-3C47378DE5AE}"/>
              </a:ext>
            </a:extLst>
          </p:cNvPr>
          <p:cNvSpPr/>
          <p:nvPr/>
        </p:nvSpPr>
        <p:spPr>
          <a:xfrm rot="19820491">
            <a:off x="3980909" y="3983723"/>
            <a:ext cx="360040" cy="2325369"/>
          </a:xfrm>
          <a:prstGeom prst="downArrow">
            <a:avLst>
              <a:gd name="adj1" fmla="val 58008"/>
              <a:gd name="adj2" fmla="val 50000"/>
            </a:avLst>
          </a:prstGeom>
          <a:solidFill>
            <a:srgbClr val="FF09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2DDC65D5-ACC8-4AE1-81EC-108275A98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617" y="0"/>
            <a:ext cx="1847528" cy="86103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8" name="Стрелка: штриховая вправо 17">
            <a:extLst>
              <a:ext uri="{FF2B5EF4-FFF2-40B4-BE49-F238E27FC236}">
                <a16:creationId xmlns:a16="http://schemas.microsoft.com/office/drawing/2014/main" xmlns="" id="{3B55F763-6AFE-4148-82E9-1B28B7D3553D}"/>
              </a:ext>
            </a:extLst>
          </p:cNvPr>
          <p:cNvSpPr/>
          <p:nvPr/>
        </p:nvSpPr>
        <p:spPr>
          <a:xfrm rot="919123">
            <a:off x="228660" y="1260650"/>
            <a:ext cx="5015879" cy="4742693"/>
          </a:xfrm>
          <a:prstGeom prst="stripedRightArrow">
            <a:avLst/>
          </a:prstGeom>
          <a:solidFill>
            <a:srgbClr val="FFFF00"/>
          </a:solidFill>
          <a:ln>
            <a:solidFill>
              <a:srgbClr val="FF0909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149A457C-9B59-451B-9530-028C3465DC01}"/>
              </a:ext>
            </a:extLst>
          </p:cNvPr>
          <p:cNvSpPr/>
          <p:nvPr/>
        </p:nvSpPr>
        <p:spPr>
          <a:xfrm>
            <a:off x="1604826" y="2799594"/>
            <a:ext cx="1970894" cy="1521792"/>
          </a:xfrm>
          <a:prstGeom prst="rect">
            <a:avLst/>
          </a:prstGeom>
          <a:solidFill>
            <a:srgbClr val="6600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Ієрархія розумових процесів:</a:t>
            </a:r>
          </a:p>
          <a:p>
            <a:pPr algn="ctr"/>
            <a:r>
              <a:rPr lang="uk-UA" b="1" dirty="0"/>
              <a:t>аналіз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15695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D766853E-1F31-455A-B60F-A30035E7F30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13867" y="0"/>
            <a:ext cx="12192000" cy="6857999"/>
          </a:xfr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E54DE80A-ADF7-43A2-9DD3-94FA1F47203F}"/>
              </a:ext>
            </a:extLst>
          </p:cNvPr>
          <p:cNvSpPr/>
          <p:nvPr/>
        </p:nvSpPr>
        <p:spPr>
          <a:xfrm>
            <a:off x="1271464" y="0"/>
            <a:ext cx="10153128" cy="744862"/>
          </a:xfrm>
          <a:prstGeom prst="ellipse">
            <a:avLst/>
          </a:prstGeom>
          <a:solidFill>
            <a:srgbClr val="00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FFFF00"/>
                </a:solidFill>
                <a:latin typeface="Arial Black" panose="020B0A04020102020204" pitchFamily="34" charset="0"/>
              </a:rPr>
              <a:t>Географія: регіони та країни світу</a:t>
            </a:r>
            <a:endParaRPr lang="ru-RU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64121EB-0B41-43F2-97D5-86034C13A254}"/>
              </a:ext>
            </a:extLst>
          </p:cNvPr>
          <p:cNvSpPr/>
          <p:nvPr/>
        </p:nvSpPr>
        <p:spPr>
          <a:xfrm>
            <a:off x="4579712" y="826838"/>
            <a:ext cx="7644173" cy="49159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1B1C346-292D-4626-B630-2250B0BBC5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50" t="20041" r="18501" b="15733"/>
          <a:stretch/>
        </p:blipFill>
        <p:spPr>
          <a:xfrm>
            <a:off x="4780281" y="1092428"/>
            <a:ext cx="7239949" cy="44020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C57DAB5-36AB-4351-9852-169ACE39B834}"/>
              </a:ext>
            </a:extLst>
          </p:cNvPr>
          <p:cNvSpPr/>
          <p:nvPr/>
        </p:nvSpPr>
        <p:spPr>
          <a:xfrm>
            <a:off x="3539716" y="5847830"/>
            <a:ext cx="2952328" cy="932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Таблиця</a:t>
            </a:r>
            <a:endParaRPr lang="ru-RU" sz="3600" b="1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3B0E834D-19BE-4302-A942-50C3245CFAAE}"/>
              </a:ext>
            </a:extLst>
          </p:cNvPr>
          <p:cNvSpPr/>
          <p:nvPr/>
        </p:nvSpPr>
        <p:spPr>
          <a:xfrm>
            <a:off x="6744072" y="5847830"/>
            <a:ext cx="5277700" cy="858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/>
              <a:t>Встановили подібність десяти найпривабливіших для туристів країн</a:t>
            </a:r>
            <a:endParaRPr lang="ru-RU" sz="24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4214EDD-24F8-43A6-BC0A-1FD8E7218258}"/>
              </a:ext>
            </a:extLst>
          </p:cNvPr>
          <p:cNvSpPr/>
          <p:nvPr/>
        </p:nvSpPr>
        <p:spPr>
          <a:xfrm>
            <a:off x="7752184" y="5229200"/>
            <a:ext cx="648072" cy="216024"/>
          </a:xfrm>
          <a:prstGeom prst="rect">
            <a:avLst/>
          </a:prstGeom>
          <a:solidFill>
            <a:srgbClr val="FFFF00">
              <a:alpha val="1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штриховая вправо 13">
            <a:extLst>
              <a:ext uri="{FF2B5EF4-FFF2-40B4-BE49-F238E27FC236}">
                <a16:creationId xmlns:a16="http://schemas.microsoft.com/office/drawing/2014/main" xmlns="" id="{A4F3CC48-B151-4A18-AFF7-27AF9F68B70D}"/>
              </a:ext>
            </a:extLst>
          </p:cNvPr>
          <p:cNvSpPr/>
          <p:nvPr/>
        </p:nvSpPr>
        <p:spPr>
          <a:xfrm>
            <a:off x="453382" y="669790"/>
            <a:ext cx="5015879" cy="4742693"/>
          </a:xfrm>
          <a:prstGeom prst="stripedRightArrow">
            <a:avLst/>
          </a:prstGeom>
          <a:solidFill>
            <a:srgbClr val="FFFF00"/>
          </a:solidFill>
          <a:ln>
            <a:solidFill>
              <a:srgbClr val="FF0909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xmlns="" id="{4CC7DD9F-CF97-4760-91DE-8537312596A8}"/>
              </a:ext>
            </a:extLst>
          </p:cNvPr>
          <p:cNvSpPr/>
          <p:nvPr/>
        </p:nvSpPr>
        <p:spPr>
          <a:xfrm rot="19919648">
            <a:off x="4077522" y="3510924"/>
            <a:ext cx="396044" cy="278068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: вверх 2">
            <a:extLst>
              <a:ext uri="{FF2B5EF4-FFF2-40B4-BE49-F238E27FC236}">
                <a16:creationId xmlns:a16="http://schemas.microsoft.com/office/drawing/2014/main" xmlns="" id="{8161000A-1391-4022-89F4-4104014A089F}"/>
              </a:ext>
            </a:extLst>
          </p:cNvPr>
          <p:cNvSpPr/>
          <p:nvPr/>
        </p:nvSpPr>
        <p:spPr>
          <a:xfrm rot="4300573">
            <a:off x="7346996" y="2582205"/>
            <a:ext cx="403313" cy="5057075"/>
          </a:xfrm>
          <a:prstGeom prst="upArrow">
            <a:avLst/>
          </a:prstGeom>
          <a:solidFill>
            <a:srgbClr val="FF00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0B6F5966-A92A-4104-88AF-1AB0B6BD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379" y="245071"/>
            <a:ext cx="2179621" cy="1015806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1E7FAD6E-EC01-4517-B822-37908BECC9A5}"/>
              </a:ext>
            </a:extLst>
          </p:cNvPr>
          <p:cNvSpPr/>
          <p:nvPr/>
        </p:nvSpPr>
        <p:spPr>
          <a:xfrm>
            <a:off x="1625183" y="2079263"/>
            <a:ext cx="1970894" cy="1521792"/>
          </a:xfrm>
          <a:prstGeom prst="rect">
            <a:avLst/>
          </a:prstGeom>
          <a:solidFill>
            <a:srgbClr val="6600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Ієрархія розумових процесів:</a:t>
            </a:r>
          </a:p>
          <a:p>
            <a:pPr algn="ctr"/>
            <a:r>
              <a:rPr lang="uk-UA" b="1" dirty="0"/>
              <a:t>аналіз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232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CA8016B9-C585-42AA-A347-837AF76C233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1BB26416-BA9A-4F1B-920C-86BA6EEE6B0C}"/>
              </a:ext>
            </a:extLst>
          </p:cNvPr>
          <p:cNvSpPr/>
          <p:nvPr/>
        </p:nvSpPr>
        <p:spPr>
          <a:xfrm>
            <a:off x="1271464" y="0"/>
            <a:ext cx="10153128" cy="744862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FFFF00"/>
                </a:solidFill>
                <a:latin typeface="Arial Black" panose="020B0A04020102020204" pitchFamily="34" charset="0"/>
              </a:rPr>
              <a:t>Географічний простір Землі</a:t>
            </a:r>
            <a:endParaRPr lang="ru-RU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трелка: штриховая вправо 5">
            <a:extLst>
              <a:ext uri="{FF2B5EF4-FFF2-40B4-BE49-F238E27FC236}">
                <a16:creationId xmlns:a16="http://schemas.microsoft.com/office/drawing/2014/main" xmlns="" id="{E12FEB47-5D52-4593-8215-8BE504AB90C3}"/>
              </a:ext>
            </a:extLst>
          </p:cNvPr>
          <p:cNvSpPr/>
          <p:nvPr/>
        </p:nvSpPr>
        <p:spPr>
          <a:xfrm>
            <a:off x="119336" y="770422"/>
            <a:ext cx="5015879" cy="4983062"/>
          </a:xfrm>
          <a:prstGeom prst="stripedRightArrow">
            <a:avLst/>
          </a:prstGeom>
          <a:solidFill>
            <a:srgbClr val="FFFF00"/>
          </a:solidFill>
          <a:ln>
            <a:solidFill>
              <a:srgbClr val="FF0909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09B5327-4B9D-4191-817D-2AD8EA3C6153}"/>
              </a:ext>
            </a:extLst>
          </p:cNvPr>
          <p:cNvSpPr/>
          <p:nvPr/>
        </p:nvSpPr>
        <p:spPr>
          <a:xfrm>
            <a:off x="4511824" y="1149089"/>
            <a:ext cx="7560840" cy="4152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5BEC89E9-4754-49E4-B104-B58AA2FEB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F155A61C-F506-4006-96CB-493F08D1DE63}"/>
              </a:ext>
            </a:extLst>
          </p:cNvPr>
          <p:cNvSpPr/>
          <p:nvPr/>
        </p:nvSpPr>
        <p:spPr>
          <a:xfrm>
            <a:off x="1424805" y="2459053"/>
            <a:ext cx="1970894" cy="1521792"/>
          </a:xfrm>
          <a:prstGeom prst="rect">
            <a:avLst/>
          </a:prstGeom>
          <a:solidFill>
            <a:srgbClr val="6600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/>
              <a:t>Ієрархія розумових процесів:</a:t>
            </a:r>
          </a:p>
          <a:p>
            <a:pPr algn="ctr"/>
            <a:r>
              <a:rPr lang="uk-UA" b="1"/>
              <a:t>аналіз</a:t>
            </a:r>
            <a:endParaRPr lang="ru-RU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D9336AAF-9257-4926-B073-2A55DF18E453}"/>
              </a:ext>
            </a:extLst>
          </p:cNvPr>
          <p:cNvPicPr/>
          <p:nvPr/>
        </p:nvPicPr>
        <p:blipFill rotWithShape="1">
          <a:blip r:embed="rId6"/>
          <a:srcRect t="55336" r="2892" b="13645"/>
          <a:stretch/>
        </p:blipFill>
        <p:spPr bwMode="auto">
          <a:xfrm>
            <a:off x="4871864" y="1960910"/>
            <a:ext cx="6696744" cy="2398602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0130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98A6696B-2923-4175-BBFC-D3934DFDBA3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0"/>
            <a:ext cx="12192000" cy="6857999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510F14D-3836-48CB-8E94-EB299E47E59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223792" y="0"/>
            <a:ext cx="7848872" cy="6705897"/>
          </a:xfrm>
          <a:prstGeom prst="rect">
            <a:avLst/>
          </a:prstGeom>
        </p:spPr>
      </p:pic>
      <p:sp>
        <p:nvSpPr>
          <p:cNvPr id="11" name="Стрелка: штриховая вправо 10">
            <a:extLst>
              <a:ext uri="{FF2B5EF4-FFF2-40B4-BE49-F238E27FC236}">
                <a16:creationId xmlns:a16="http://schemas.microsoft.com/office/drawing/2014/main" xmlns="" id="{24FAEEF1-6D96-4423-AB24-929D303AE1C0}"/>
              </a:ext>
            </a:extLst>
          </p:cNvPr>
          <p:cNvSpPr/>
          <p:nvPr/>
        </p:nvSpPr>
        <p:spPr>
          <a:xfrm>
            <a:off x="119336" y="770422"/>
            <a:ext cx="6264696" cy="4983062"/>
          </a:xfrm>
          <a:prstGeom prst="stripedRightArrow">
            <a:avLst/>
          </a:prstGeom>
          <a:solidFill>
            <a:srgbClr val="FFFF00"/>
          </a:solidFill>
          <a:ln>
            <a:solidFill>
              <a:srgbClr val="FF0909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Результати ЗНО з географії демонструють проблему формування навичок вимірювання й обчислення за топографічною картою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4E415A42-59AB-4FFA-8A81-BE3293BF42FE}"/>
              </a:ext>
            </a:extLst>
          </p:cNvPr>
          <p:cNvSpPr/>
          <p:nvPr/>
        </p:nvSpPr>
        <p:spPr>
          <a:xfrm>
            <a:off x="1271464" y="0"/>
            <a:ext cx="10153128" cy="744862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E6CFC59-9307-4F06-8FE3-F4AFB319B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608" y="152103"/>
            <a:ext cx="7416824" cy="451890"/>
          </a:xfrm>
          <a:prstGeom prst="rect">
            <a:avLst/>
          </a:prstGeom>
        </p:spPr>
      </p:pic>
      <p:pic>
        <p:nvPicPr>
          <p:cNvPr id="7" name="Рисунок 6" descr="За максимальний бал на ЗНО запорізькі випускники отримали по 10 тис.  гривень - Телеканал Z">
            <a:extLst>
              <a:ext uri="{FF2B5EF4-FFF2-40B4-BE49-F238E27FC236}">
                <a16:creationId xmlns:a16="http://schemas.microsoft.com/office/drawing/2014/main" xmlns="" id="{FA3DAAD6-E988-42C0-A941-878CEFEC028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16" y="5083359"/>
            <a:ext cx="3633635" cy="18002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8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96F5A1B7-DE98-49E6-93D6-2AFB2A86B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1761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BB908892-56D5-4547-AC80-48D0EADE9E8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0"/>
            <a:ext cx="12192000" cy="6857999"/>
          </a:xfr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F009E619-111A-4B98-AEF1-BB82D9930C3F}"/>
              </a:ext>
            </a:extLst>
          </p:cNvPr>
          <p:cNvSpPr/>
          <p:nvPr/>
        </p:nvSpPr>
        <p:spPr>
          <a:xfrm>
            <a:off x="1271464" y="0"/>
            <a:ext cx="10153128" cy="744862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3FC1F67-87DC-4832-A765-57DCF04D2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608" y="152103"/>
            <a:ext cx="7416824" cy="451890"/>
          </a:xfrm>
          <a:prstGeom prst="rect">
            <a:avLst/>
          </a:prstGeom>
        </p:spPr>
      </p:pic>
      <p:sp>
        <p:nvSpPr>
          <p:cNvPr id="7" name="Стрелка: штриховая вправо 6">
            <a:extLst>
              <a:ext uri="{FF2B5EF4-FFF2-40B4-BE49-F238E27FC236}">
                <a16:creationId xmlns:a16="http://schemas.microsoft.com/office/drawing/2014/main" xmlns="" id="{8DF13270-BE9A-4C15-AC1A-593E21809202}"/>
              </a:ext>
            </a:extLst>
          </p:cNvPr>
          <p:cNvSpPr/>
          <p:nvPr/>
        </p:nvSpPr>
        <p:spPr>
          <a:xfrm>
            <a:off x="0" y="850276"/>
            <a:ext cx="5231904" cy="5277401"/>
          </a:xfrm>
          <a:prstGeom prst="striped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Труднощі викликають стандартні завдання з визначенням відносної висоти точки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A49D3A4-D4DF-4245-97FC-89C8484C45ED}"/>
              </a:ext>
            </a:extLst>
          </p:cNvPr>
          <p:cNvSpPr/>
          <p:nvPr/>
        </p:nvSpPr>
        <p:spPr>
          <a:xfrm>
            <a:off x="4583832" y="850275"/>
            <a:ext cx="7473160" cy="585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B5A6374-00B2-4915-8E54-6F72332173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19" t="36350" r="35563" b="8000"/>
          <a:stretch/>
        </p:blipFill>
        <p:spPr>
          <a:xfrm>
            <a:off x="4913173" y="1508445"/>
            <a:ext cx="6814478" cy="48631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73886AD-30A8-4B32-B51C-A6124FD302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63" t="55250" r="6032" b="12431"/>
          <a:stretch/>
        </p:blipFill>
        <p:spPr>
          <a:xfrm>
            <a:off x="3560851" y="4821808"/>
            <a:ext cx="8631149" cy="1939230"/>
          </a:xfrm>
          <a:prstGeom prst="rect">
            <a:avLst/>
          </a:prstGeom>
        </p:spPr>
      </p:pic>
      <p:sp>
        <p:nvSpPr>
          <p:cNvPr id="14" name="Стрелка: вверх 13">
            <a:extLst>
              <a:ext uri="{FF2B5EF4-FFF2-40B4-BE49-F238E27FC236}">
                <a16:creationId xmlns:a16="http://schemas.microsoft.com/office/drawing/2014/main" xmlns="" id="{4ABE6860-B220-47E8-A3A9-C4AB858939E6}"/>
              </a:ext>
            </a:extLst>
          </p:cNvPr>
          <p:cNvSpPr/>
          <p:nvPr/>
        </p:nvSpPr>
        <p:spPr>
          <a:xfrm rot="3871247">
            <a:off x="7262557" y="1346810"/>
            <a:ext cx="403189" cy="363663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За максимальний бал на ЗНО запорізькі випускники отримали по 10 тис.  гривень - Телеканал Z">
            <a:extLst>
              <a:ext uri="{FF2B5EF4-FFF2-40B4-BE49-F238E27FC236}">
                <a16:creationId xmlns:a16="http://schemas.microsoft.com/office/drawing/2014/main" xmlns="" id="{AE93C57A-FAAC-4C14-BA45-6C48245F7A0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46" y="4968954"/>
            <a:ext cx="3849659" cy="173694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13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5C0024A4-A75E-414F-8EE1-A3875012D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339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2">
            <a:extLst>
              <a:ext uri="{FF2B5EF4-FFF2-40B4-BE49-F238E27FC236}">
                <a16:creationId xmlns:a16="http://schemas.microsoft.com/office/drawing/2014/main" xmlns="" id="{9B3BB6EE-4AA3-49E8-9F04-011A122082C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7669" y="0"/>
            <a:ext cx="12192000" cy="6857999"/>
          </a:xfr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4E99437D-A4DF-451C-9684-D6EAF54D917D}"/>
              </a:ext>
            </a:extLst>
          </p:cNvPr>
          <p:cNvSpPr/>
          <p:nvPr/>
        </p:nvSpPr>
        <p:spPr>
          <a:xfrm>
            <a:off x="1343472" y="0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>
                <a:solidFill>
                  <a:srgbClr val="FFFF00"/>
                </a:solidFill>
                <a:latin typeface="Arial Black" panose="020B0A04020102020204" pitchFamily="34" charset="0"/>
              </a:rPr>
              <a:t>Практичні завдання з використанням контурної карти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Рамка 4">
            <a:extLst>
              <a:ext uri="{FF2B5EF4-FFF2-40B4-BE49-F238E27FC236}">
                <a16:creationId xmlns:a16="http://schemas.microsoft.com/office/drawing/2014/main" xmlns="" id="{84A87918-2957-411C-84A1-F5C5CAC7E1EE}"/>
              </a:ext>
            </a:extLst>
          </p:cNvPr>
          <p:cNvSpPr/>
          <p:nvPr/>
        </p:nvSpPr>
        <p:spPr>
          <a:xfrm>
            <a:off x="1847528" y="997693"/>
            <a:ext cx="10153128" cy="3799459"/>
          </a:xfrm>
          <a:prstGeom prst="fram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Символ &quot;Запрещено&quot; 5">
            <a:extLst>
              <a:ext uri="{FF2B5EF4-FFF2-40B4-BE49-F238E27FC236}">
                <a16:creationId xmlns:a16="http://schemas.microsoft.com/office/drawing/2014/main" xmlns="" id="{58D5C9E7-D5F5-47AA-B13E-5CF855B1C08B}"/>
              </a:ext>
            </a:extLst>
          </p:cNvPr>
          <p:cNvSpPr/>
          <p:nvPr/>
        </p:nvSpPr>
        <p:spPr>
          <a:xfrm>
            <a:off x="3575720" y="4365104"/>
            <a:ext cx="2664296" cy="2492896"/>
          </a:xfrm>
          <a:prstGeom prst="noSmoking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B697DBB-5517-46BF-9DD7-06611EF97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840" y="4598093"/>
            <a:ext cx="2078055" cy="207805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47A6EF40-9A62-43FE-82A1-B5AEA4FCFCC7}"/>
              </a:ext>
            </a:extLst>
          </p:cNvPr>
          <p:cNvSpPr/>
          <p:nvPr/>
        </p:nvSpPr>
        <p:spPr>
          <a:xfrm>
            <a:off x="2891644" y="1650974"/>
            <a:ext cx="8064896" cy="249289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Технологія складання практичних завдань з використанням контурної карти</a:t>
            </a:r>
            <a:endParaRPr lang="ru-RU" sz="3600" b="1" dirty="0"/>
          </a:p>
        </p:txBody>
      </p:sp>
      <p:pic>
        <p:nvPicPr>
          <p:cNvPr id="10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BF961964-F0EF-4B82-8ADA-0CA054482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821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2">
            <a:extLst>
              <a:ext uri="{FF2B5EF4-FFF2-40B4-BE49-F238E27FC236}">
                <a16:creationId xmlns:a16="http://schemas.microsoft.com/office/drawing/2014/main" xmlns="" id="{D99A200A-753A-4597-A311-53A455841BC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699FCC14-F65C-478C-9F8D-30258B62947C}"/>
              </a:ext>
            </a:extLst>
          </p:cNvPr>
          <p:cNvSpPr/>
          <p:nvPr/>
        </p:nvSpPr>
        <p:spPr>
          <a:xfrm>
            <a:off x="1343472" y="0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Практичні завдання з використанням контурної карти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Блок-схема: документ 5">
            <a:extLst>
              <a:ext uri="{FF2B5EF4-FFF2-40B4-BE49-F238E27FC236}">
                <a16:creationId xmlns:a16="http://schemas.microsoft.com/office/drawing/2014/main" xmlns="" id="{035C2B9A-9608-4255-AF28-79BC3AE1A10E}"/>
              </a:ext>
            </a:extLst>
          </p:cNvPr>
          <p:cNvSpPr/>
          <p:nvPr/>
        </p:nvSpPr>
        <p:spPr>
          <a:xfrm>
            <a:off x="2387588" y="1599066"/>
            <a:ext cx="7992888" cy="3232804"/>
          </a:xfrm>
          <a:prstGeom prst="flowChartDocumen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00" b="1" dirty="0"/>
              <a:t>Важливим складником процесу навчання географії, визначення рівня сформованості картографічної компетентності учнів є організація освітнього процесу з картами атласу та контурними картами</a:t>
            </a:r>
            <a:endParaRPr lang="ru-RU" sz="26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D62CBE3-5594-4D72-81AD-3F677472AC57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bright="-1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65" t="46186" r="28215" b="35291"/>
          <a:stretch/>
        </p:blipFill>
        <p:spPr bwMode="auto">
          <a:xfrm>
            <a:off x="6744072" y="4628220"/>
            <a:ext cx="5256583" cy="1465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59A25E4-C2F2-4FA5-A3AB-FAAC3E44FA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1224"/>
          <a:stretch/>
        </p:blipFill>
        <p:spPr>
          <a:xfrm>
            <a:off x="576064" y="4058397"/>
            <a:ext cx="4752528" cy="24010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B893AEF-2A1C-4E3B-A7EF-76622B6B9C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31610" y="330628"/>
            <a:ext cx="1703335" cy="212957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7423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2">
            <a:extLst>
              <a:ext uri="{FF2B5EF4-FFF2-40B4-BE49-F238E27FC236}">
                <a16:creationId xmlns:a16="http://schemas.microsoft.com/office/drawing/2014/main" xmlns="" id="{0D532A66-FF20-4850-B5D2-D690ABA8BDE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97F0619B-2813-444B-8205-F6F0F6AE9C18}"/>
              </a:ext>
            </a:extLst>
          </p:cNvPr>
          <p:cNvSpPr/>
          <p:nvPr/>
        </p:nvSpPr>
        <p:spPr>
          <a:xfrm>
            <a:off x="1343472" y="0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Практичні завдання з використанням контурної карти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Круг: прозрачная заливка 4">
            <a:extLst>
              <a:ext uri="{FF2B5EF4-FFF2-40B4-BE49-F238E27FC236}">
                <a16:creationId xmlns:a16="http://schemas.microsoft.com/office/drawing/2014/main" xmlns="" id="{927B0CBA-7E55-4F89-98D9-EAE89B65CBDC}"/>
              </a:ext>
            </a:extLst>
          </p:cNvPr>
          <p:cNvSpPr/>
          <p:nvPr/>
        </p:nvSpPr>
        <p:spPr>
          <a:xfrm>
            <a:off x="1631504" y="953344"/>
            <a:ext cx="8856984" cy="2475656"/>
          </a:xfrm>
          <a:prstGeom prst="donut">
            <a:avLst/>
          </a:prstGeom>
          <a:solidFill>
            <a:srgbClr val="00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B06BC40-DF36-4DC7-BF66-184DB5FE6191}"/>
              </a:ext>
            </a:extLst>
          </p:cNvPr>
          <p:cNvSpPr/>
          <p:nvPr/>
        </p:nvSpPr>
        <p:spPr>
          <a:xfrm>
            <a:off x="1703512" y="3429000"/>
            <a:ext cx="10153128" cy="8180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вивчення географічної номенклатури, надписуючи об'єкти, що вивчаються</a:t>
            </a:r>
            <a:endParaRPr lang="ru-RU" sz="2400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F9526B2-97DC-44B7-8F83-0A356F434650}"/>
              </a:ext>
            </a:extLst>
          </p:cNvPr>
          <p:cNvSpPr/>
          <p:nvPr/>
        </p:nvSpPr>
        <p:spPr>
          <a:xfrm>
            <a:off x="1703512" y="4653136"/>
            <a:ext cx="10153128" cy="8180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     створення певних комбінованих графічно-знакових географічних моделей</a:t>
            </a:r>
            <a:endParaRPr lang="ru-RU" sz="2400" b="1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7799B38-1735-426C-9238-7DE7579495C3}"/>
              </a:ext>
            </a:extLst>
          </p:cNvPr>
          <p:cNvSpPr/>
          <p:nvPr/>
        </p:nvSpPr>
        <p:spPr>
          <a:xfrm>
            <a:off x="1703512" y="5904656"/>
            <a:ext cx="10153128" cy="8180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       виконання передбачених шкільною програмою практичних робіт </a:t>
            </a:r>
            <a:endParaRPr lang="ru-RU" sz="2400" b="1" dirty="0"/>
          </a:p>
        </p:txBody>
      </p:sp>
      <p:sp>
        <p:nvSpPr>
          <p:cNvPr id="10" name="Стрелка: изогнутая вправо 9">
            <a:extLst>
              <a:ext uri="{FF2B5EF4-FFF2-40B4-BE49-F238E27FC236}">
                <a16:creationId xmlns:a16="http://schemas.microsoft.com/office/drawing/2014/main" xmlns="" id="{D2669C7E-147D-4FAB-8CDC-88E0D57C5C95}"/>
              </a:ext>
            </a:extLst>
          </p:cNvPr>
          <p:cNvSpPr/>
          <p:nvPr/>
        </p:nvSpPr>
        <p:spPr>
          <a:xfrm>
            <a:off x="119336" y="2070164"/>
            <a:ext cx="1584176" cy="4652571"/>
          </a:xfrm>
          <a:prstGeom prst="curvedRightArrow">
            <a:avLst/>
          </a:prstGeom>
          <a:solidFill>
            <a:srgbClr val="0000FF"/>
          </a:solidFill>
          <a:ln>
            <a:solidFill>
              <a:srgbClr val="FF09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трелка: изогнутая вправо 10">
            <a:extLst>
              <a:ext uri="{FF2B5EF4-FFF2-40B4-BE49-F238E27FC236}">
                <a16:creationId xmlns:a16="http://schemas.microsoft.com/office/drawing/2014/main" xmlns="" id="{9072BFB3-3A69-4EC1-B06C-A69BC9FBE917}"/>
              </a:ext>
            </a:extLst>
          </p:cNvPr>
          <p:cNvSpPr/>
          <p:nvPr/>
        </p:nvSpPr>
        <p:spPr>
          <a:xfrm>
            <a:off x="335360" y="2204864"/>
            <a:ext cx="1368152" cy="3266351"/>
          </a:xfrm>
          <a:prstGeom prst="curvedRightArrow">
            <a:avLst/>
          </a:prstGeom>
          <a:solidFill>
            <a:srgbClr val="0000FF"/>
          </a:solidFill>
          <a:ln>
            <a:solidFill>
              <a:srgbClr val="FF09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трелка: изогнутая вправо 11">
            <a:extLst>
              <a:ext uri="{FF2B5EF4-FFF2-40B4-BE49-F238E27FC236}">
                <a16:creationId xmlns:a16="http://schemas.microsoft.com/office/drawing/2014/main" xmlns="" id="{7BC54540-5063-457B-A40A-5186CA6E48AD}"/>
              </a:ext>
            </a:extLst>
          </p:cNvPr>
          <p:cNvSpPr/>
          <p:nvPr/>
        </p:nvSpPr>
        <p:spPr>
          <a:xfrm>
            <a:off x="623392" y="2348880"/>
            <a:ext cx="1008112" cy="1728192"/>
          </a:xfrm>
          <a:prstGeom prst="curvedRightArrow">
            <a:avLst/>
          </a:prstGeom>
          <a:solidFill>
            <a:srgbClr val="0000FF"/>
          </a:solidFill>
          <a:ln>
            <a:solidFill>
              <a:srgbClr val="FF09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5E86C0DC-00F7-4464-BF13-00A7EED57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176" y="1209821"/>
            <a:ext cx="2232248" cy="196270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0F1A99DE-1948-4F10-80A0-0CF372775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5" name="Звезда: 6 точек 14">
            <a:extLst>
              <a:ext uri="{FF2B5EF4-FFF2-40B4-BE49-F238E27FC236}">
                <a16:creationId xmlns:a16="http://schemas.microsoft.com/office/drawing/2014/main" xmlns="" id="{F0054A3C-D178-4715-B4C7-BCCC511AA4BC}"/>
              </a:ext>
            </a:extLst>
          </p:cNvPr>
          <p:cNvSpPr/>
          <p:nvPr/>
        </p:nvSpPr>
        <p:spPr>
          <a:xfrm>
            <a:off x="1878538" y="2055701"/>
            <a:ext cx="468052" cy="422732"/>
          </a:xfrm>
          <a:prstGeom prst="star6">
            <a:avLst/>
          </a:prstGeom>
          <a:solidFill>
            <a:srgbClr val="00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везда: 6 точек 15">
            <a:extLst>
              <a:ext uri="{FF2B5EF4-FFF2-40B4-BE49-F238E27FC236}">
                <a16:creationId xmlns:a16="http://schemas.microsoft.com/office/drawing/2014/main" xmlns="" id="{672E2562-7D5E-4DD7-B843-ACCF9C86B69E}"/>
              </a:ext>
            </a:extLst>
          </p:cNvPr>
          <p:cNvSpPr/>
          <p:nvPr/>
        </p:nvSpPr>
        <p:spPr>
          <a:xfrm>
            <a:off x="1822848" y="3618336"/>
            <a:ext cx="468052" cy="422732"/>
          </a:xfrm>
          <a:prstGeom prst="star6">
            <a:avLst/>
          </a:prstGeom>
          <a:solidFill>
            <a:srgbClr val="00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везда: 6 точек 17">
            <a:extLst>
              <a:ext uri="{FF2B5EF4-FFF2-40B4-BE49-F238E27FC236}">
                <a16:creationId xmlns:a16="http://schemas.microsoft.com/office/drawing/2014/main" xmlns="" id="{291EA8F8-807F-44BA-B200-466A23C058C0}"/>
              </a:ext>
            </a:extLst>
          </p:cNvPr>
          <p:cNvSpPr/>
          <p:nvPr/>
        </p:nvSpPr>
        <p:spPr>
          <a:xfrm>
            <a:off x="1822848" y="4850809"/>
            <a:ext cx="468052" cy="422732"/>
          </a:xfrm>
          <a:prstGeom prst="star6">
            <a:avLst/>
          </a:prstGeom>
          <a:solidFill>
            <a:srgbClr val="00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везда: 6 точек 18">
            <a:extLst>
              <a:ext uri="{FF2B5EF4-FFF2-40B4-BE49-F238E27FC236}">
                <a16:creationId xmlns:a16="http://schemas.microsoft.com/office/drawing/2014/main" xmlns="" id="{39B11EE0-0FA3-4ABB-91E2-A944A281D558}"/>
              </a:ext>
            </a:extLst>
          </p:cNvPr>
          <p:cNvSpPr/>
          <p:nvPr/>
        </p:nvSpPr>
        <p:spPr>
          <a:xfrm>
            <a:off x="1827748" y="6102329"/>
            <a:ext cx="468052" cy="422732"/>
          </a:xfrm>
          <a:prstGeom prst="star6">
            <a:avLst/>
          </a:prstGeom>
          <a:solidFill>
            <a:srgbClr val="00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9E9458A1-123C-495E-99C5-6FE257CD27E8}"/>
              </a:ext>
            </a:extLst>
          </p:cNvPr>
          <p:cNvSpPr/>
          <p:nvPr/>
        </p:nvSpPr>
        <p:spPr>
          <a:xfrm>
            <a:off x="1631504" y="1833642"/>
            <a:ext cx="8856984" cy="9392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Найдоцільніше застосовувати контурні карти </a:t>
            </a:r>
            <a:br>
              <a:rPr lang="uk-UA" sz="2800" b="1" dirty="0"/>
            </a:br>
            <a:r>
              <a:rPr lang="uk-UA" sz="2800" b="1" dirty="0"/>
              <a:t>під час: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91987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0DD19372-1CDC-412C-AADE-EDCEAB99738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7494202-A106-4B42-ACD4-F3D1B40A49D8}"/>
              </a:ext>
            </a:extLst>
          </p:cNvPr>
          <p:cNvSpPr/>
          <p:nvPr/>
        </p:nvSpPr>
        <p:spPr>
          <a:xfrm>
            <a:off x="4775018" y="0"/>
            <a:ext cx="7656591" cy="55892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200" b="1" dirty="0">
                <a:solidFill>
                  <a:schemeClr val="tx1"/>
                </a:solidFill>
              </a:rPr>
              <a:t>Для надання психологічної підтримки учням необхідно скористатися відповідними матеріалами, що постійно поповнюється, та розміщуються на сайті Міністерства освіти і науки України (відповідне посилання </a:t>
            </a:r>
            <a:r>
              <a:rPr lang="uk-UA" sz="2200" b="1" u="sng" dirty="0">
                <a:solidFill>
                  <a:srgbClr val="66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</a:t>
            </a:r>
            <a:r>
              <a:rPr lang="uk-UA" sz="2200" b="1" u="sng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//mon.gov.ua/ua/news/mon-zapuskaye-informacijnukampaniyu-pro-te-yak-zaspokoyiti-ditej-pid-chas-vijni</a:t>
            </a:r>
            <a:r>
              <a:rPr lang="uk-UA" sz="2200" b="1" dirty="0">
                <a:solidFill>
                  <a:schemeClr val="tx1"/>
                </a:solidFill>
              </a:rPr>
              <a:t>) є в методичних рекомендаціях щодо організації освітнього процесу в умовах воєнного стану, що висвітлено на </a:t>
            </a:r>
            <a:r>
              <a:rPr lang="uk-UA" sz="2200" b="1" dirty="0">
                <a:solidFill>
                  <a:srgbClr val="FFFF00"/>
                </a:solidFill>
              </a:rPr>
              <a:t>сайті Сумського ОІППО  </a:t>
            </a:r>
            <a:r>
              <a:rPr lang="uk-UA" sz="2200" b="1" dirty="0">
                <a:solidFill>
                  <a:schemeClr val="tx1"/>
                </a:solidFill>
              </a:rPr>
              <a:t>в розділі </a:t>
            </a:r>
            <a:r>
              <a:rPr lang="uk-UA" sz="2200" b="1" dirty="0">
                <a:solidFill>
                  <a:srgbClr val="FFFF00"/>
                </a:solidFill>
              </a:rPr>
              <a:t>«Сторінка методиста» </a:t>
            </a:r>
            <a:r>
              <a:rPr lang="uk-UA" sz="2200" b="1" dirty="0">
                <a:solidFill>
                  <a:schemeClr val="tx1"/>
                </a:solidFill>
              </a:rPr>
              <a:t>за посиланням: </a:t>
            </a:r>
            <a:r>
              <a:rPr lang="en-US" sz="2200" b="1" dirty="0">
                <a:solidFill>
                  <a:srgbClr val="0000FF"/>
                </a:solidFill>
              </a:rPr>
              <a:t>https://numl.org/.618681</a:t>
            </a:r>
            <a:endParaRPr lang="uk-UA" sz="2200" b="1" dirty="0">
              <a:solidFill>
                <a:srgbClr val="0000FF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EFB6466-66D0-4F90-A658-0CBD474AC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609" y="4598132"/>
            <a:ext cx="4056191" cy="27030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Выноска: стрелка вправо 8">
            <a:extLst>
              <a:ext uri="{FF2B5EF4-FFF2-40B4-BE49-F238E27FC236}">
                <a16:creationId xmlns:a16="http://schemas.microsoft.com/office/drawing/2014/main" xmlns="" id="{4891D7ED-5C0C-4964-981A-D999A6C8EED7}"/>
              </a:ext>
            </a:extLst>
          </p:cNvPr>
          <p:cNvSpPr/>
          <p:nvPr/>
        </p:nvSpPr>
        <p:spPr>
          <a:xfrm>
            <a:off x="263352" y="2676694"/>
            <a:ext cx="4896544" cy="2646826"/>
          </a:xfrm>
          <a:prstGeom prst="rightArrowCallout">
            <a:avLst/>
          </a:prstGeom>
          <a:solidFill>
            <a:srgbClr val="92D050"/>
          </a:solidFill>
          <a:scene3d>
            <a:camera prst="perspectiveContrastingRightFacing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rgbClr val="0000FF"/>
                </a:solidFill>
                <a:latin typeface="Arial Black" panose="020B0A04020102020204" pitchFamily="34" charset="0"/>
              </a:rPr>
              <a:t>Надання психологічної підтримки</a:t>
            </a:r>
            <a:endParaRPr lang="ru-RU" sz="28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73689051-74FA-4ED4-B412-BB51302C2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502" y="508794"/>
            <a:ext cx="2488722" cy="1159861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8624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F40EA921-2F7B-4DD5-866A-8300EF0B6CA8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33476" y="-9985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CC67DD8-E4BA-4A40-99C6-897DEA151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848" y="791979"/>
            <a:ext cx="7776864" cy="583264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C6F11D2D-C9B2-4719-B0C6-C41660DCAE3E}"/>
              </a:ext>
            </a:extLst>
          </p:cNvPr>
          <p:cNvSpPr/>
          <p:nvPr/>
        </p:nvSpPr>
        <p:spPr>
          <a:xfrm>
            <a:off x="1343472" y="0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>
                <a:solidFill>
                  <a:srgbClr val="FFFF00"/>
                </a:solidFill>
                <a:latin typeface="Arial Black" panose="020B0A04020102020204" pitchFamily="34" charset="0"/>
              </a:rPr>
              <a:t>Практичні завдання з використанням контурної карти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7EEC756-4EC4-4B44-B015-3F4B8ED534A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0" y="2981624"/>
            <a:ext cx="5614412" cy="3754697"/>
          </a:xfrm>
          <a:prstGeom prst="rect">
            <a:avLst/>
          </a:prstGeom>
          <a:noFill/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xmlns="" id="{170694BA-04E3-4F9E-9CE0-C1D97CF7B5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480734"/>
              </p:ext>
            </p:extLst>
          </p:nvPr>
        </p:nvGraphicFramePr>
        <p:xfrm>
          <a:off x="5680017" y="2492896"/>
          <a:ext cx="6506014" cy="426960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57813">
                  <a:extLst>
                    <a:ext uri="{9D8B030D-6E8A-4147-A177-3AD203B41FA5}">
                      <a16:colId xmlns:a16="http://schemas.microsoft.com/office/drawing/2014/main" xmlns="" val="4043819877"/>
                    </a:ext>
                  </a:extLst>
                </a:gridCol>
                <a:gridCol w="4687784">
                  <a:extLst>
                    <a:ext uri="{9D8B030D-6E8A-4147-A177-3AD203B41FA5}">
                      <a16:colId xmlns:a16="http://schemas.microsoft.com/office/drawing/2014/main" xmlns="" val="3976441028"/>
                    </a:ext>
                  </a:extLst>
                </a:gridCol>
                <a:gridCol w="1360417">
                  <a:extLst>
                    <a:ext uri="{9D8B030D-6E8A-4147-A177-3AD203B41FA5}">
                      <a16:colId xmlns:a16="http://schemas.microsoft.com/office/drawing/2014/main" xmlns="" val="206076271"/>
                    </a:ext>
                  </a:extLst>
                </a:gridCol>
              </a:tblGrid>
              <a:tr h="540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№ з/п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Твердження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«Так» чи «ні»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92445081"/>
                  </a:ext>
                </a:extLst>
              </a:tr>
              <a:tr h="540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 країнах (А, Б) головною галуззю обробної промисловості є машинобудування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27358409"/>
                  </a:ext>
                </a:extLst>
              </a:tr>
              <a:tr h="261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Країни (В, Г) – традиційно нейтральні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48069983"/>
                  </a:ext>
                </a:extLst>
              </a:tr>
              <a:tr h="261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3.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Столиці країн (Д, Є) розташовано на узбережжі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63841508"/>
                  </a:ext>
                </a:extLst>
              </a:tr>
              <a:tr h="540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 країнах (Ж, З) основними виробниками електроенергії є атомні станції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88899649"/>
                  </a:ext>
                </a:extLst>
              </a:tr>
              <a:tr h="261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Країни (К, Л) – конституційні монархії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00945227"/>
                  </a:ext>
                </a:extLst>
              </a:tr>
              <a:tr h="540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6.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 релігійному складі населення країн (Б, М) переважають католики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47656908"/>
                  </a:ext>
                </a:extLst>
              </a:tr>
              <a:tr h="261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7.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Країни (Н, Л, А) з’єднують каналами моря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56066205"/>
                  </a:ext>
                </a:extLst>
              </a:tr>
              <a:tr h="261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8.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Країни (О, П) належать до різних субрегіонів Європи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75450672"/>
                  </a:ext>
                </a:extLst>
              </a:tr>
              <a:tr h="540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9.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Країни (Р, С) добровільно відмовились від володіння ядерною зброєю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35288056"/>
                  </a:ext>
                </a:extLst>
              </a:tr>
              <a:tr h="261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10.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Країни (Ж, К) не мають залежних територій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74806023"/>
                  </a:ext>
                </a:extLst>
              </a:tr>
            </a:tbl>
          </a:graphicData>
        </a:graphic>
      </p:graphicFrame>
      <p:pic>
        <p:nvPicPr>
          <p:cNvPr id="10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E04A349E-A923-457B-861A-98BCE3B2B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DFA2A83-6163-4CFD-AEBB-E986743CC740}"/>
              </a:ext>
            </a:extLst>
          </p:cNvPr>
          <p:cNvSpPr/>
          <p:nvPr/>
        </p:nvSpPr>
        <p:spPr>
          <a:xfrm>
            <a:off x="1991544" y="1412776"/>
            <a:ext cx="7776864" cy="1080120"/>
          </a:xfrm>
          <a:prstGeom prst="rect">
            <a:avLst/>
          </a:prstGeom>
          <a:solidFill>
            <a:srgbClr val="00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>
                <a:solidFill>
                  <a:schemeClr val="tx1"/>
                </a:solidFill>
              </a:rPr>
              <a:t>На карті позначено 16 країн світу. Зазначте назву країн у таблиці та зробіть висновок щодо твердження про їх ознаки у графі таблиці «так» чи «ні»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04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1927F0AD-22DF-4CCB-9904-1122ADFFE57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33476" y="-9985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17504D0-314C-47C4-A827-CD4F30604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848" y="791979"/>
            <a:ext cx="7776864" cy="583264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E4B974B8-CE3A-4CFC-A5E4-31AE21043485}"/>
              </a:ext>
            </a:extLst>
          </p:cNvPr>
          <p:cNvSpPr/>
          <p:nvPr/>
        </p:nvSpPr>
        <p:spPr>
          <a:xfrm>
            <a:off x="1343472" y="0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6D73049-5ABA-4EA0-89FB-64C683951ACE}"/>
              </a:ext>
            </a:extLst>
          </p:cNvPr>
          <p:cNvSpPr/>
          <p:nvPr/>
        </p:nvSpPr>
        <p:spPr>
          <a:xfrm>
            <a:off x="1847528" y="953344"/>
            <a:ext cx="9289032" cy="864096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b="1" dirty="0">
                <a:solidFill>
                  <a:schemeClr val="tx1"/>
                </a:solidFill>
              </a:rPr>
              <a:t>На космічному знімку зображено ділянку земної поверхні</a:t>
            </a:r>
            <a:r>
              <a:rPr lang="uk-UA" b="1" i="1" dirty="0">
                <a:solidFill>
                  <a:schemeClr val="tx1"/>
                </a:solidFill>
              </a:rPr>
              <a:t>.</a:t>
            </a:r>
            <a:r>
              <a:rPr lang="uk-UA" b="1" dirty="0">
                <a:solidFill>
                  <a:schemeClr val="tx1"/>
                </a:solidFill>
              </a:rPr>
              <a:t> Розглядаючи знімок, визначте географічні об’єкти, що  позначено цифрами, запишіть їх назви в таблицю та позначте на контурній карті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2CF6D03-C9DB-4F28-B04A-4CFDC7D38BE9}"/>
              </a:ext>
            </a:extLst>
          </p:cNvPr>
          <p:cNvSpPr/>
          <p:nvPr/>
        </p:nvSpPr>
        <p:spPr>
          <a:xfrm>
            <a:off x="767408" y="1817440"/>
            <a:ext cx="4380521" cy="49958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1FB0A2B8-6F4A-44E7-8285-27F442FA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93" y="1917298"/>
            <a:ext cx="4118789" cy="47569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xmlns="" id="{907B067A-C79A-4281-85DF-41DFD799F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90038"/>
              </p:ext>
            </p:extLst>
          </p:nvPr>
        </p:nvGraphicFramePr>
        <p:xfrm>
          <a:off x="5264918" y="2395132"/>
          <a:ext cx="5844616" cy="434701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65376">
                  <a:extLst>
                    <a:ext uri="{9D8B030D-6E8A-4147-A177-3AD203B41FA5}">
                      <a16:colId xmlns:a16="http://schemas.microsoft.com/office/drawing/2014/main" xmlns="" val="437312401"/>
                    </a:ext>
                  </a:extLst>
                </a:gridCol>
                <a:gridCol w="1088276">
                  <a:extLst>
                    <a:ext uri="{9D8B030D-6E8A-4147-A177-3AD203B41FA5}">
                      <a16:colId xmlns:a16="http://schemas.microsoft.com/office/drawing/2014/main" xmlns="" val="3750060541"/>
                    </a:ext>
                  </a:extLst>
                </a:gridCol>
                <a:gridCol w="1122612">
                  <a:extLst>
                    <a:ext uri="{9D8B030D-6E8A-4147-A177-3AD203B41FA5}">
                      <a16:colId xmlns:a16="http://schemas.microsoft.com/office/drawing/2014/main" xmlns="" val="199474759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807568164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3638437996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406526377"/>
                    </a:ext>
                  </a:extLst>
                </a:gridCol>
              </a:tblGrid>
              <a:tr h="586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№ з/п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Тип об’єкту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Назва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№ з/п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Тип об’єкту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Назва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11273792"/>
                  </a:ext>
                </a:extLst>
              </a:tr>
              <a:tr h="586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Низовина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Острів, країна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41922693"/>
                  </a:ext>
                </a:extLst>
              </a:tr>
              <a:tr h="586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Вулкан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Острів, країна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ru-RU" sz="1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1430764"/>
                  </a:ext>
                </a:extLst>
              </a:tr>
              <a:tr h="2838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Море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Країна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63653026"/>
                  </a:ext>
                </a:extLst>
              </a:tr>
              <a:tr h="2838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Країна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Країна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9968309"/>
                  </a:ext>
                </a:extLst>
              </a:tr>
              <a:tr h="586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Озеро, країна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Острів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44184356"/>
                  </a:ext>
                </a:extLst>
              </a:tr>
              <a:tr h="2838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Море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Вулкан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56664725"/>
                  </a:ext>
                </a:extLst>
              </a:tr>
              <a:tr h="2838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Країна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  14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Назвіть найвищу точку цієї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57326642"/>
                  </a:ext>
                </a:extLst>
              </a:tr>
              <a:tr h="586900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території (________________________) та позначте її колом за номером 14 (розмір кола не більший ніж на знімку)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05686220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625C8CB-E8DD-42BF-B07A-EC73F7DC5B77}"/>
              </a:ext>
            </a:extLst>
          </p:cNvPr>
          <p:cNvSpPr/>
          <p:nvPr/>
        </p:nvSpPr>
        <p:spPr>
          <a:xfrm>
            <a:off x="2926287" y="6783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Практичні завдання з використанням контурної карти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37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F28535A2-B997-4703-A9AD-2F4FC3BC1FDC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33476" y="-9985"/>
            <a:ext cx="12192000" cy="6857999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844FB1EC-18BE-49B5-A646-11E85BBF82D3}"/>
              </a:ext>
            </a:extLst>
          </p:cNvPr>
          <p:cNvSpPr/>
          <p:nvPr/>
        </p:nvSpPr>
        <p:spPr>
          <a:xfrm>
            <a:off x="1343472" y="0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rgbClr val="FFFF00"/>
                </a:solidFill>
                <a:latin typeface="Arial Black" panose="020B0A04020102020204" pitchFamily="34" charset="0"/>
              </a:rPr>
              <a:t>Географія: регіони та країни</a:t>
            </a:r>
            <a:endParaRPr lang="ru-RU" sz="20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: скругленные противолежащие углы 2">
            <a:extLst>
              <a:ext uri="{FF2B5EF4-FFF2-40B4-BE49-F238E27FC236}">
                <a16:creationId xmlns:a16="http://schemas.microsoft.com/office/drawing/2014/main" xmlns="" id="{345548E8-821B-4745-AB59-9694BC8D62F7}"/>
              </a:ext>
            </a:extLst>
          </p:cNvPr>
          <p:cNvSpPr/>
          <p:nvPr/>
        </p:nvSpPr>
        <p:spPr>
          <a:xfrm>
            <a:off x="2135560" y="980728"/>
            <a:ext cx="8424936" cy="561662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51CD67C-0AFD-472A-8B5B-742661AF2884}"/>
              </a:ext>
            </a:extLst>
          </p:cNvPr>
          <p:cNvPicPr/>
          <p:nvPr/>
        </p:nvPicPr>
        <p:blipFill rotWithShape="1">
          <a:blip r:embed="rId5"/>
          <a:srcRect l="15395" t="24020" r="15054" b="7560"/>
          <a:stretch/>
        </p:blipFill>
        <p:spPr bwMode="auto">
          <a:xfrm>
            <a:off x="3186602" y="1268760"/>
            <a:ext cx="7229878" cy="5040560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419BB05-4ED0-4A4D-A5EF-5A9E5C0272B7}"/>
              </a:ext>
            </a:extLst>
          </p:cNvPr>
          <p:cNvPicPr/>
          <p:nvPr/>
        </p:nvPicPr>
        <p:blipFill rotWithShape="1">
          <a:blip r:embed="rId6"/>
          <a:srcRect l="25466" t="23716" r="44700" b="14253"/>
          <a:stretch/>
        </p:blipFill>
        <p:spPr bwMode="auto">
          <a:xfrm>
            <a:off x="284781" y="2564904"/>
            <a:ext cx="2757805" cy="3583940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2058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C1F6BD4D-2187-4C5A-AAC4-407283D93BFF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33476" y="-9985"/>
            <a:ext cx="12192000" cy="6857999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3EC7FF0A-3A47-4DB7-A47E-652C2325A19F}"/>
              </a:ext>
            </a:extLst>
          </p:cNvPr>
          <p:cNvSpPr/>
          <p:nvPr/>
        </p:nvSpPr>
        <p:spPr>
          <a:xfrm>
            <a:off x="1343472" y="0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rgbClr val="FFFF00"/>
                </a:solidFill>
                <a:latin typeface="Arial Black" panose="020B0A04020102020204" pitchFamily="34" charset="0"/>
              </a:rPr>
              <a:t>Географія: регіони та країни</a:t>
            </a:r>
            <a:endParaRPr lang="ru-RU" sz="20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1D6132A-EE1B-46CB-90F2-21860E379DE0}"/>
              </a:ext>
            </a:extLst>
          </p:cNvPr>
          <p:cNvPicPr/>
          <p:nvPr/>
        </p:nvPicPr>
        <p:blipFill rotWithShape="1">
          <a:blip r:embed="rId4"/>
          <a:srcRect l="18913" t="22869" r="19064" b="9216"/>
          <a:stretch/>
        </p:blipFill>
        <p:spPr bwMode="auto">
          <a:xfrm>
            <a:off x="1775520" y="774689"/>
            <a:ext cx="9577064" cy="6073325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625813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C066642E-FFF2-477F-8EB4-2B7796E6BD4A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33476" y="-9985"/>
            <a:ext cx="12192000" cy="6857999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37D65872-9DA9-438F-8C0C-4E802E640134}"/>
              </a:ext>
            </a:extLst>
          </p:cNvPr>
          <p:cNvSpPr/>
          <p:nvPr/>
        </p:nvSpPr>
        <p:spPr>
          <a:xfrm>
            <a:off x="1343472" y="0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rgbClr val="FFFF00"/>
                </a:solidFill>
                <a:latin typeface="Arial Black" panose="020B0A04020102020204" pitchFamily="34" charset="0"/>
              </a:rPr>
              <a:t>Географія: регіони та країни</a:t>
            </a:r>
            <a:endParaRPr lang="ru-RU" sz="20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E729C11-9E66-43BD-94F8-0A35F1F776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188" t="22700" r="17188" b="9050"/>
          <a:stretch/>
        </p:blipFill>
        <p:spPr>
          <a:xfrm>
            <a:off x="2351584" y="978495"/>
            <a:ext cx="8973305" cy="58326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2520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1861B4C3-3FD4-4B6D-AD86-ED0E7F878B7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6634" y="0"/>
            <a:ext cx="12192000" cy="6857999"/>
          </a:xfr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700CE3B6-2853-4D26-8CC8-3777D2F9D0A2}"/>
              </a:ext>
            </a:extLst>
          </p:cNvPr>
          <p:cNvSpPr/>
          <p:nvPr/>
        </p:nvSpPr>
        <p:spPr>
          <a:xfrm>
            <a:off x="1343472" y="0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rgbClr val="FFFF00"/>
                </a:solidFill>
                <a:latin typeface="Arial Black" panose="020B0A04020102020204" pitchFamily="34" charset="0"/>
              </a:rPr>
              <a:t>Топографічна карта</a:t>
            </a:r>
            <a:endParaRPr lang="ru-RU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Рамка 4">
            <a:extLst>
              <a:ext uri="{FF2B5EF4-FFF2-40B4-BE49-F238E27FC236}">
                <a16:creationId xmlns:a16="http://schemas.microsoft.com/office/drawing/2014/main" xmlns="" id="{A52D230A-B0F8-4A06-A9F0-0B42A135C229}"/>
              </a:ext>
            </a:extLst>
          </p:cNvPr>
          <p:cNvSpPr/>
          <p:nvPr/>
        </p:nvSpPr>
        <p:spPr>
          <a:xfrm>
            <a:off x="1847528" y="997693"/>
            <a:ext cx="10153128" cy="3799459"/>
          </a:xfrm>
          <a:prstGeom prst="frame">
            <a:avLst/>
          </a:prstGeom>
          <a:solidFill>
            <a:srgbClr val="B4783C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3882D90E-B231-440B-BC72-68EC23C0CBA8}"/>
              </a:ext>
            </a:extLst>
          </p:cNvPr>
          <p:cNvSpPr/>
          <p:nvPr/>
        </p:nvSpPr>
        <p:spPr>
          <a:xfrm>
            <a:off x="2891644" y="1650974"/>
            <a:ext cx="8064896" cy="2492896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Технологія складання практичних завдань з використанням топографічної карти</a:t>
            </a:r>
            <a:endParaRPr lang="ru-RU" sz="3600" b="1" dirty="0"/>
          </a:p>
        </p:txBody>
      </p:sp>
      <p:sp>
        <p:nvSpPr>
          <p:cNvPr id="7" name="Символ &quot;Запрещено&quot; 6">
            <a:extLst>
              <a:ext uri="{FF2B5EF4-FFF2-40B4-BE49-F238E27FC236}">
                <a16:creationId xmlns:a16="http://schemas.microsoft.com/office/drawing/2014/main" xmlns="" id="{46FD2645-E49F-41DD-A700-1099415617CD}"/>
              </a:ext>
            </a:extLst>
          </p:cNvPr>
          <p:cNvSpPr/>
          <p:nvPr/>
        </p:nvSpPr>
        <p:spPr>
          <a:xfrm>
            <a:off x="3575720" y="4365104"/>
            <a:ext cx="2664296" cy="2492896"/>
          </a:xfrm>
          <a:prstGeom prst="noSmoking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43ACD90-621C-4CA5-9CA1-0FFD410AE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351" y="4574378"/>
            <a:ext cx="2143033" cy="207434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2A17D632-A3F8-4DF0-A3A5-DB28A3AE4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16021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23ABCA16-CF0A-4DBA-B9C0-13C45F369D0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6634" y="0"/>
            <a:ext cx="12192000" cy="6857999"/>
          </a:xfr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393875EE-5B26-4046-861F-06FCEC71A18B}"/>
              </a:ext>
            </a:extLst>
          </p:cNvPr>
          <p:cNvSpPr/>
          <p:nvPr/>
        </p:nvSpPr>
        <p:spPr>
          <a:xfrm>
            <a:off x="1343472" y="0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rgbClr val="FFFF00"/>
                </a:solidFill>
                <a:latin typeface="Arial Black" panose="020B0A04020102020204" pitchFamily="34" charset="0"/>
              </a:rPr>
              <a:t>Топографічна карта</a:t>
            </a:r>
            <a:endParaRPr lang="ru-RU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: багетная рамка 1">
            <a:extLst>
              <a:ext uri="{FF2B5EF4-FFF2-40B4-BE49-F238E27FC236}">
                <a16:creationId xmlns:a16="http://schemas.microsoft.com/office/drawing/2014/main" xmlns="" id="{6CBB429F-8AF3-4222-924E-004F5A33F9E2}"/>
              </a:ext>
            </a:extLst>
          </p:cNvPr>
          <p:cNvSpPr/>
          <p:nvPr/>
        </p:nvSpPr>
        <p:spPr>
          <a:xfrm>
            <a:off x="4910269" y="911700"/>
            <a:ext cx="6912768" cy="4653135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Формування</a:t>
            </a:r>
            <a:r>
              <a:rPr lang="ru-RU" sz="2800" dirty="0"/>
              <a:t> </a:t>
            </a:r>
            <a:r>
              <a:rPr lang="ru-RU" sz="2800" dirty="0" err="1"/>
              <a:t>картографічної</a:t>
            </a:r>
            <a:r>
              <a:rPr lang="ru-RU" sz="2800" dirty="0"/>
              <a:t> </a:t>
            </a:r>
            <a:r>
              <a:rPr lang="ru-RU" sz="2800" dirty="0" err="1"/>
              <a:t>компетентності</a:t>
            </a:r>
            <a:r>
              <a:rPr lang="ru-RU" sz="2800" dirty="0"/>
              <a:t> </a:t>
            </a:r>
            <a:r>
              <a:rPr lang="ru-RU" sz="2800" dirty="0" err="1"/>
              <a:t>забезпечується</a:t>
            </a:r>
            <a:r>
              <a:rPr lang="ru-RU" sz="2800" dirty="0"/>
              <a:t>, перш за все, </a:t>
            </a:r>
            <a:r>
              <a:rPr lang="ru-RU" sz="2800" dirty="0" err="1"/>
              <a:t>завдяки</a:t>
            </a:r>
            <a:r>
              <a:rPr lang="ru-RU" sz="2800" dirty="0"/>
              <a:t> </a:t>
            </a:r>
            <a:r>
              <a:rPr lang="ru-RU" sz="2800" dirty="0" err="1"/>
              <a:t>виконанню</a:t>
            </a:r>
            <a:r>
              <a:rPr lang="ru-RU" sz="2800" dirty="0"/>
              <a:t> </a:t>
            </a:r>
            <a:r>
              <a:rPr lang="ru-RU" sz="2800" dirty="0" err="1"/>
              <a:t>різноманітних</a:t>
            </a:r>
            <a:r>
              <a:rPr lang="ru-RU" sz="2800" dirty="0"/>
              <a:t> </a:t>
            </a:r>
            <a:r>
              <a:rPr lang="ru-RU" sz="2800" dirty="0" err="1"/>
              <a:t>практичних</a:t>
            </a:r>
            <a:r>
              <a:rPr lang="ru-RU" sz="2800" dirty="0"/>
              <a:t> </a:t>
            </a:r>
            <a:r>
              <a:rPr lang="ru-RU" sz="2800" dirty="0" err="1"/>
              <a:t>завдань</a:t>
            </a:r>
            <a:r>
              <a:rPr lang="ru-RU" sz="2800" dirty="0"/>
              <a:t>, </a:t>
            </a:r>
            <a:r>
              <a:rPr lang="ru-RU" sz="2800" dirty="0" err="1"/>
              <a:t>зокрема</a:t>
            </a:r>
            <a:r>
              <a:rPr lang="ru-RU" sz="2800" dirty="0"/>
              <a:t>, </a:t>
            </a:r>
            <a:r>
              <a:rPr lang="ru-RU" sz="2800" dirty="0" err="1"/>
              <a:t>завдань</a:t>
            </a:r>
            <a:r>
              <a:rPr lang="ru-RU" sz="2800" dirty="0"/>
              <a:t> з </a:t>
            </a:r>
            <a:r>
              <a:rPr lang="ru-RU" sz="2800" dirty="0" err="1"/>
              <a:t>використанням</a:t>
            </a:r>
            <a:r>
              <a:rPr lang="ru-RU" sz="2800" dirty="0"/>
              <a:t> </a:t>
            </a:r>
            <a:r>
              <a:rPr lang="ru-RU" sz="2800" dirty="0" err="1"/>
              <a:t>топографічної</a:t>
            </a:r>
            <a:r>
              <a:rPr lang="ru-RU" sz="2800" dirty="0"/>
              <a:t> </a:t>
            </a:r>
            <a:r>
              <a:rPr lang="ru-RU" sz="2800" dirty="0" err="1"/>
              <a:t>карти</a:t>
            </a:r>
            <a:endParaRPr lang="ru-RU" sz="2800" dirty="0"/>
          </a:p>
        </p:txBody>
      </p:sp>
      <p:sp>
        <p:nvSpPr>
          <p:cNvPr id="6" name="Стрелка: штриховая вправо 5">
            <a:extLst>
              <a:ext uri="{FF2B5EF4-FFF2-40B4-BE49-F238E27FC236}">
                <a16:creationId xmlns:a16="http://schemas.microsoft.com/office/drawing/2014/main" xmlns="" id="{620C649F-267D-4A63-8100-C1BB78A83A1D}"/>
              </a:ext>
            </a:extLst>
          </p:cNvPr>
          <p:cNvSpPr/>
          <p:nvPr/>
        </p:nvSpPr>
        <p:spPr>
          <a:xfrm>
            <a:off x="368963" y="2974178"/>
            <a:ext cx="4824536" cy="3645948"/>
          </a:xfrm>
          <a:prstGeom prst="stripedRightArrow">
            <a:avLst/>
          </a:prstGeom>
          <a:solidFill>
            <a:srgbClr val="0000FF"/>
          </a:solidFill>
          <a:ln>
            <a:solidFill>
              <a:srgbClr val="FF0909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Картографічна компетентність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EA115205-536C-43ED-AC34-D4A0CB198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CD00E7D-53A3-4D48-8D4F-BD37055DB3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474339" y="801723"/>
            <a:ext cx="3450016" cy="234012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923656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F8FB3E3A-A1FC-4826-BE81-03D68F67BAC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6634" y="0"/>
            <a:ext cx="12192000" cy="6857999"/>
          </a:xfr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D24DD545-CEAA-498F-9100-DEBF8F7373A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" b="50275"/>
          <a:stretch/>
        </p:blipFill>
        <p:spPr bwMode="auto">
          <a:xfrm>
            <a:off x="1847528" y="0"/>
            <a:ext cx="10153128" cy="357032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635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FD18872B-4EA6-4F8B-A1BB-3B569A55CC06}"/>
              </a:ext>
            </a:extLst>
          </p:cNvPr>
          <p:cNvSpPr/>
          <p:nvPr/>
        </p:nvSpPr>
        <p:spPr>
          <a:xfrm>
            <a:off x="1343472" y="0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Основи топографії і картографії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Выноска: стрелка вверх 9">
            <a:extLst>
              <a:ext uri="{FF2B5EF4-FFF2-40B4-BE49-F238E27FC236}">
                <a16:creationId xmlns:a16="http://schemas.microsoft.com/office/drawing/2014/main" xmlns="" id="{17188C49-F32C-45FC-896B-CC50573763D7}"/>
              </a:ext>
            </a:extLst>
          </p:cNvPr>
          <p:cNvSpPr/>
          <p:nvPr/>
        </p:nvSpPr>
        <p:spPr>
          <a:xfrm>
            <a:off x="990066" y="2385789"/>
            <a:ext cx="10225136" cy="3916681"/>
          </a:xfrm>
          <a:prstGeom prst="upArrowCallout">
            <a:avLst/>
          </a:prstGeom>
          <a:solidFill>
            <a:srgbClr val="D8186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600" b="1" dirty="0" err="1">
                <a:solidFill>
                  <a:schemeClr val="bg1"/>
                </a:solidFill>
              </a:rPr>
              <a:t>Вивчення</a:t>
            </a:r>
            <a:r>
              <a:rPr lang="ru-RU" sz="2600" b="1" dirty="0">
                <a:solidFill>
                  <a:schemeClr val="bg1"/>
                </a:solidFill>
              </a:rPr>
              <a:t> основ </a:t>
            </a:r>
            <a:r>
              <a:rPr lang="ru-RU" sz="2600" b="1" dirty="0" err="1">
                <a:solidFill>
                  <a:schemeClr val="bg1"/>
                </a:solidFill>
              </a:rPr>
              <a:t>топографії</a:t>
            </a:r>
            <a:r>
              <a:rPr lang="ru-RU" sz="2600" b="1" dirty="0">
                <a:solidFill>
                  <a:schemeClr val="bg1"/>
                </a:solidFill>
              </a:rPr>
              <a:t> і </a:t>
            </a:r>
            <a:r>
              <a:rPr lang="ru-RU" sz="2600" b="1" dirty="0" err="1">
                <a:solidFill>
                  <a:schemeClr val="bg1"/>
                </a:solidFill>
              </a:rPr>
              <a:t>картографії</a:t>
            </a:r>
            <a:r>
              <a:rPr lang="ru-RU" sz="2600" b="1" dirty="0">
                <a:solidFill>
                  <a:schemeClr val="bg1"/>
                </a:solidFill>
              </a:rPr>
              <a:t> у </a:t>
            </a:r>
            <a:r>
              <a:rPr lang="ru-RU" sz="2600" b="1" dirty="0" err="1">
                <a:solidFill>
                  <a:schemeClr val="bg1"/>
                </a:solidFill>
              </a:rPr>
              <a:t>шкільному</a:t>
            </a:r>
            <a:r>
              <a:rPr lang="ru-RU" sz="2600" b="1" dirty="0">
                <a:solidFill>
                  <a:schemeClr val="bg1"/>
                </a:solidFill>
              </a:rPr>
              <a:t> </a:t>
            </a:r>
            <a:r>
              <a:rPr lang="ru-RU" sz="2600" b="1" dirty="0" err="1">
                <a:solidFill>
                  <a:schemeClr val="bg1"/>
                </a:solidFill>
              </a:rPr>
              <a:t>курсі</a:t>
            </a:r>
            <a:r>
              <a:rPr lang="ru-RU" sz="2600" b="1" dirty="0">
                <a:solidFill>
                  <a:schemeClr val="bg1"/>
                </a:solidFill>
              </a:rPr>
              <a:t> </a:t>
            </a:r>
            <a:r>
              <a:rPr lang="ru-RU" sz="2600" b="1" dirty="0" err="1">
                <a:solidFill>
                  <a:schemeClr val="bg1"/>
                </a:solidFill>
              </a:rPr>
              <a:t>географії</a:t>
            </a:r>
            <a:r>
              <a:rPr lang="ru-RU" sz="2600" b="1" dirty="0">
                <a:solidFill>
                  <a:schemeClr val="bg1"/>
                </a:solidFill>
              </a:rPr>
              <a:t> </a:t>
            </a:r>
            <a:r>
              <a:rPr lang="ru-RU" sz="2600" b="1" dirty="0" err="1">
                <a:solidFill>
                  <a:schemeClr val="bg1"/>
                </a:solidFill>
              </a:rPr>
              <a:t>підвищує</a:t>
            </a:r>
            <a:r>
              <a:rPr lang="ru-RU" sz="2600" b="1" dirty="0">
                <a:solidFill>
                  <a:schemeClr val="bg1"/>
                </a:solidFill>
              </a:rPr>
              <a:t> </a:t>
            </a:r>
            <a:r>
              <a:rPr lang="ru-RU" sz="2600" b="1" dirty="0" err="1">
                <a:solidFill>
                  <a:schemeClr val="bg1"/>
                </a:solidFill>
              </a:rPr>
              <a:t>загальний</a:t>
            </a:r>
            <a:r>
              <a:rPr lang="ru-RU" sz="2600" b="1" dirty="0">
                <a:solidFill>
                  <a:schemeClr val="bg1"/>
                </a:solidFill>
              </a:rPr>
              <a:t> </a:t>
            </a:r>
            <a:r>
              <a:rPr lang="ru-RU" sz="2600" b="1" dirty="0" err="1">
                <a:solidFill>
                  <a:schemeClr val="bg1"/>
                </a:solidFill>
              </a:rPr>
              <a:t>рівень</a:t>
            </a:r>
            <a:r>
              <a:rPr lang="ru-RU" sz="2600" b="1" dirty="0">
                <a:solidFill>
                  <a:schemeClr val="bg1"/>
                </a:solidFill>
              </a:rPr>
              <a:t> </a:t>
            </a:r>
            <a:r>
              <a:rPr lang="ru-RU" sz="2600" b="1" dirty="0" err="1">
                <a:solidFill>
                  <a:schemeClr val="bg1"/>
                </a:solidFill>
              </a:rPr>
              <a:t>викладання</a:t>
            </a:r>
            <a:r>
              <a:rPr lang="ru-RU" sz="2600" b="1" dirty="0">
                <a:solidFill>
                  <a:schemeClr val="bg1"/>
                </a:solidFill>
              </a:rPr>
              <a:t> предмету, служить </a:t>
            </a:r>
            <a:r>
              <a:rPr lang="ru-RU" sz="2600" b="1" dirty="0" err="1">
                <a:solidFill>
                  <a:schemeClr val="bg1"/>
                </a:solidFill>
              </a:rPr>
              <a:t>інструментом</a:t>
            </a:r>
            <a:r>
              <a:rPr lang="ru-RU" sz="2600" b="1" dirty="0">
                <a:solidFill>
                  <a:schemeClr val="bg1"/>
                </a:solidFill>
              </a:rPr>
              <a:t> для </a:t>
            </a:r>
            <a:r>
              <a:rPr lang="ru-RU" sz="2600" b="1" dirty="0" err="1">
                <a:solidFill>
                  <a:schemeClr val="bg1"/>
                </a:solidFill>
              </a:rPr>
              <a:t>посилення</a:t>
            </a:r>
            <a:r>
              <a:rPr lang="ru-RU" sz="2600" b="1" dirty="0">
                <a:solidFill>
                  <a:schemeClr val="bg1"/>
                </a:solidFill>
              </a:rPr>
              <a:t> </a:t>
            </a:r>
            <a:r>
              <a:rPr lang="ru-RU" sz="2600" b="1" dirty="0" err="1">
                <a:solidFill>
                  <a:schemeClr val="bg1"/>
                </a:solidFill>
              </a:rPr>
              <a:t>пізнавального</a:t>
            </a:r>
            <a:r>
              <a:rPr lang="ru-RU" sz="2600" b="1" dirty="0">
                <a:solidFill>
                  <a:schemeClr val="bg1"/>
                </a:solidFill>
              </a:rPr>
              <a:t> </a:t>
            </a:r>
            <a:r>
              <a:rPr lang="ru-RU" sz="2600" b="1" dirty="0" err="1">
                <a:solidFill>
                  <a:schemeClr val="bg1"/>
                </a:solidFill>
              </a:rPr>
              <a:t>інтересу</a:t>
            </a:r>
            <a:r>
              <a:rPr lang="ru-RU" sz="2600" b="1" dirty="0">
                <a:solidFill>
                  <a:schemeClr val="bg1"/>
                </a:solidFill>
              </a:rPr>
              <a:t> </a:t>
            </a:r>
            <a:r>
              <a:rPr lang="ru-RU" sz="2600" b="1" dirty="0" err="1">
                <a:solidFill>
                  <a:schemeClr val="bg1"/>
                </a:solidFill>
              </a:rPr>
              <a:t>учнів</a:t>
            </a:r>
            <a:r>
              <a:rPr lang="ru-RU" sz="2600" b="1" dirty="0">
                <a:solidFill>
                  <a:schemeClr val="bg1"/>
                </a:solidFill>
              </a:rPr>
              <a:t> до </a:t>
            </a:r>
            <a:r>
              <a:rPr lang="ru-RU" sz="2600" b="1" dirty="0" err="1">
                <a:solidFill>
                  <a:schemeClr val="bg1"/>
                </a:solidFill>
              </a:rPr>
              <a:t>навчальної</a:t>
            </a:r>
            <a:r>
              <a:rPr lang="ru-RU" sz="2600" b="1" dirty="0">
                <a:solidFill>
                  <a:schemeClr val="bg1"/>
                </a:solidFill>
              </a:rPr>
              <a:t> </a:t>
            </a:r>
            <a:r>
              <a:rPr lang="ru-RU" sz="2600" b="1" dirty="0" err="1">
                <a:solidFill>
                  <a:schemeClr val="bg1"/>
                </a:solidFill>
              </a:rPr>
              <a:t>дисципліни</a:t>
            </a:r>
            <a:r>
              <a:rPr lang="ru-RU" sz="2600" b="1" dirty="0">
                <a:solidFill>
                  <a:schemeClr val="bg1"/>
                </a:solidFill>
              </a:rPr>
              <a:t> та </a:t>
            </a:r>
            <a:r>
              <a:rPr lang="ru-RU" sz="2600" b="1" dirty="0" err="1">
                <a:solidFill>
                  <a:schemeClr val="bg1"/>
                </a:solidFill>
              </a:rPr>
              <a:t>сприяє</a:t>
            </a:r>
            <a:r>
              <a:rPr lang="ru-RU" sz="2600" b="1" dirty="0">
                <a:solidFill>
                  <a:schemeClr val="bg1"/>
                </a:solidFill>
              </a:rPr>
              <a:t> </a:t>
            </a:r>
            <a:r>
              <a:rPr lang="ru-RU" sz="2600" b="1" dirty="0" err="1">
                <a:solidFill>
                  <a:schemeClr val="bg1"/>
                </a:solidFill>
              </a:rPr>
              <a:t>підвищенню</a:t>
            </a:r>
            <a:r>
              <a:rPr lang="ru-RU" sz="2600" b="1" dirty="0">
                <a:solidFill>
                  <a:schemeClr val="bg1"/>
                </a:solidFill>
              </a:rPr>
              <a:t> </a:t>
            </a:r>
            <a:r>
              <a:rPr lang="ru-RU" sz="2600" b="1" dirty="0" err="1">
                <a:solidFill>
                  <a:schemeClr val="bg1"/>
                </a:solidFill>
              </a:rPr>
              <a:t>картографічної</a:t>
            </a:r>
            <a:r>
              <a:rPr lang="ru-RU" sz="2600" b="1" dirty="0">
                <a:solidFill>
                  <a:schemeClr val="bg1"/>
                </a:solidFill>
              </a:rPr>
              <a:t> </a:t>
            </a:r>
            <a:r>
              <a:rPr lang="ru-RU" sz="2600" b="1" dirty="0" err="1">
                <a:solidFill>
                  <a:schemeClr val="bg1"/>
                </a:solidFill>
              </a:rPr>
              <a:t>грамотності</a:t>
            </a:r>
            <a:r>
              <a:rPr lang="ru-RU" sz="2600" b="1" dirty="0">
                <a:solidFill>
                  <a:schemeClr val="bg1"/>
                </a:solidFill>
              </a:rPr>
              <a:t> </a:t>
            </a:r>
            <a:r>
              <a:rPr lang="ru-RU" sz="2600" b="1" dirty="0" err="1">
                <a:solidFill>
                  <a:schemeClr val="bg1"/>
                </a:solidFill>
              </a:rPr>
              <a:t>школярів</a:t>
            </a:r>
            <a:endParaRPr lang="ru-RU" sz="2600" b="1" dirty="0">
              <a:solidFill>
                <a:schemeClr val="bg1"/>
              </a:solidFill>
            </a:endParaRPr>
          </a:p>
        </p:txBody>
      </p:sp>
      <p:pic>
        <p:nvPicPr>
          <p:cNvPr id="7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5476EAA0-1E86-4171-85D7-F698036AE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9C76A95-5568-49E8-A568-52AAA5599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400" y="1830260"/>
            <a:ext cx="3692624" cy="184631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82196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EEF7F67D-BAE2-4E3F-8913-D991D0E4DCC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6634" y="0"/>
            <a:ext cx="12192000" cy="6857999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9168565-E4EA-4119-903F-FF2085938D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12" r="5536" b="44577"/>
          <a:stretch/>
        </p:blipFill>
        <p:spPr>
          <a:xfrm>
            <a:off x="1850624" y="22102"/>
            <a:ext cx="9862000" cy="4487017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3852C8C7-C3B6-406D-9DD9-F47DBF1A7BA8}"/>
              </a:ext>
            </a:extLst>
          </p:cNvPr>
          <p:cNvSpPr/>
          <p:nvPr/>
        </p:nvSpPr>
        <p:spPr>
          <a:xfrm>
            <a:off x="1019436" y="22103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Основи топографії і картографії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Выноска: стрелка вверх 7">
            <a:extLst>
              <a:ext uri="{FF2B5EF4-FFF2-40B4-BE49-F238E27FC236}">
                <a16:creationId xmlns:a16="http://schemas.microsoft.com/office/drawing/2014/main" xmlns="" id="{DBB965FD-6B92-440B-A899-A7A4CAA39B58}"/>
              </a:ext>
            </a:extLst>
          </p:cNvPr>
          <p:cNvSpPr/>
          <p:nvPr/>
        </p:nvSpPr>
        <p:spPr>
          <a:xfrm>
            <a:off x="1127448" y="3253803"/>
            <a:ext cx="10369152" cy="2736304"/>
          </a:xfrm>
          <a:prstGeom prst="upArrowCallout">
            <a:avLst/>
          </a:prstGeom>
          <a:ln>
            <a:solidFill>
              <a:srgbClr val="00FF99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err="1"/>
              <a:t>Безпосередня</a:t>
            </a:r>
            <a:r>
              <a:rPr lang="ru-RU" sz="2800" dirty="0"/>
              <a:t> робота з </a:t>
            </a:r>
            <a:r>
              <a:rPr lang="ru-RU" sz="2800" dirty="0" err="1"/>
              <a:t>топографічними</a:t>
            </a:r>
            <a:r>
              <a:rPr lang="ru-RU" sz="2800" dirty="0"/>
              <a:t> картами </a:t>
            </a:r>
            <a:r>
              <a:rPr lang="ru-RU" sz="2800" dirty="0" err="1"/>
              <a:t>розпочинається</a:t>
            </a:r>
            <a:r>
              <a:rPr lang="ru-RU" sz="2800" dirty="0"/>
              <a:t> </a:t>
            </a:r>
            <a:r>
              <a:rPr lang="ru-RU" sz="2800" dirty="0" err="1"/>
              <a:t>під</a:t>
            </a:r>
            <a:r>
              <a:rPr lang="ru-RU" sz="2800" dirty="0"/>
              <a:t> час </a:t>
            </a:r>
            <a:r>
              <a:rPr lang="ru-RU" sz="2800" dirty="0" err="1"/>
              <a:t>вивчення</a:t>
            </a:r>
            <a:r>
              <a:rPr lang="ru-RU" sz="2800" dirty="0"/>
              <a:t> курсу «</a:t>
            </a:r>
            <a:r>
              <a:rPr lang="ru-RU" sz="2800" dirty="0" err="1"/>
              <a:t>Географія</a:t>
            </a:r>
            <a:r>
              <a:rPr lang="ru-RU" sz="2800" dirty="0"/>
              <a:t>: </a:t>
            </a:r>
            <a:r>
              <a:rPr lang="ru-RU" sz="2800" dirty="0" err="1"/>
              <a:t>Україна</a:t>
            </a:r>
            <a:r>
              <a:rPr lang="ru-RU" sz="2800" dirty="0"/>
              <a:t> у </a:t>
            </a:r>
            <a:r>
              <a:rPr lang="ru-RU" sz="2800" dirty="0" err="1"/>
              <a:t>світі</a:t>
            </a:r>
            <a:r>
              <a:rPr lang="ru-RU" sz="2800" dirty="0"/>
              <a:t>: природа, </a:t>
            </a:r>
            <a:r>
              <a:rPr lang="ru-RU" sz="2800" dirty="0" err="1"/>
              <a:t>населення</a:t>
            </a:r>
            <a:r>
              <a:rPr lang="ru-RU" sz="2800" dirty="0"/>
              <a:t>», </a:t>
            </a:r>
            <a:r>
              <a:rPr lang="ru-RU" sz="2800" b="1" dirty="0"/>
              <a:t>8 </a:t>
            </a:r>
            <a:r>
              <a:rPr lang="ru-RU" sz="2800" b="1" dirty="0" err="1"/>
              <a:t>клас</a:t>
            </a:r>
            <a:r>
              <a:rPr lang="ru-RU" sz="2800" dirty="0"/>
              <a:t>, </a:t>
            </a:r>
            <a:r>
              <a:rPr lang="ru-RU" sz="2800" dirty="0" err="1"/>
              <a:t>розділ</a:t>
            </a:r>
            <a:r>
              <a:rPr lang="ru-RU" sz="2800" dirty="0"/>
              <a:t> І «</a:t>
            </a:r>
            <a:r>
              <a:rPr lang="ru-RU" sz="2800" dirty="0" err="1"/>
              <a:t>Географічна</a:t>
            </a:r>
            <a:r>
              <a:rPr lang="ru-RU" sz="2800" dirty="0"/>
              <a:t> карта та робота з нею»</a:t>
            </a:r>
          </a:p>
        </p:txBody>
      </p:sp>
      <p:pic>
        <p:nvPicPr>
          <p:cNvPr id="9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98245107-96FC-49DC-B14C-B479CCB3A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19731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64B8E8C8-75D0-4067-81BF-BB4712019CF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-6634" y="22103"/>
            <a:ext cx="12192000" cy="6857999"/>
          </a:xfr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0067A5AD-0B05-44F1-B7D8-75F4C674BB1E}"/>
              </a:ext>
            </a:extLst>
          </p:cNvPr>
          <p:cNvSpPr/>
          <p:nvPr/>
        </p:nvSpPr>
        <p:spPr>
          <a:xfrm>
            <a:off x="1019436" y="22103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Основи топографії і картографії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 descr="Зображення без підпису">
            <a:extLst>
              <a:ext uri="{FF2B5EF4-FFF2-40B4-BE49-F238E27FC236}">
                <a16:creationId xmlns:a16="http://schemas.microsoft.com/office/drawing/2014/main" xmlns="" id="{40E4C5E9-5736-4450-BFF3-4C80C645ED8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" y="2611129"/>
            <a:ext cx="7529526" cy="42624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E441C1C-9F53-44FE-ABBC-7A22812D6BF0}"/>
              </a:ext>
            </a:extLst>
          </p:cNvPr>
          <p:cNvSpPr/>
          <p:nvPr/>
        </p:nvSpPr>
        <p:spPr>
          <a:xfrm>
            <a:off x="2999350" y="1916831"/>
            <a:ext cx="9001000" cy="6691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/>
              <a:t>Яка характеристика </a:t>
            </a:r>
            <a:r>
              <a:rPr lang="ru-RU" sz="2400" dirty="0" err="1"/>
              <a:t>річки</a:t>
            </a:r>
            <a:r>
              <a:rPr lang="ru-RU" sz="2400" dirty="0"/>
              <a:t> Совки, </a:t>
            </a:r>
            <a:r>
              <a:rPr lang="ru-RU" sz="2400" dirty="0" err="1"/>
              <a:t>зроблена</a:t>
            </a:r>
            <a:r>
              <a:rPr lang="ru-RU" sz="2400" dirty="0"/>
              <a:t> за планом </a:t>
            </a:r>
            <a:r>
              <a:rPr lang="ru-RU" sz="2400" dirty="0" err="1"/>
              <a:t>місцевості</a:t>
            </a:r>
            <a:r>
              <a:rPr lang="ru-RU" sz="2400" dirty="0"/>
              <a:t>, є правильною?</a:t>
            </a:r>
            <a:r>
              <a:rPr lang="ru-RU" sz="2400" b="1" dirty="0"/>
              <a:t>  </a:t>
            </a:r>
            <a:endParaRPr lang="ru-RU" sz="2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45B006F-CA4B-4F88-9EE5-DC055E5EFB8A}"/>
              </a:ext>
            </a:extLst>
          </p:cNvPr>
          <p:cNvSpPr/>
          <p:nvPr/>
        </p:nvSpPr>
        <p:spPr>
          <a:xfrm>
            <a:off x="7711490" y="2611129"/>
            <a:ext cx="4289166" cy="4068361"/>
          </a:xfrm>
          <a:prstGeom prst="rect">
            <a:avLst/>
          </a:prstGeom>
          <a:ln>
            <a:solidFill>
              <a:srgbClr val="00FF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>
                <a:solidFill>
                  <a:srgbClr val="FFC000"/>
                </a:solidFill>
              </a:rPr>
              <a:t>А</a:t>
            </a:r>
            <a:r>
              <a:rPr lang="uk-UA" sz="2400" dirty="0"/>
              <a:t>  </a:t>
            </a:r>
            <a:r>
              <a:rPr lang="ru-RU" sz="2400" dirty="0" err="1"/>
              <a:t>правий</a:t>
            </a:r>
            <a:r>
              <a:rPr lang="ru-RU" sz="2400" dirty="0"/>
              <a:t> берег </a:t>
            </a:r>
            <a:r>
              <a:rPr lang="ru-RU" sz="2400" dirty="0" err="1"/>
              <a:t>річки</a:t>
            </a:r>
            <a:r>
              <a:rPr lang="ru-RU" sz="2400" dirty="0"/>
              <a:t> Совки </a:t>
            </a:r>
            <a:r>
              <a:rPr lang="ru-RU" sz="2400" dirty="0" err="1"/>
              <a:t>крутий</a:t>
            </a:r>
            <a:r>
              <a:rPr lang="ru-RU" sz="2400" dirty="0"/>
              <a:t>, </a:t>
            </a:r>
            <a:r>
              <a:rPr lang="ru-RU" sz="2400" dirty="0" err="1"/>
              <a:t>обривистий</a:t>
            </a:r>
            <a:endParaRPr lang="ru-RU" sz="2400" dirty="0"/>
          </a:p>
          <a:p>
            <a:r>
              <a:rPr lang="uk-UA" sz="2400" b="1" dirty="0">
                <a:solidFill>
                  <a:srgbClr val="FFC000"/>
                </a:solidFill>
              </a:rPr>
              <a:t>Б </a:t>
            </a:r>
            <a:r>
              <a:rPr lang="uk-UA" sz="2400" dirty="0"/>
              <a:t> </a:t>
            </a:r>
            <a:r>
              <a:rPr lang="ru-RU" sz="2400" dirty="0" err="1"/>
              <a:t>річка</a:t>
            </a:r>
            <a:r>
              <a:rPr lang="ru-RU" sz="2400" dirty="0"/>
              <a:t> Совка є правою </a:t>
            </a:r>
            <a:r>
              <a:rPr lang="ru-RU" sz="2400" dirty="0" err="1"/>
              <a:t>притокою</a:t>
            </a:r>
            <a:r>
              <a:rPr lang="ru-RU" sz="2400" dirty="0"/>
              <a:t> </a:t>
            </a:r>
            <a:r>
              <a:rPr lang="ru-RU" sz="2400" dirty="0" err="1"/>
              <a:t>Вершиці</a:t>
            </a:r>
            <a:endParaRPr lang="ru-RU" sz="2400" dirty="0"/>
          </a:p>
          <a:p>
            <a:r>
              <a:rPr lang="uk-UA" sz="2400" b="1" dirty="0">
                <a:solidFill>
                  <a:srgbClr val="FFC000"/>
                </a:solidFill>
              </a:rPr>
              <a:t>В</a:t>
            </a:r>
            <a:r>
              <a:rPr lang="uk-UA" sz="2400" dirty="0"/>
              <a:t>  </a:t>
            </a:r>
            <a:r>
              <a:rPr lang="ru-RU" sz="2400" dirty="0" err="1"/>
              <a:t>річка</a:t>
            </a:r>
            <a:r>
              <a:rPr lang="ru-RU" sz="2400" dirty="0"/>
              <a:t> Совка </a:t>
            </a:r>
            <a:r>
              <a:rPr lang="ru-RU" sz="2400" dirty="0" err="1"/>
              <a:t>тече</a:t>
            </a:r>
            <a:r>
              <a:rPr lang="ru-RU" sz="2400" dirty="0"/>
              <a:t> з </a:t>
            </a:r>
            <a:r>
              <a:rPr lang="ru-RU" sz="2400" dirty="0" err="1"/>
              <a:t>північного</a:t>
            </a:r>
            <a:r>
              <a:rPr lang="ru-RU" sz="2400" dirty="0"/>
              <a:t> сходу на </a:t>
            </a:r>
            <a:r>
              <a:rPr lang="ru-RU" sz="2400" dirty="0" err="1"/>
              <a:t>південний</a:t>
            </a:r>
            <a:r>
              <a:rPr lang="ru-RU" sz="2400" dirty="0"/>
              <a:t> </a:t>
            </a:r>
            <a:r>
              <a:rPr lang="ru-RU" sz="2400" dirty="0" err="1"/>
              <a:t>захід</a:t>
            </a:r>
            <a:endParaRPr lang="ru-RU" sz="2400" dirty="0"/>
          </a:p>
          <a:p>
            <a:r>
              <a:rPr lang="uk-UA" sz="2400" b="1" dirty="0">
                <a:solidFill>
                  <a:srgbClr val="FFC000"/>
                </a:solidFill>
              </a:rPr>
              <a:t>Г</a:t>
            </a:r>
            <a:r>
              <a:rPr lang="uk-UA" sz="2400" dirty="0"/>
              <a:t>  </a:t>
            </a:r>
            <a:r>
              <a:rPr lang="ru-RU" sz="2400" dirty="0"/>
              <a:t>береги Совки у </a:t>
            </a:r>
            <a:r>
              <a:rPr lang="ru-RU" sz="2400" dirty="0" err="1"/>
              <a:t>нижній</a:t>
            </a:r>
            <a:r>
              <a:rPr lang="ru-RU" sz="2400" dirty="0"/>
              <a:t> </a:t>
            </a:r>
            <a:r>
              <a:rPr lang="ru-RU" sz="2400" dirty="0" err="1"/>
              <a:t>течії</a:t>
            </a:r>
            <a:r>
              <a:rPr lang="ru-RU" sz="2400" dirty="0"/>
              <a:t> </a:t>
            </a:r>
            <a:r>
              <a:rPr lang="ru-RU" sz="2400" dirty="0" err="1"/>
              <a:t>вкриті</a:t>
            </a:r>
            <a:r>
              <a:rPr lang="ru-RU" sz="2400" dirty="0"/>
              <a:t> </a:t>
            </a:r>
            <a:r>
              <a:rPr lang="ru-RU" sz="2400" dirty="0" err="1"/>
              <a:t>рідколіссям</a:t>
            </a:r>
            <a:endParaRPr lang="ru-RU" sz="2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597DC50-EB90-4C3D-A06D-B612EAC3A7DD}"/>
              </a:ext>
            </a:extLst>
          </p:cNvPr>
          <p:cNvSpPr/>
          <p:nvPr/>
        </p:nvSpPr>
        <p:spPr>
          <a:xfrm>
            <a:off x="2999656" y="1052736"/>
            <a:ext cx="6811390" cy="64807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>
                <a:solidFill>
                  <a:srgbClr val="FFC000"/>
                </a:solidFill>
              </a:rPr>
              <a:t>Завдання з вибором однієї правильної відповіді</a:t>
            </a: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11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2F49D02B-570F-487B-AD18-FCA29CFE3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3926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2">
            <a:extLst>
              <a:ext uri="{FF2B5EF4-FFF2-40B4-BE49-F238E27FC236}">
                <a16:creationId xmlns:a16="http://schemas.microsoft.com/office/drawing/2014/main" xmlns="" id="{F4D1CF0D-5675-4037-9667-1E9F14EC496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15281"/>
            <a:ext cx="12192000" cy="6857999"/>
          </a:xfrm>
          <a:noFill/>
          <a:effectLst/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EA9D303E-EECA-4A5F-8C7A-EEBF7F34A4A5}"/>
              </a:ext>
            </a:extLst>
          </p:cNvPr>
          <p:cNvSpPr/>
          <p:nvPr/>
        </p:nvSpPr>
        <p:spPr>
          <a:xfrm>
            <a:off x="839416" y="151128"/>
            <a:ext cx="10153128" cy="108012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/>
            <a:lightRig rig="soft" dir="t">
              <a:rot lat="0" lon="0" rev="0"/>
            </a:lightRig>
          </a:scene3d>
          <a:sp3d contourW="44450" prstMaterial="matte">
            <a:bevelT w="95250" h="1270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  <a:latin typeface="Arial Black" panose="020B0A04020102020204" pitchFamily="34" charset="0"/>
              </a:rPr>
              <a:t>Тест як інструмент педагогічного оцінювання дозволяє:</a:t>
            </a:r>
            <a:endParaRPr lang="ru-RU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3E955AA-75F5-4EEB-8BD6-325016787AD4}"/>
              </a:ext>
            </a:extLst>
          </p:cNvPr>
          <p:cNvSpPr/>
          <p:nvPr/>
        </p:nvSpPr>
        <p:spPr>
          <a:xfrm>
            <a:off x="1762312" y="1763190"/>
            <a:ext cx="9014208" cy="85947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      Перевірити результати навчальних досягнень одночасно з</a:t>
            </a:r>
            <a:br>
              <a:rPr lang="uk-UA" sz="2400" b="1" dirty="0"/>
            </a:br>
            <a:r>
              <a:rPr lang="uk-UA" sz="2400" b="1" dirty="0"/>
              <a:t> багатьох тем і розділів програми</a:t>
            </a:r>
            <a:endParaRPr lang="ru-RU" sz="2400" b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F87FCE7-483A-43A1-8E71-FF162DA04F34}"/>
              </a:ext>
            </a:extLst>
          </p:cNvPr>
          <p:cNvSpPr/>
          <p:nvPr/>
        </p:nvSpPr>
        <p:spPr>
          <a:xfrm>
            <a:off x="1771808" y="2781349"/>
            <a:ext cx="9508768" cy="7200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      Об'єктивно оцінити рівень засвоєння навчального матеріалу</a:t>
            </a:r>
            <a:endParaRPr lang="ru-RU" sz="2400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D225C61-F240-4E18-A428-D5D3C4530436}"/>
              </a:ext>
            </a:extLst>
          </p:cNvPr>
          <p:cNvSpPr/>
          <p:nvPr/>
        </p:nvSpPr>
        <p:spPr>
          <a:xfrm>
            <a:off x="1716088" y="3799508"/>
            <a:ext cx="10488488" cy="7200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     Створити для всіх учасників тестування однакові умови складання </a:t>
            </a:r>
          </a:p>
          <a:p>
            <a:pPr algn="ctr"/>
            <a:r>
              <a:rPr lang="uk-UA" sz="2400" b="1" dirty="0"/>
              <a:t>тестів</a:t>
            </a:r>
            <a:endParaRPr lang="ru-RU" sz="2400" b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9C2D2B9-6FB2-45B6-B5DC-7ED781BBF1C1}"/>
              </a:ext>
            </a:extLst>
          </p:cNvPr>
          <p:cNvSpPr/>
          <p:nvPr/>
        </p:nvSpPr>
        <p:spPr>
          <a:xfrm>
            <a:off x="1728416" y="4976353"/>
            <a:ext cx="9552160" cy="92485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Стандартизувати та автоматизувати процедуру перевірки </a:t>
            </a:r>
          </a:p>
          <a:p>
            <a:pPr algn="ctr"/>
            <a:r>
              <a:rPr lang="uk-UA" sz="2400" b="1" dirty="0"/>
              <a:t>результатів</a:t>
            </a:r>
            <a:endParaRPr lang="ru-RU" sz="2400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A191024-39DB-4EA7-83E8-42D7CA0E08C3}"/>
              </a:ext>
            </a:extLst>
          </p:cNvPr>
          <p:cNvSpPr/>
          <p:nvPr/>
        </p:nvSpPr>
        <p:spPr>
          <a:xfrm>
            <a:off x="1728416" y="6137920"/>
            <a:ext cx="9048104" cy="7200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   Залучити до процесу тестування значну кількість учнів</a:t>
            </a:r>
            <a:endParaRPr lang="ru-RU" sz="2400" b="1" dirty="0"/>
          </a:p>
        </p:txBody>
      </p:sp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xmlns="" id="{1260C6D7-2B4A-4DB3-9C6D-9DDE72159017}"/>
              </a:ext>
            </a:extLst>
          </p:cNvPr>
          <p:cNvSpPr/>
          <p:nvPr/>
        </p:nvSpPr>
        <p:spPr>
          <a:xfrm>
            <a:off x="1778099" y="1869542"/>
            <a:ext cx="623168" cy="601625"/>
          </a:xfrm>
          <a:prstGeom prst="hexagon">
            <a:avLst/>
          </a:prstGeom>
          <a:solidFill>
            <a:srgbClr val="C000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Шестиугольник 8">
            <a:extLst>
              <a:ext uri="{FF2B5EF4-FFF2-40B4-BE49-F238E27FC236}">
                <a16:creationId xmlns:a16="http://schemas.microsoft.com/office/drawing/2014/main" xmlns="" id="{B0020307-FF28-4EA7-8BE1-91186ABE0E76}"/>
              </a:ext>
            </a:extLst>
          </p:cNvPr>
          <p:cNvSpPr/>
          <p:nvPr/>
        </p:nvSpPr>
        <p:spPr>
          <a:xfrm>
            <a:off x="1785235" y="2892548"/>
            <a:ext cx="623168" cy="595314"/>
          </a:xfrm>
          <a:prstGeom prst="hexagon">
            <a:avLst/>
          </a:prstGeom>
          <a:solidFill>
            <a:srgbClr val="C000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   </a:t>
            </a:r>
            <a:endParaRPr lang="ru-RU" dirty="0"/>
          </a:p>
        </p:txBody>
      </p:sp>
      <p:sp>
        <p:nvSpPr>
          <p:cNvPr id="11" name="Шестиугольник 10">
            <a:extLst>
              <a:ext uri="{FF2B5EF4-FFF2-40B4-BE49-F238E27FC236}">
                <a16:creationId xmlns:a16="http://schemas.microsoft.com/office/drawing/2014/main" xmlns="" id="{370BBEC5-C884-4AF5-8165-FDBCD4FCFAC6}"/>
              </a:ext>
            </a:extLst>
          </p:cNvPr>
          <p:cNvSpPr/>
          <p:nvPr/>
        </p:nvSpPr>
        <p:spPr>
          <a:xfrm>
            <a:off x="1762312" y="3870486"/>
            <a:ext cx="623168" cy="595314"/>
          </a:xfrm>
          <a:prstGeom prst="hexagon">
            <a:avLst/>
          </a:prstGeom>
          <a:solidFill>
            <a:srgbClr val="C000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>
            <a:extLst>
              <a:ext uri="{FF2B5EF4-FFF2-40B4-BE49-F238E27FC236}">
                <a16:creationId xmlns:a16="http://schemas.microsoft.com/office/drawing/2014/main" xmlns="" id="{6DED13AB-2C92-42C3-8197-295DE85FDC1F}"/>
              </a:ext>
            </a:extLst>
          </p:cNvPr>
          <p:cNvSpPr/>
          <p:nvPr/>
        </p:nvSpPr>
        <p:spPr>
          <a:xfrm>
            <a:off x="1755707" y="6255393"/>
            <a:ext cx="652696" cy="567607"/>
          </a:xfrm>
          <a:prstGeom prst="hexagon">
            <a:avLst/>
          </a:prstGeom>
          <a:solidFill>
            <a:srgbClr val="C000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>
            <a:extLst>
              <a:ext uri="{FF2B5EF4-FFF2-40B4-BE49-F238E27FC236}">
                <a16:creationId xmlns:a16="http://schemas.microsoft.com/office/drawing/2014/main" xmlns="" id="{F5D1F3D9-17F2-4D50-872B-FF4E57C190CA}"/>
              </a:ext>
            </a:extLst>
          </p:cNvPr>
          <p:cNvSpPr/>
          <p:nvPr/>
        </p:nvSpPr>
        <p:spPr>
          <a:xfrm>
            <a:off x="1749102" y="5038737"/>
            <a:ext cx="623168" cy="595314"/>
          </a:xfrm>
          <a:prstGeom prst="hexagon">
            <a:avLst/>
          </a:prstGeom>
          <a:solidFill>
            <a:srgbClr val="C000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xmlns="" id="{8402BB51-6CAB-4E17-AEA3-7365D6031995}"/>
              </a:ext>
            </a:extLst>
          </p:cNvPr>
          <p:cNvSpPr/>
          <p:nvPr/>
        </p:nvSpPr>
        <p:spPr>
          <a:xfrm>
            <a:off x="1961590" y="2067826"/>
            <a:ext cx="288032" cy="250197"/>
          </a:xfrm>
          <a:prstGeom prst="flowChartConnector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>
            <a:extLst>
              <a:ext uri="{FF2B5EF4-FFF2-40B4-BE49-F238E27FC236}">
                <a16:creationId xmlns:a16="http://schemas.microsoft.com/office/drawing/2014/main" xmlns="" id="{6316B24A-CCCD-4E7A-8630-23093F286F6E}"/>
              </a:ext>
            </a:extLst>
          </p:cNvPr>
          <p:cNvSpPr/>
          <p:nvPr/>
        </p:nvSpPr>
        <p:spPr>
          <a:xfrm>
            <a:off x="1971191" y="3084949"/>
            <a:ext cx="280979" cy="252271"/>
          </a:xfrm>
          <a:prstGeom prst="flowChartConnector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xmlns="" id="{E308B3AC-F740-4A4E-BEA4-2B97ED260D2D}"/>
              </a:ext>
            </a:extLst>
          </p:cNvPr>
          <p:cNvSpPr/>
          <p:nvPr/>
        </p:nvSpPr>
        <p:spPr>
          <a:xfrm>
            <a:off x="1918150" y="4053551"/>
            <a:ext cx="331472" cy="277564"/>
          </a:xfrm>
          <a:prstGeom prst="flowChartConnector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xmlns="" id="{3FB1392D-EBD9-441F-BB4C-3474E74515E9}"/>
              </a:ext>
            </a:extLst>
          </p:cNvPr>
          <p:cNvSpPr/>
          <p:nvPr/>
        </p:nvSpPr>
        <p:spPr>
          <a:xfrm>
            <a:off x="1943400" y="5203839"/>
            <a:ext cx="282912" cy="298475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>
            <a:extLst>
              <a:ext uri="{FF2B5EF4-FFF2-40B4-BE49-F238E27FC236}">
                <a16:creationId xmlns:a16="http://schemas.microsoft.com/office/drawing/2014/main" xmlns="" id="{8B4D71E8-D6B3-4120-8FEC-BAA8666A24B5}"/>
              </a:ext>
            </a:extLst>
          </p:cNvPr>
          <p:cNvSpPr/>
          <p:nvPr/>
        </p:nvSpPr>
        <p:spPr>
          <a:xfrm>
            <a:off x="1951082" y="6425940"/>
            <a:ext cx="265608" cy="280932"/>
          </a:xfrm>
          <a:prstGeom prst="flowChartConnector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A3230EE-A929-430F-9A18-3EA523DCEBC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987178" y="-86486"/>
            <a:ext cx="3204822" cy="227941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1820361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26B6496C-DF22-4EA0-9F25-377CCEA855E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6634" y="0"/>
            <a:ext cx="12192000" cy="6857999"/>
          </a:xfr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BF29246C-D999-4D10-A899-DB8FDBDD1E58}"/>
              </a:ext>
            </a:extLst>
          </p:cNvPr>
          <p:cNvSpPr/>
          <p:nvPr/>
        </p:nvSpPr>
        <p:spPr>
          <a:xfrm>
            <a:off x="1019436" y="22103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Основи топографії і картографії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B36107D-EF0B-417A-9E4A-0E2162AABA4E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1" y="786807"/>
            <a:ext cx="7169484" cy="604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7582236-A745-483A-AE46-BA41F64E9825}"/>
              </a:ext>
            </a:extLst>
          </p:cNvPr>
          <p:cNvSpPr/>
          <p:nvPr/>
        </p:nvSpPr>
        <p:spPr>
          <a:xfrm>
            <a:off x="2063552" y="786806"/>
            <a:ext cx="2952328" cy="9211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>
                <a:solidFill>
                  <a:srgbClr val="FFC000"/>
                </a:solidFill>
              </a:rPr>
              <a:t>Завдання з короткою відповіддю множинного вибору</a:t>
            </a:r>
            <a:endParaRPr lang="ru-RU" sz="2000" dirty="0">
              <a:solidFill>
                <a:srgbClr val="FFC00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765E193-0A3E-4E4F-9E84-45EFE458003A}"/>
              </a:ext>
            </a:extLst>
          </p:cNvPr>
          <p:cNvSpPr/>
          <p:nvPr/>
        </p:nvSpPr>
        <p:spPr>
          <a:xfrm>
            <a:off x="150651" y="2703638"/>
            <a:ext cx="4865229" cy="3975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700" b="1" dirty="0">
                <a:solidFill>
                  <a:srgbClr val="FF0000"/>
                </a:solidFill>
              </a:rPr>
              <a:t>1</a:t>
            </a:r>
            <a:r>
              <a:rPr lang="uk-UA" sz="1700" dirty="0"/>
              <a:t> Озеро </a:t>
            </a:r>
            <a:r>
              <a:rPr lang="uk-UA" sz="1700" dirty="0" err="1"/>
              <a:t>Івля</a:t>
            </a:r>
            <a:r>
              <a:rPr lang="uk-UA" sz="1700" dirty="0"/>
              <a:t> розміщено на північ від джерела Чисте</a:t>
            </a:r>
            <a:endParaRPr lang="ru-RU" sz="1700" dirty="0"/>
          </a:p>
          <a:p>
            <a:r>
              <a:rPr lang="uk-UA" sz="1700" b="1" dirty="0">
                <a:solidFill>
                  <a:srgbClr val="FF0000"/>
                </a:solidFill>
              </a:rPr>
              <a:t>2</a:t>
            </a:r>
            <a:r>
              <a:rPr lang="uk-UA" sz="1700" b="1" dirty="0"/>
              <a:t> </a:t>
            </a:r>
            <a:r>
              <a:rPr lang="uk-UA" sz="1700" dirty="0"/>
              <a:t>Шкільне подвір’я знаходиться на висоті 160 м над рівнем моря</a:t>
            </a:r>
            <a:endParaRPr lang="ru-RU" sz="1700" dirty="0"/>
          </a:p>
          <a:p>
            <a:r>
              <a:rPr lang="uk-UA" sz="1700" b="1" dirty="0">
                <a:solidFill>
                  <a:srgbClr val="FF0000"/>
                </a:solidFill>
              </a:rPr>
              <a:t>3</a:t>
            </a:r>
            <a:r>
              <a:rPr lang="uk-UA" sz="1700" b="1" dirty="0"/>
              <a:t> </a:t>
            </a:r>
            <a:r>
              <a:rPr lang="uk-UA" sz="1700" dirty="0"/>
              <a:t>На західному березі озера </a:t>
            </a:r>
            <a:r>
              <a:rPr lang="uk-UA" sz="1700" dirty="0" err="1"/>
              <a:t>Івля</a:t>
            </a:r>
            <a:r>
              <a:rPr lang="uk-UA" sz="1700" dirty="0"/>
              <a:t> розташований хвойний ліс</a:t>
            </a:r>
            <a:endParaRPr lang="ru-RU" sz="1700" dirty="0"/>
          </a:p>
          <a:p>
            <a:r>
              <a:rPr lang="uk-UA" sz="1700" b="1" dirty="0">
                <a:solidFill>
                  <a:srgbClr val="FF0000"/>
                </a:solidFill>
              </a:rPr>
              <a:t>4</a:t>
            </a:r>
            <a:r>
              <a:rPr lang="uk-UA" sz="1700" dirty="0"/>
              <a:t> При перевезенні цукру від заводу до залізничної станції потрібно долати крутий підйом</a:t>
            </a:r>
            <a:endParaRPr lang="ru-RU" sz="1700" dirty="0"/>
          </a:p>
          <a:p>
            <a:r>
              <a:rPr lang="uk-UA" sz="1700" b="1" dirty="0">
                <a:solidFill>
                  <a:srgbClr val="FF0000"/>
                </a:solidFill>
              </a:rPr>
              <a:t>5</a:t>
            </a:r>
            <a:r>
              <a:rPr lang="uk-UA" sz="1700" dirty="0">
                <a:solidFill>
                  <a:srgbClr val="FF0000"/>
                </a:solidFill>
              </a:rPr>
              <a:t> </a:t>
            </a:r>
            <a:r>
              <a:rPr lang="uk-UA" sz="1700" dirty="0"/>
              <a:t>Річка Бузулук починається з озера і тече на південь від нього</a:t>
            </a:r>
            <a:endParaRPr lang="ru-RU" sz="1700" dirty="0"/>
          </a:p>
          <a:p>
            <a:r>
              <a:rPr lang="uk-UA" sz="1700" b="1" dirty="0">
                <a:solidFill>
                  <a:srgbClr val="FF0000"/>
                </a:solidFill>
              </a:rPr>
              <a:t>6</a:t>
            </a:r>
            <a:r>
              <a:rPr lang="uk-UA" sz="1700" dirty="0"/>
              <a:t> Відстань за картою від школи до джерела Чисте 9 см, щоб дістатися до джерела, учням необхідно пройти 900 м</a:t>
            </a:r>
            <a:endParaRPr lang="ru-RU" sz="1700" dirty="0"/>
          </a:p>
          <a:p>
            <a:r>
              <a:rPr lang="uk-UA" sz="1700" b="1" dirty="0">
                <a:solidFill>
                  <a:srgbClr val="FF0000"/>
                </a:solidFill>
              </a:rPr>
              <a:t>7</a:t>
            </a:r>
            <a:r>
              <a:rPr lang="uk-UA" sz="1700" b="1" dirty="0"/>
              <a:t> </a:t>
            </a:r>
            <a:r>
              <a:rPr lang="uk-UA" sz="1700" dirty="0"/>
              <a:t>Найвища точка даної місцевості гора Вовча знаходиться на лівому березі річки Бузулук</a:t>
            </a:r>
            <a:endParaRPr lang="ru-RU" sz="17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7892231-5623-4406-9183-4317C403A369}"/>
              </a:ext>
            </a:extLst>
          </p:cNvPr>
          <p:cNvSpPr/>
          <p:nvPr/>
        </p:nvSpPr>
        <p:spPr>
          <a:xfrm>
            <a:off x="150650" y="1707918"/>
            <a:ext cx="5657318" cy="764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chemeClr val="bg1"/>
                </a:solidFill>
              </a:rPr>
              <a:t>Використовуючи наведене зображення місцевості, виберіть всі правильні твердження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1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146A979A-2FB2-4441-9AC6-741EE0EE0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96359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3FDAE37D-BDC4-4CE1-B864-6204AA8F3AD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6634" y="0"/>
            <a:ext cx="12192000" cy="6857999"/>
          </a:xfr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6658D9BE-970E-45C0-B30F-9F60B3FC8FCD}"/>
              </a:ext>
            </a:extLst>
          </p:cNvPr>
          <p:cNvSpPr/>
          <p:nvPr/>
        </p:nvSpPr>
        <p:spPr>
          <a:xfrm>
            <a:off x="1631504" y="40713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Практико-орієнтовні завдання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B852701-C2BB-4DE6-8269-89F4EFACB2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21" r="16436" b="60476"/>
          <a:stretch/>
        </p:blipFill>
        <p:spPr>
          <a:xfrm>
            <a:off x="1631504" y="1009775"/>
            <a:ext cx="10254013" cy="298026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Выноска: стрелка вверх 6">
            <a:extLst>
              <a:ext uri="{FF2B5EF4-FFF2-40B4-BE49-F238E27FC236}">
                <a16:creationId xmlns:a16="http://schemas.microsoft.com/office/drawing/2014/main" xmlns="" id="{35230A97-7ED8-454F-AD92-CDA27B178522}"/>
              </a:ext>
            </a:extLst>
          </p:cNvPr>
          <p:cNvSpPr/>
          <p:nvPr/>
        </p:nvSpPr>
        <p:spPr>
          <a:xfrm>
            <a:off x="1631504" y="3284984"/>
            <a:ext cx="10153128" cy="337589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800" b="1" dirty="0"/>
              <a:t>У процесі складання </a:t>
            </a:r>
            <a:r>
              <a:rPr lang="uk-UA" sz="2800" b="1" dirty="0">
                <a:solidFill>
                  <a:srgbClr val="FFC000"/>
                </a:solidFill>
              </a:rPr>
              <a:t>практико-орієнтованих завдань картографічного змісту </a:t>
            </a:r>
            <a:r>
              <a:rPr lang="uk-UA" sz="2800" b="1" dirty="0"/>
              <a:t>з географії, за аналогією з тестами зовнішнього незалежного оцінювання, доцільно розділити їх на </a:t>
            </a:r>
            <a:r>
              <a:rPr lang="uk-UA" sz="2800" b="1" dirty="0">
                <a:solidFill>
                  <a:srgbClr val="FFC000"/>
                </a:solidFill>
              </a:rPr>
              <a:t>три види за рівнем складності </a:t>
            </a:r>
            <a:r>
              <a:rPr lang="uk-UA" sz="2800" dirty="0"/>
              <a:t>	</a:t>
            </a:r>
            <a:endParaRPr lang="ru-RU" sz="2800" dirty="0"/>
          </a:p>
        </p:txBody>
      </p:sp>
      <p:pic>
        <p:nvPicPr>
          <p:cNvPr id="8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2E7A8A7A-3A80-4693-B50F-658DB316D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25CC821-D25E-4014-8110-5C346A1D08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194389" y="2414618"/>
            <a:ext cx="3450016" cy="234012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507127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B4AE7184-50DA-4B69-A666-6E6DBE34031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6634" y="22103"/>
            <a:ext cx="12192000" cy="6857999"/>
          </a:xfr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E744EB0B-8B20-40E7-BD94-B904B9125B29}"/>
              </a:ext>
            </a:extLst>
          </p:cNvPr>
          <p:cNvSpPr/>
          <p:nvPr/>
        </p:nvSpPr>
        <p:spPr>
          <a:xfrm>
            <a:off x="1019436" y="22103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Практико-орієнтовні завдання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Символ &quot;Запрещено&quot; 9">
            <a:extLst>
              <a:ext uri="{FF2B5EF4-FFF2-40B4-BE49-F238E27FC236}">
                <a16:creationId xmlns:a16="http://schemas.microsoft.com/office/drawing/2014/main" xmlns="" id="{7AB8707C-A606-4C6C-89BA-169C2786ABA6}"/>
              </a:ext>
            </a:extLst>
          </p:cNvPr>
          <p:cNvSpPr/>
          <p:nvPr/>
        </p:nvSpPr>
        <p:spPr>
          <a:xfrm>
            <a:off x="9120336" y="851918"/>
            <a:ext cx="2520280" cy="2361057"/>
          </a:xfrm>
          <a:prstGeom prst="noSmoking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виток: горизонтальный 10">
            <a:extLst>
              <a:ext uri="{FF2B5EF4-FFF2-40B4-BE49-F238E27FC236}">
                <a16:creationId xmlns:a16="http://schemas.microsoft.com/office/drawing/2014/main" xmlns="" id="{76995AFC-0CDF-4E25-AF19-CFF0BF04EB73}"/>
              </a:ext>
            </a:extLst>
          </p:cNvPr>
          <p:cNvSpPr/>
          <p:nvPr/>
        </p:nvSpPr>
        <p:spPr>
          <a:xfrm>
            <a:off x="1346371" y="1635909"/>
            <a:ext cx="7632848" cy="54006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err="1"/>
              <a:t>Завдання</a:t>
            </a:r>
            <a:r>
              <a:rPr lang="ru-RU" sz="2400" b="1" dirty="0"/>
              <a:t> </a:t>
            </a:r>
            <a:r>
              <a:rPr lang="ru-RU" sz="2400" b="1" i="1" dirty="0" err="1">
                <a:solidFill>
                  <a:srgbClr val="FFC000"/>
                </a:solidFill>
              </a:rPr>
              <a:t>першого</a:t>
            </a:r>
            <a:r>
              <a:rPr lang="ru-RU" sz="2400" b="1" i="1" dirty="0">
                <a:solidFill>
                  <a:srgbClr val="FFC000"/>
                </a:solidFill>
              </a:rPr>
              <a:t> </a:t>
            </a:r>
            <a:r>
              <a:rPr lang="ru-RU" sz="2400" b="1" i="1" dirty="0" err="1">
                <a:solidFill>
                  <a:srgbClr val="FFC000"/>
                </a:solidFill>
              </a:rPr>
              <a:t>рівня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 err="1"/>
              <a:t>складності</a:t>
            </a:r>
            <a:r>
              <a:rPr lang="ru-RU" sz="2400" b="1" dirty="0"/>
              <a:t> </a:t>
            </a:r>
            <a:r>
              <a:rPr lang="ru-RU" sz="2400" b="1" dirty="0" err="1"/>
              <a:t>передбачають</a:t>
            </a:r>
            <a:r>
              <a:rPr lang="ru-RU" sz="2400" b="1" dirty="0"/>
              <a:t> </a:t>
            </a:r>
            <a:r>
              <a:rPr lang="ru-RU" sz="2400" b="1" dirty="0" err="1"/>
              <a:t>застосування</a:t>
            </a:r>
            <a:r>
              <a:rPr lang="ru-RU" sz="2400" b="1" dirty="0"/>
              <a:t> </a:t>
            </a:r>
            <a:r>
              <a:rPr lang="ru-RU" sz="2400" b="1" dirty="0" err="1"/>
              <a:t>базових</a:t>
            </a:r>
            <a:r>
              <a:rPr lang="ru-RU" sz="2400" b="1" dirty="0"/>
              <a:t> </a:t>
            </a:r>
            <a:r>
              <a:rPr lang="ru-RU" sz="2400" b="1" dirty="0" err="1"/>
              <a:t>географічних</a:t>
            </a:r>
            <a:r>
              <a:rPr lang="ru-RU" sz="2400" b="1" dirty="0"/>
              <a:t> </a:t>
            </a:r>
            <a:r>
              <a:rPr lang="ru-RU" sz="2400" b="1" dirty="0" err="1"/>
              <a:t>знань</a:t>
            </a:r>
            <a:r>
              <a:rPr lang="ru-RU" sz="2400" b="1" dirty="0"/>
              <a:t> у </a:t>
            </a:r>
            <a:r>
              <a:rPr lang="ru-RU" sz="2400" b="1" dirty="0" err="1"/>
              <a:t>знайомих</a:t>
            </a:r>
            <a:r>
              <a:rPr lang="ru-RU" sz="2400" b="1" dirty="0"/>
              <a:t> </a:t>
            </a:r>
            <a:r>
              <a:rPr lang="ru-RU" sz="2400" b="1" dirty="0" err="1"/>
              <a:t>чітко</a:t>
            </a:r>
            <a:r>
              <a:rPr lang="ru-RU" sz="2400" b="1" dirty="0"/>
              <a:t> </a:t>
            </a:r>
            <a:r>
              <a:rPr lang="ru-RU" sz="2400" b="1" dirty="0" err="1"/>
              <a:t>сформульованих</a:t>
            </a:r>
            <a:r>
              <a:rPr lang="ru-RU" sz="2400" b="1" dirty="0"/>
              <a:t> </a:t>
            </a:r>
            <a:r>
              <a:rPr lang="ru-RU" sz="2400" b="1" dirty="0" err="1"/>
              <a:t>ситуаціях</a:t>
            </a:r>
            <a:r>
              <a:rPr lang="ru-RU" sz="2400" b="1" dirty="0"/>
              <a:t>. </a:t>
            </a: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можуть</a:t>
            </a:r>
            <a:r>
              <a:rPr lang="ru-RU" sz="2400" b="1" dirty="0"/>
              <a:t> </a:t>
            </a:r>
            <a:r>
              <a:rPr lang="ru-RU" sz="2400" b="1" dirty="0" err="1"/>
              <a:t>бу</a:t>
            </a:r>
            <a:r>
              <a:rPr lang="uk-UA" sz="2400" b="1" dirty="0"/>
              <a:t>т</a:t>
            </a:r>
            <a:r>
              <a:rPr lang="ru-RU" sz="2400" b="1" dirty="0"/>
              <a:t>и </a:t>
            </a:r>
            <a:r>
              <a:rPr lang="ru-RU" sz="2400" b="1" dirty="0" err="1"/>
              <a:t>закриті</a:t>
            </a:r>
            <a:r>
              <a:rPr lang="ru-RU" sz="2400" b="1" dirty="0"/>
              <a:t> </a:t>
            </a:r>
            <a:r>
              <a:rPr lang="ru-RU" sz="2400" b="1" dirty="0" err="1"/>
              <a:t>тестові</a:t>
            </a:r>
            <a:r>
              <a:rPr lang="ru-RU" sz="2400" b="1" dirty="0"/>
              <a:t> </a:t>
            </a:r>
            <a:r>
              <a:rPr lang="ru-RU" sz="2400" b="1" dirty="0" err="1"/>
              <a:t>завдання</a:t>
            </a:r>
            <a:r>
              <a:rPr lang="ru-RU" sz="2400" b="1" dirty="0"/>
              <a:t>, </a:t>
            </a:r>
            <a:r>
              <a:rPr lang="ru-RU" sz="2400" b="1" dirty="0" err="1"/>
              <a:t>однокрокові</a:t>
            </a:r>
            <a:r>
              <a:rPr lang="ru-RU" sz="2400" b="1" dirty="0"/>
              <a:t> </a:t>
            </a:r>
            <a:r>
              <a:rPr lang="ru-RU" sz="2400" b="1" dirty="0" err="1"/>
              <a:t>задачі</a:t>
            </a:r>
            <a:r>
              <a:rPr lang="ru-RU" sz="2400" b="1" dirty="0"/>
              <a:t>, </a:t>
            </a:r>
            <a:r>
              <a:rPr lang="ru-RU" sz="2400" b="1" dirty="0" err="1"/>
              <a:t>інтерпретації</a:t>
            </a:r>
            <a:r>
              <a:rPr lang="ru-RU" sz="2400" b="1" dirty="0"/>
              <a:t> </a:t>
            </a:r>
            <a:r>
              <a:rPr lang="ru-RU" sz="2400" b="1" dirty="0" err="1"/>
              <a:t>стандартних</a:t>
            </a:r>
            <a:r>
              <a:rPr lang="ru-RU" sz="2400" b="1" dirty="0"/>
              <a:t> </a:t>
            </a:r>
            <a:r>
              <a:rPr lang="ru-RU" sz="2400" b="1" dirty="0" err="1"/>
              <a:t>географічних</a:t>
            </a:r>
            <a:r>
              <a:rPr lang="ru-RU" sz="2400" b="1" dirty="0"/>
              <a:t> </a:t>
            </a:r>
            <a:r>
              <a:rPr lang="ru-RU" sz="2400" b="1" dirty="0" err="1"/>
              <a:t>позначень</a:t>
            </a:r>
            <a:r>
              <a:rPr lang="ru-RU" sz="2400" b="1" dirty="0"/>
              <a:t> та </a:t>
            </a:r>
            <a:r>
              <a:rPr lang="ru-RU" sz="2400" b="1" dirty="0" err="1"/>
              <a:t>даних</a:t>
            </a:r>
            <a:r>
              <a:rPr lang="ru-RU" sz="2400" b="1" dirty="0"/>
              <a:t>, </a:t>
            </a:r>
            <a:r>
              <a:rPr lang="ru-RU" sz="2400" b="1" dirty="0" err="1"/>
              <a:t>завдання</a:t>
            </a:r>
            <a:r>
              <a:rPr lang="ru-RU" sz="2400" b="1" dirty="0"/>
              <a:t> на </a:t>
            </a:r>
            <a:r>
              <a:rPr lang="ru-RU" sz="2400" b="1" dirty="0" err="1"/>
              <a:t>розпізнавання</a:t>
            </a:r>
            <a:r>
              <a:rPr lang="ru-RU" sz="2400" b="1" dirty="0"/>
              <a:t> </a:t>
            </a:r>
            <a:r>
              <a:rPr lang="ru-RU" sz="2400" b="1" dirty="0" err="1"/>
              <a:t>географічних</a:t>
            </a:r>
            <a:r>
              <a:rPr lang="ru-RU" sz="2400" b="1" dirty="0"/>
              <a:t> </a:t>
            </a:r>
            <a:r>
              <a:rPr lang="ru-RU" sz="2400" b="1" dirty="0" err="1"/>
              <a:t>об’єктів</a:t>
            </a:r>
            <a:r>
              <a:rPr lang="ru-RU" sz="2400" b="1" dirty="0"/>
              <a:t> на картах </a:t>
            </a:r>
            <a:r>
              <a:rPr lang="ru-RU" sz="2400" b="1" dirty="0" err="1"/>
              <a:t>тощо</a:t>
            </a:r>
            <a:r>
              <a:rPr lang="ru-RU" sz="2400" b="1" dirty="0"/>
              <a:t>. </a:t>
            </a:r>
            <a:r>
              <a:rPr lang="uk-UA" sz="2400" b="1" dirty="0"/>
              <a:t>П</a:t>
            </a:r>
            <a:r>
              <a:rPr lang="ru-RU" sz="2400" b="1" dirty="0" err="1"/>
              <a:t>рикладами</a:t>
            </a:r>
            <a:r>
              <a:rPr lang="ru-RU" sz="2400" b="1" dirty="0"/>
              <a:t> таких </a:t>
            </a:r>
            <a:r>
              <a:rPr lang="ru-RU" sz="2400" b="1" dirty="0" err="1"/>
              <a:t>завдань</a:t>
            </a:r>
            <a:r>
              <a:rPr lang="uk-UA" sz="2400" b="1" dirty="0"/>
              <a:t> можуть бути наступні завдання:</a:t>
            </a:r>
            <a:endParaRPr lang="ru-RU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071D5F1-FDCE-4957-8D0C-5DABB645DE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996" b="8895"/>
          <a:stretch/>
        </p:blipFill>
        <p:spPr>
          <a:xfrm>
            <a:off x="9323551" y="1245217"/>
            <a:ext cx="2088232" cy="1574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Символ &quot;Запрещено&quot; 11">
            <a:extLst>
              <a:ext uri="{FF2B5EF4-FFF2-40B4-BE49-F238E27FC236}">
                <a16:creationId xmlns:a16="http://schemas.microsoft.com/office/drawing/2014/main" xmlns="" id="{67E074E8-9ABC-4DE1-8D59-FFEAE1D811AC}"/>
              </a:ext>
            </a:extLst>
          </p:cNvPr>
          <p:cNvSpPr/>
          <p:nvPr/>
        </p:nvSpPr>
        <p:spPr>
          <a:xfrm>
            <a:off x="9120336" y="4164287"/>
            <a:ext cx="2520280" cy="2361057"/>
          </a:xfrm>
          <a:prstGeom prst="noSmoking">
            <a:avLst/>
          </a:prstGeom>
          <a:solidFill>
            <a:srgbClr val="66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5127E48-3A43-469B-9FD7-3E12699A20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885"/>
          <a:stretch/>
        </p:blipFill>
        <p:spPr>
          <a:xfrm>
            <a:off x="9402570" y="4463831"/>
            <a:ext cx="2009213" cy="157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60568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A944670A-D0E7-4C0E-A80B-321C0E7FA32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-18675"/>
            <a:ext cx="12192000" cy="6857999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804868F-1C6E-4E3F-B91F-290077A7C67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45711"/>
            <a:ext cx="9505056" cy="67715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32ABF48E-7859-4431-8A0E-2558431D695D}"/>
              </a:ext>
            </a:extLst>
          </p:cNvPr>
          <p:cNvSpPr/>
          <p:nvPr/>
        </p:nvSpPr>
        <p:spPr>
          <a:xfrm>
            <a:off x="1631504" y="40713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Практико-орієнтовні завдання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9457869-7D9B-45BF-8286-D08F59B3A141}"/>
              </a:ext>
            </a:extLst>
          </p:cNvPr>
          <p:cNvSpPr/>
          <p:nvPr/>
        </p:nvSpPr>
        <p:spPr>
          <a:xfrm>
            <a:off x="2711624" y="3645024"/>
            <a:ext cx="8280920" cy="1584176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chemeClr val="tx1"/>
                </a:solidFill>
              </a:rPr>
              <a:t>Визначення напрямів</a:t>
            </a:r>
            <a:endParaRPr lang="ru-RU" sz="1400" b="1" dirty="0">
              <a:solidFill>
                <a:schemeClr val="tx1"/>
              </a:solidFill>
            </a:endParaRPr>
          </a:p>
          <a:p>
            <a:pPr lvl="1"/>
            <a:r>
              <a:rPr lang="uk-UA" b="1" dirty="0">
                <a:solidFill>
                  <a:schemeClr val="tx1"/>
                </a:solidFill>
              </a:rPr>
              <a:t>У якому напрямку за сторонами горизонту тече річка </a:t>
            </a:r>
            <a:r>
              <a:rPr lang="uk-UA" b="1" dirty="0" err="1">
                <a:solidFill>
                  <a:schemeClr val="tx1"/>
                </a:solidFill>
              </a:rPr>
              <a:t>Куболта</a:t>
            </a:r>
            <a:r>
              <a:rPr lang="uk-UA" b="1" dirty="0">
                <a:solidFill>
                  <a:schemeClr val="tx1"/>
                </a:solidFill>
              </a:rPr>
              <a:t> на ділянці від соснового лісу до яру?</a:t>
            </a:r>
            <a:endParaRPr lang="ru-RU" sz="1400" b="1" dirty="0">
              <a:solidFill>
                <a:schemeClr val="tx1"/>
              </a:solidFill>
            </a:endParaRPr>
          </a:p>
          <a:p>
            <a:pPr lvl="1"/>
            <a:r>
              <a:rPr lang="uk-UA" b="1" dirty="0">
                <a:solidFill>
                  <a:schemeClr val="tx1"/>
                </a:solidFill>
              </a:rPr>
              <a:t>У якому напрямку за сторонами горизонту їде автомобіль від села Мостища до мосту через річку </a:t>
            </a:r>
            <a:r>
              <a:rPr lang="uk-UA" b="1" dirty="0" err="1">
                <a:solidFill>
                  <a:schemeClr val="tx1"/>
                </a:solidFill>
              </a:rPr>
              <a:t>Куболту</a:t>
            </a:r>
            <a:r>
              <a:rPr lang="uk-UA" b="1" dirty="0">
                <a:solidFill>
                  <a:schemeClr val="tx1"/>
                </a:solidFill>
              </a:rPr>
              <a:t>?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7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1416D3FA-CA9B-4468-A254-C06CBD9D5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82082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D2E1D41B-8C71-4893-8BE1-6A83A8940CC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6634" y="0"/>
            <a:ext cx="12192000" cy="6857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00C1252-817B-459D-872C-8596A75389F8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933" y="43211"/>
            <a:ext cx="9505056" cy="67715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A5A09FBB-8408-4B12-A7CD-7A6AB401D46A}"/>
              </a:ext>
            </a:extLst>
          </p:cNvPr>
          <p:cNvSpPr/>
          <p:nvPr/>
        </p:nvSpPr>
        <p:spPr>
          <a:xfrm>
            <a:off x="1271464" y="104057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Практико-орієнтовні завдання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9652FAE-4B1D-4BBD-A60C-D5CE9CC2B5DF}"/>
              </a:ext>
            </a:extLst>
          </p:cNvPr>
          <p:cNvSpPr/>
          <p:nvPr/>
        </p:nvSpPr>
        <p:spPr>
          <a:xfrm>
            <a:off x="-20609" y="3645024"/>
            <a:ext cx="11275299" cy="1879934"/>
          </a:xfrm>
          <a:prstGeom prst="rect">
            <a:avLst/>
          </a:prstGeom>
          <a:solidFill>
            <a:srgbClr val="00FF99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Визначення відстаней</a:t>
            </a:r>
            <a:endParaRPr lang="ru-RU" sz="1600" dirty="0">
              <a:solidFill>
                <a:schemeClr val="tx1"/>
              </a:solidFill>
            </a:endParaRPr>
          </a:p>
          <a:p>
            <a:r>
              <a:rPr lang="uk-UA" i="1" dirty="0">
                <a:solidFill>
                  <a:schemeClr val="tx1"/>
                </a:solidFill>
              </a:rPr>
              <a:t>    	</a:t>
            </a:r>
            <a:r>
              <a:rPr lang="uk-UA" dirty="0">
                <a:solidFill>
                  <a:schemeClr val="tx1"/>
                </a:solidFill>
                <a:highlight>
                  <a:srgbClr val="FFFF00"/>
                </a:highlight>
              </a:rPr>
              <a:t>Визначте відстань польовою та лісовою дорогами від мосту через річку </a:t>
            </a:r>
            <a:r>
              <a:rPr lang="uk-UA" dirty="0" err="1">
                <a:solidFill>
                  <a:schemeClr val="tx1"/>
                </a:solidFill>
                <a:highlight>
                  <a:srgbClr val="FFFF00"/>
                </a:highlight>
              </a:rPr>
              <a:t>Куболту</a:t>
            </a:r>
            <a:r>
              <a:rPr lang="uk-UA" dirty="0">
                <a:solidFill>
                  <a:schemeClr val="tx1"/>
                </a:solidFill>
                <a:highlight>
                  <a:srgbClr val="FFFF00"/>
                </a:highlight>
              </a:rPr>
              <a:t> до села Мостища.</a:t>
            </a:r>
            <a:endParaRPr lang="ru-RU" sz="16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lvl="1"/>
            <a:r>
              <a:rPr lang="uk-UA" dirty="0">
                <a:solidFill>
                  <a:schemeClr val="tx1"/>
                </a:solidFill>
                <a:highlight>
                  <a:srgbClr val="FFFF00"/>
                </a:highlight>
              </a:rPr>
              <a:t>Визначте відстань від мосту через річку </a:t>
            </a:r>
            <a:r>
              <a:rPr lang="uk-UA" dirty="0" err="1">
                <a:solidFill>
                  <a:schemeClr val="tx1"/>
                </a:solidFill>
                <a:highlight>
                  <a:srgbClr val="FFFF00"/>
                </a:highlight>
              </a:rPr>
              <a:t>Куболту</a:t>
            </a:r>
            <a:r>
              <a:rPr lang="uk-UA" dirty="0">
                <a:solidFill>
                  <a:schemeClr val="tx1"/>
                </a:solidFill>
                <a:highlight>
                  <a:srgbClr val="FFFF00"/>
                </a:highlight>
              </a:rPr>
              <a:t> до гори </a:t>
            </a:r>
            <a:r>
              <a:rPr lang="uk-UA" dirty="0" err="1">
                <a:solidFill>
                  <a:schemeClr val="tx1"/>
                </a:solidFill>
                <a:highlight>
                  <a:srgbClr val="FFFF00"/>
                </a:highlight>
              </a:rPr>
              <a:t>Малинівська</a:t>
            </a:r>
            <a:r>
              <a:rPr lang="uk-UA" dirty="0">
                <a:solidFill>
                  <a:schemeClr val="tx1"/>
                </a:solidFill>
              </a:rPr>
              <a:t>.</a:t>
            </a:r>
            <a:endParaRPr lang="ru-RU" sz="1600" dirty="0">
              <a:solidFill>
                <a:schemeClr val="tx1"/>
              </a:solidFill>
            </a:endParaRPr>
          </a:p>
          <a:p>
            <a:pPr algn="ctr"/>
            <a:r>
              <a:rPr lang="uk-UA" b="1" dirty="0">
                <a:solidFill>
                  <a:schemeClr val="tx1"/>
                </a:solidFill>
              </a:rPr>
              <a:t>          Визначення висоти точок</a:t>
            </a:r>
            <a:endParaRPr lang="ru-RU" sz="1600" dirty="0">
              <a:solidFill>
                <a:schemeClr val="tx1"/>
              </a:solidFill>
            </a:endParaRPr>
          </a:p>
          <a:p>
            <a:pPr lvl="1"/>
            <a:r>
              <a:rPr lang="uk-UA" dirty="0">
                <a:solidFill>
                  <a:schemeClr val="tx1"/>
                </a:solidFill>
              </a:rPr>
              <a:t>	</a:t>
            </a:r>
            <a:r>
              <a:rPr lang="uk-UA" dirty="0">
                <a:solidFill>
                  <a:schemeClr val="tx1"/>
                </a:solidFill>
                <a:highlight>
                  <a:srgbClr val="FFFF00"/>
                </a:highlight>
              </a:rPr>
              <a:t>Визначте висоту точки з максимальним оглядом на правому березі річки </a:t>
            </a:r>
            <a:r>
              <a:rPr lang="uk-UA" dirty="0" err="1">
                <a:solidFill>
                  <a:schemeClr val="tx1"/>
                </a:solidFill>
                <a:highlight>
                  <a:srgbClr val="FFFF00"/>
                </a:highlight>
              </a:rPr>
              <a:t>Куболта</a:t>
            </a:r>
            <a:r>
              <a:rPr lang="uk-UA" dirty="0">
                <a:solidFill>
                  <a:schemeClr val="tx1"/>
                </a:solidFill>
                <a:highlight>
                  <a:srgbClr val="FFFF00"/>
                </a:highlight>
              </a:rPr>
              <a:t>.</a:t>
            </a:r>
            <a:endParaRPr lang="ru-RU" sz="16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lvl="1"/>
            <a:r>
              <a:rPr lang="uk-UA" dirty="0">
                <a:solidFill>
                  <a:schemeClr val="tx1"/>
                </a:solidFill>
                <a:highlight>
                  <a:srgbClr val="FFFF00"/>
                </a:highlight>
              </a:rPr>
              <a:t>Визначте висоту точки з максимальним оглядом на лівому березі річки </a:t>
            </a:r>
            <a:r>
              <a:rPr lang="uk-UA" dirty="0" err="1">
                <a:solidFill>
                  <a:schemeClr val="tx1"/>
                </a:solidFill>
                <a:highlight>
                  <a:srgbClr val="FFFF00"/>
                </a:highlight>
              </a:rPr>
              <a:t>Куболта</a:t>
            </a:r>
            <a:r>
              <a:rPr lang="uk-UA" dirty="0">
                <a:solidFill>
                  <a:schemeClr val="tx1"/>
                </a:solidFill>
              </a:rPr>
              <a:t>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1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6432F818-DE1D-4764-A9D1-22097E9D8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70320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51FCE11D-17FB-400A-B9ED-74E7BCD8116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6634" y="0"/>
            <a:ext cx="12192000" cy="6857999"/>
          </a:xfr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D761FD97-BD95-4FDA-B64B-A95FDBAFC0BF}"/>
              </a:ext>
            </a:extLst>
          </p:cNvPr>
          <p:cNvSpPr/>
          <p:nvPr/>
        </p:nvSpPr>
        <p:spPr>
          <a:xfrm>
            <a:off x="1019436" y="22103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Практико-орієнтовні завдання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26C9B17-9239-49F7-B8D9-077BA7B4290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593" y="943214"/>
            <a:ext cx="7324650" cy="536413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BBB0218-84EF-474A-B67C-3EB1B07D283C}"/>
              </a:ext>
            </a:extLst>
          </p:cNvPr>
          <p:cNvSpPr/>
          <p:nvPr/>
        </p:nvSpPr>
        <p:spPr>
          <a:xfrm>
            <a:off x="6634" y="2204864"/>
            <a:ext cx="4361173" cy="3960440"/>
          </a:xfrm>
          <a:prstGeom prst="rect">
            <a:avLst/>
          </a:prstGeom>
          <a:solidFill>
            <a:srgbClr val="00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uk-UA" sz="2000" b="1" dirty="0">
                <a:solidFill>
                  <a:schemeClr val="tx1"/>
                </a:solidFill>
              </a:rPr>
              <a:t>На фрагменті топографічної карти літерами </a:t>
            </a:r>
            <a:r>
              <a:rPr lang="uk-UA" sz="2000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А, Б, В, Г</a:t>
            </a:r>
            <a:r>
              <a:rPr lang="uk-UA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uk-UA" sz="2000" b="1" dirty="0">
                <a:solidFill>
                  <a:schemeClr val="tx1"/>
                </a:solidFill>
              </a:rPr>
              <a:t>позначено лижні траси на горі Михайлівська. Запропонуйте безпечну трасу, якою можуть скористатися учні молодшого шкільного віку для катання на лижах під час проведення уроку фізичної культури.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9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BE9DE329-A0CB-437E-937A-9BAA7FEF7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23624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2">
            <a:extLst>
              <a:ext uri="{FF2B5EF4-FFF2-40B4-BE49-F238E27FC236}">
                <a16:creationId xmlns:a16="http://schemas.microsoft.com/office/drawing/2014/main" xmlns="" id="{F10A5ACE-CE73-4EA6-8012-17EE4CC2E70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9589"/>
            <a:ext cx="12192000" cy="6857999"/>
          </a:xfr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83D25C88-0722-4C26-9478-B0B9981CA308}"/>
              </a:ext>
            </a:extLst>
          </p:cNvPr>
          <p:cNvSpPr/>
          <p:nvPr/>
        </p:nvSpPr>
        <p:spPr>
          <a:xfrm>
            <a:off x="1019436" y="22103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Практико-орієнтовні завдання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3BB0F1D-E57D-4062-9966-D0D19E7D522E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1268760"/>
            <a:ext cx="6264696" cy="460851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CFED19A-043F-4685-B441-0F42399B776C}"/>
              </a:ext>
            </a:extLst>
          </p:cNvPr>
          <p:cNvSpPr/>
          <p:nvPr/>
        </p:nvSpPr>
        <p:spPr>
          <a:xfrm>
            <a:off x="263352" y="2204864"/>
            <a:ext cx="4248472" cy="4320480"/>
          </a:xfrm>
          <a:prstGeom prst="rect">
            <a:avLst/>
          </a:prstGeom>
          <a:solidFill>
            <a:srgbClr val="00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</a:rPr>
              <a:t>Територіальна громада </a:t>
            </a:r>
            <a:br>
              <a:rPr lang="uk-UA" sz="2400" dirty="0">
                <a:solidFill>
                  <a:schemeClr val="tx1"/>
                </a:solidFill>
              </a:rPr>
            </a:br>
            <a:r>
              <a:rPr lang="uk-UA" sz="2400" dirty="0">
                <a:solidFill>
                  <a:schemeClr val="tx1"/>
                </a:solidFill>
              </a:rPr>
              <a:t>с. Михайлівка вирішила використати одну з чотирьох земельних ділянок, що позначено на карті </a:t>
            </a:r>
            <a:r>
              <a:rPr lang="uk-UA" sz="2400" i="1" dirty="0">
                <a:solidFill>
                  <a:schemeClr val="tx1"/>
                </a:solidFill>
              </a:rPr>
              <a:t> </a:t>
            </a:r>
            <a:r>
              <a:rPr lang="uk-UA" sz="2400" dirty="0">
                <a:solidFill>
                  <a:schemeClr val="tx1"/>
                </a:solidFill>
              </a:rPr>
              <a:t>літерами </a:t>
            </a:r>
          </a:p>
          <a:p>
            <a:pPr algn="ctr"/>
            <a:r>
              <a:rPr lang="uk-UA" sz="2400" b="1" i="1" dirty="0">
                <a:solidFill>
                  <a:schemeClr val="tx1"/>
                </a:solidFill>
              </a:rPr>
              <a:t>А, Б, В, Г</a:t>
            </a:r>
            <a:r>
              <a:rPr lang="uk-UA" sz="2400" i="1" dirty="0">
                <a:solidFill>
                  <a:schemeClr val="tx1"/>
                </a:solidFill>
              </a:rPr>
              <a:t>, </a:t>
            </a:r>
            <a:r>
              <a:rPr lang="uk-UA" sz="2400" dirty="0">
                <a:solidFill>
                  <a:schemeClr val="tx1"/>
                </a:solidFill>
              </a:rPr>
              <a:t>для майбутньої плантації винограднику. Запропонуйте жителям села ділянку, де можна було б вирощувати найбільш соковиті теплолюбні сорти винограду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96F602EE-2660-4CF8-9613-97613EC9F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43065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A4F9EDE7-E2FF-4D0A-A410-74317A5375A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9589"/>
            <a:ext cx="12192000" cy="6857999"/>
          </a:xfr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0ED55BFD-39BF-4A2B-AFFC-587280C5FBE5}"/>
              </a:ext>
            </a:extLst>
          </p:cNvPr>
          <p:cNvSpPr/>
          <p:nvPr/>
        </p:nvSpPr>
        <p:spPr>
          <a:xfrm>
            <a:off x="1019436" y="22103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Практико-орієнтовні завдання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xmlns="" id="{E380E450-209B-4B8B-990A-906B908605DF}"/>
              </a:ext>
            </a:extLst>
          </p:cNvPr>
          <p:cNvSpPr/>
          <p:nvPr/>
        </p:nvSpPr>
        <p:spPr>
          <a:xfrm>
            <a:off x="2947200" y="1525851"/>
            <a:ext cx="9217024" cy="4896544"/>
          </a:xfrm>
          <a:prstGeom prst="horizontalScroll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b="1" dirty="0"/>
              <a:t>Завдання </a:t>
            </a:r>
            <a:r>
              <a:rPr lang="uk-UA" sz="2400" b="1" i="1" dirty="0">
                <a:solidFill>
                  <a:srgbClr val="FFFF00"/>
                </a:solidFill>
              </a:rPr>
              <a:t>другого рівня</a:t>
            </a:r>
            <a:r>
              <a:rPr lang="uk-UA" sz="2400" b="1" dirty="0">
                <a:solidFill>
                  <a:srgbClr val="FFFF00"/>
                </a:solidFill>
              </a:rPr>
              <a:t> </a:t>
            </a:r>
            <a:r>
              <a:rPr lang="uk-UA" sz="2400" b="1" dirty="0"/>
              <a:t>складності передбачають встановлення </a:t>
            </a:r>
            <a:r>
              <a:rPr lang="uk-UA" sz="2400" b="1" dirty="0" err="1"/>
              <a:t>зв’язків</a:t>
            </a:r>
            <a:r>
              <a:rPr lang="uk-UA" sz="2400" b="1" dirty="0"/>
              <a:t> та інтеграцію географічних знань, умінь і навичок та науково-ціннісних установок різного тематичного спрямування. У процесі розв’язання завдань цього рівня школярам потрібно упорядковувати й застосовувати географічні знання та вміння в нестандартних ситуаціях, вирішувати багатокрокові географічні задачі, читати карту тощо. </a:t>
            </a:r>
            <a:endParaRPr lang="ru-RU" sz="2400" b="1" dirty="0"/>
          </a:p>
        </p:txBody>
      </p:sp>
      <p:pic>
        <p:nvPicPr>
          <p:cNvPr id="8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F0E3C8BC-58F8-4081-ADDD-3D93CFE13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1F43B6E-6D24-49B6-8A82-71ACB3FAA7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560" y="1994548"/>
            <a:ext cx="3353968" cy="395657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5970204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48611A2D-AA48-4A73-A70A-D374D19053A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9589"/>
            <a:ext cx="12192000" cy="6857999"/>
          </a:xfr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659CEBCC-B8E4-4AE2-A371-5B6B56AAFD53}"/>
              </a:ext>
            </a:extLst>
          </p:cNvPr>
          <p:cNvSpPr/>
          <p:nvPr/>
        </p:nvSpPr>
        <p:spPr>
          <a:xfrm>
            <a:off x="1019436" y="22103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Практико-орієнтовні завдання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AC746D-E93D-4489-9D2F-1068CAEAB7B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226" y="1844825"/>
            <a:ext cx="7547940" cy="417646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AE5FDE1-2616-4881-A0A5-37073F3BEA75}"/>
              </a:ext>
            </a:extLst>
          </p:cNvPr>
          <p:cNvSpPr/>
          <p:nvPr/>
        </p:nvSpPr>
        <p:spPr>
          <a:xfrm>
            <a:off x="264449" y="2253099"/>
            <a:ext cx="3815328" cy="4402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000" b="1" dirty="0"/>
              <a:t>Дід </a:t>
            </a:r>
            <a:r>
              <a:rPr lang="uk-UA" sz="2000" b="1" dirty="0" err="1"/>
              <a:t>Кондрат</a:t>
            </a:r>
            <a:r>
              <a:rPr lang="uk-UA" sz="2000" b="1" dirty="0"/>
              <a:t> звернувся до онука Богдана, учня 6 класу, який влітку допомагав на пасіці, з пропозицією наносити відром у діжку води з навколишніх джерел, що позначено на карті літерами</a:t>
            </a:r>
            <a:r>
              <a:rPr lang="uk-UA" sz="2000" b="1" i="1" dirty="0"/>
              <a:t> </a:t>
            </a:r>
            <a:r>
              <a:rPr lang="uk-UA" sz="2000" b="1" i="1" dirty="0">
                <a:solidFill>
                  <a:srgbClr val="FFC000"/>
                </a:solidFill>
              </a:rPr>
              <a:t>А, Б, В, Г.</a:t>
            </a:r>
            <a:r>
              <a:rPr lang="uk-UA" sz="2000" b="1" dirty="0">
                <a:solidFill>
                  <a:srgbClr val="FFC000"/>
                </a:solidFill>
              </a:rPr>
              <a:t> </a:t>
            </a:r>
            <a:r>
              <a:rPr lang="uk-UA" sz="2000" b="1" dirty="0"/>
              <a:t>Дайте пораду Богдану – з якого джерела можна наносити воду швидко та безпечніше і чому? </a:t>
            </a:r>
            <a:r>
              <a:rPr lang="uk-UA" sz="2000" b="1" dirty="0" err="1"/>
              <a:t>Визначіть</a:t>
            </a:r>
            <a:r>
              <a:rPr lang="uk-UA" sz="2000" b="1" dirty="0"/>
              <a:t> абсолютну висоту цього джерела</a:t>
            </a:r>
            <a:endParaRPr lang="ru-RU" sz="2000" b="1" dirty="0"/>
          </a:p>
        </p:txBody>
      </p:sp>
      <p:pic>
        <p:nvPicPr>
          <p:cNvPr id="9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F61B57F9-7B15-4367-AB5E-9DCFFA532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18706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360C8F1D-A9D3-44E1-B432-58764F6E046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9589"/>
            <a:ext cx="12192000" cy="6857999"/>
          </a:xfr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07AFFE7F-257C-4604-B54F-B8F9B73AF436}"/>
              </a:ext>
            </a:extLst>
          </p:cNvPr>
          <p:cNvSpPr/>
          <p:nvPr/>
        </p:nvSpPr>
        <p:spPr>
          <a:xfrm>
            <a:off x="1019436" y="22103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Практико-орієнтовні завдання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6F50CE0-D246-41D0-ADC4-80D55BBB3E7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05" y="2148268"/>
            <a:ext cx="6673421" cy="453122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6350A37-7003-4ABE-AF04-E01F7615832B}"/>
              </a:ext>
            </a:extLst>
          </p:cNvPr>
          <p:cNvSpPr/>
          <p:nvPr/>
        </p:nvSpPr>
        <p:spPr>
          <a:xfrm>
            <a:off x="119336" y="2348880"/>
            <a:ext cx="4464496" cy="4330610"/>
          </a:xfrm>
          <a:prstGeom prst="rect">
            <a:avLst/>
          </a:prstGeom>
          <a:solidFill>
            <a:srgbClr val="00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200" dirty="0">
                <a:solidFill>
                  <a:schemeClr val="tx1"/>
                </a:solidFill>
              </a:rPr>
              <a:t>Після відпочинку біля джерела, що позначено </a:t>
            </a:r>
            <a:r>
              <a:rPr lang="uk-UA" sz="2200" i="1" dirty="0">
                <a:solidFill>
                  <a:schemeClr val="tx1"/>
                </a:solidFill>
              </a:rPr>
              <a:t> </a:t>
            </a:r>
            <a:r>
              <a:rPr lang="uk-UA" sz="2200" dirty="0">
                <a:solidFill>
                  <a:schemeClr val="tx1"/>
                </a:solidFill>
              </a:rPr>
              <a:t>на карті літерою </a:t>
            </a:r>
            <a:r>
              <a:rPr lang="uk-UA" sz="2200" i="1" dirty="0">
                <a:solidFill>
                  <a:schemeClr val="tx1"/>
                </a:solidFill>
              </a:rPr>
              <a:t>А</a:t>
            </a:r>
            <a:r>
              <a:rPr lang="uk-UA" sz="2200" dirty="0">
                <a:solidFill>
                  <a:schemeClr val="tx1"/>
                </a:solidFill>
              </a:rPr>
              <a:t>,</a:t>
            </a:r>
            <a:r>
              <a:rPr lang="uk-UA" sz="2200" i="1" dirty="0">
                <a:solidFill>
                  <a:schemeClr val="tx1"/>
                </a:solidFill>
              </a:rPr>
              <a:t> </a:t>
            </a:r>
            <a:r>
              <a:rPr lang="uk-UA" sz="2200" dirty="0">
                <a:solidFill>
                  <a:schemeClr val="tx1"/>
                </a:solidFill>
              </a:rPr>
              <a:t>група юних туристів вирішила продовжити свій маршрут на одну із двох вершин. Дайте їм пораду, на яку з гір треба піднятися, щоб побачити найбільшу за охопленням територію. Свою відповідь обґрунтуйте. Визначте висоту гір </a:t>
            </a:r>
            <a:r>
              <a:rPr lang="uk-UA" sz="2200" b="1" dirty="0">
                <a:solidFill>
                  <a:srgbClr val="FF0909"/>
                </a:solidFill>
                <a:latin typeface="Arial Black" panose="020B0A04020102020204" pitchFamily="34" charset="0"/>
              </a:rPr>
              <a:t>Лиса та Вівсяна</a:t>
            </a:r>
            <a:endParaRPr lang="ru-RU" sz="2200" b="1" dirty="0">
              <a:solidFill>
                <a:srgbClr val="FF0909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E4F9E440-AA0C-4747-92BF-6C4FD2E4B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9153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pic>
        <p:nvPicPr>
          <p:cNvPr id="7" name="Объект 2">
            <a:extLst>
              <a:ext uri="{FF2B5EF4-FFF2-40B4-BE49-F238E27FC236}">
                <a16:creationId xmlns:a16="http://schemas.microsoft.com/office/drawing/2014/main" xmlns="" id="{F41C2F21-1BF3-468F-8EE0-8054391E0C8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1"/>
            <a:ext cx="12192000" cy="6857999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F3A6CEDB-511A-4A15-B252-032DC846612E}"/>
              </a:ext>
            </a:extLst>
          </p:cNvPr>
          <p:cNvSpPr/>
          <p:nvPr/>
        </p:nvSpPr>
        <p:spPr>
          <a:xfrm>
            <a:off x="799924" y="1483"/>
            <a:ext cx="11271944" cy="1404156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/>
            <a:lightRig rig="soft" dir="t">
              <a:rot lat="0" lon="0" rev="0"/>
            </a:lightRig>
          </a:scene3d>
          <a:sp3d contourW="44450" prstMaterial="matte">
            <a:bevelT w="95250" h="1270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  <a:latin typeface="Arial Black" panose="020B0A04020102020204" pitchFamily="34" charset="0"/>
              </a:rPr>
              <a:t>Тест як інструмент педагогічного оцінювання складається таким чином, щоб</a:t>
            </a:r>
            <a:endParaRPr lang="ru-RU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0781D-20A4-4D72-B6FD-C0979332A13D}"/>
              </a:ext>
            </a:extLst>
          </p:cNvPr>
          <p:cNvSpPr/>
          <p:nvPr/>
        </p:nvSpPr>
        <p:spPr>
          <a:xfrm>
            <a:off x="3303674" y="2714645"/>
            <a:ext cx="5953555" cy="7200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tx1"/>
                </a:solidFill>
              </a:rPr>
              <a:t>Сформованість умінь та навичок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ED95F99-6E9F-4B6B-B65F-B705C864B2CE}"/>
              </a:ext>
            </a:extLst>
          </p:cNvPr>
          <p:cNvSpPr/>
          <p:nvPr/>
        </p:nvSpPr>
        <p:spPr>
          <a:xfrm>
            <a:off x="1285256" y="3869097"/>
            <a:ext cx="3050255" cy="5897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bg1"/>
                </a:solidFill>
              </a:rPr>
              <a:t>характеризувати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417DF93-816F-46DB-944F-E09B7F3E658E}"/>
              </a:ext>
            </a:extLst>
          </p:cNvPr>
          <p:cNvSpPr/>
          <p:nvPr/>
        </p:nvSpPr>
        <p:spPr>
          <a:xfrm>
            <a:off x="4863109" y="3847355"/>
            <a:ext cx="2966120" cy="58975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пояснювати</a:t>
            </a:r>
            <a:endParaRPr lang="ru-RU" sz="32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B01F065-FE02-4FD8-8053-8994D9D32267}"/>
              </a:ext>
            </a:extLst>
          </p:cNvPr>
          <p:cNvSpPr/>
          <p:nvPr/>
        </p:nvSpPr>
        <p:spPr>
          <a:xfrm>
            <a:off x="8328247" y="3825577"/>
            <a:ext cx="3013411" cy="58975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обґрунтовувати</a:t>
            </a:r>
            <a:endParaRPr lang="ru-RU" sz="32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DF6B637-6DC0-4C0A-A4DF-9DEB9CF67393}"/>
              </a:ext>
            </a:extLst>
          </p:cNvPr>
          <p:cNvSpPr/>
          <p:nvPr/>
        </p:nvSpPr>
        <p:spPr>
          <a:xfrm>
            <a:off x="2108421" y="4806186"/>
            <a:ext cx="8136904" cy="72008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встановлювати причинно-наслідкові зв'язки</a:t>
            </a:r>
            <a:endParaRPr lang="ru-RU" sz="32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7A0D9A9-8A84-46AE-B62D-FA8F09F3C39D}"/>
              </a:ext>
            </a:extLst>
          </p:cNvPr>
          <p:cNvSpPr/>
          <p:nvPr/>
        </p:nvSpPr>
        <p:spPr>
          <a:xfrm>
            <a:off x="724508" y="5793148"/>
            <a:ext cx="11111889" cy="83226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tx1"/>
                </a:solidFill>
              </a:rPr>
              <a:t>показати можливість використання учнями  знань на практиці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xmlns="" id="{2C50B271-EBA2-4B3D-BB3C-56A1BA3265CA}"/>
              </a:ext>
            </a:extLst>
          </p:cNvPr>
          <p:cNvSpPr/>
          <p:nvPr/>
        </p:nvSpPr>
        <p:spPr>
          <a:xfrm>
            <a:off x="6176873" y="2268381"/>
            <a:ext cx="576064" cy="442262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xmlns="" id="{A1655F86-6A7C-487C-B1A0-5A213244997F}"/>
              </a:ext>
            </a:extLst>
          </p:cNvPr>
          <p:cNvSpPr/>
          <p:nvPr/>
        </p:nvSpPr>
        <p:spPr>
          <a:xfrm>
            <a:off x="6204012" y="3477653"/>
            <a:ext cx="576064" cy="369702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изогнутая вправо 17">
            <a:extLst>
              <a:ext uri="{FF2B5EF4-FFF2-40B4-BE49-F238E27FC236}">
                <a16:creationId xmlns:a16="http://schemas.microsoft.com/office/drawing/2014/main" xmlns="" id="{FA6BE322-725B-48A6-ABEB-4B72D679740B}"/>
              </a:ext>
            </a:extLst>
          </p:cNvPr>
          <p:cNvSpPr/>
          <p:nvPr/>
        </p:nvSpPr>
        <p:spPr>
          <a:xfrm rot="1084818">
            <a:off x="2314674" y="2901412"/>
            <a:ext cx="880898" cy="997606"/>
          </a:xfrm>
          <a:prstGeom prst="curv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Стрелка: изогнутая вправо 18">
            <a:extLst>
              <a:ext uri="{FF2B5EF4-FFF2-40B4-BE49-F238E27FC236}">
                <a16:creationId xmlns:a16="http://schemas.microsoft.com/office/drawing/2014/main" xmlns="" id="{8A234805-91D5-4CFD-AD31-893C0891BC79}"/>
              </a:ext>
            </a:extLst>
          </p:cNvPr>
          <p:cNvSpPr/>
          <p:nvPr/>
        </p:nvSpPr>
        <p:spPr>
          <a:xfrm rot="20650857" flipH="1">
            <a:off x="9289694" y="2896450"/>
            <a:ext cx="1019164" cy="1018792"/>
          </a:xfrm>
          <a:prstGeom prst="curv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xmlns="" id="{0C5D8F5B-F1BA-415F-ACCE-3095CEC901CD}"/>
              </a:ext>
            </a:extLst>
          </p:cNvPr>
          <p:cNvSpPr/>
          <p:nvPr/>
        </p:nvSpPr>
        <p:spPr>
          <a:xfrm>
            <a:off x="7915725" y="3433792"/>
            <a:ext cx="341765" cy="1307131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xmlns="" id="{DF0F2B4F-6F3F-4C80-9A54-BA236BE12333}"/>
              </a:ext>
            </a:extLst>
          </p:cNvPr>
          <p:cNvSpPr/>
          <p:nvPr/>
        </p:nvSpPr>
        <p:spPr>
          <a:xfrm>
            <a:off x="4422998" y="3457375"/>
            <a:ext cx="391813" cy="1282302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изогнутая влево 22">
            <a:extLst>
              <a:ext uri="{FF2B5EF4-FFF2-40B4-BE49-F238E27FC236}">
                <a16:creationId xmlns:a16="http://schemas.microsoft.com/office/drawing/2014/main" xmlns="" id="{BBAC0521-1394-4861-A211-C66811AE349D}"/>
              </a:ext>
            </a:extLst>
          </p:cNvPr>
          <p:cNvSpPr/>
          <p:nvPr/>
        </p:nvSpPr>
        <p:spPr>
          <a:xfrm rot="19981443">
            <a:off x="9816180" y="1087337"/>
            <a:ext cx="2003311" cy="500002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Стрелка: изогнутая вправо 23">
            <a:extLst>
              <a:ext uri="{FF2B5EF4-FFF2-40B4-BE49-F238E27FC236}">
                <a16:creationId xmlns:a16="http://schemas.microsoft.com/office/drawing/2014/main" xmlns="" id="{58B0B0CE-F740-44F4-B51E-62E5362E052A}"/>
              </a:ext>
            </a:extLst>
          </p:cNvPr>
          <p:cNvSpPr/>
          <p:nvPr/>
        </p:nvSpPr>
        <p:spPr>
          <a:xfrm rot="2012038">
            <a:off x="791383" y="662385"/>
            <a:ext cx="2255429" cy="542720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48E2177-9128-4ADD-AAFC-460B6BB7FDC8}"/>
              </a:ext>
            </a:extLst>
          </p:cNvPr>
          <p:cNvSpPr/>
          <p:nvPr/>
        </p:nvSpPr>
        <p:spPr>
          <a:xfrm>
            <a:off x="3791744" y="1501441"/>
            <a:ext cx="5485500" cy="76694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Визначити рівень знань учнів</a:t>
            </a:r>
            <a:endParaRPr lang="ru-RU" sz="3200" dirty="0"/>
          </a:p>
        </p:txBody>
      </p:sp>
      <p:pic>
        <p:nvPicPr>
          <p:cNvPr id="27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49582A5A-CB8D-4B41-94FD-DA914ECB5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138" y="182697"/>
            <a:ext cx="2379879" cy="110913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52375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8264D8D6-9690-4802-8235-5DA323DE33B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9589"/>
            <a:ext cx="12192000" cy="6857999"/>
          </a:xfr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D1DE61A8-D886-4BA4-87A7-4E5594CD86DE}"/>
              </a:ext>
            </a:extLst>
          </p:cNvPr>
          <p:cNvSpPr/>
          <p:nvPr/>
        </p:nvSpPr>
        <p:spPr>
          <a:xfrm>
            <a:off x="1019436" y="22103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Практико-орієнтовні завдання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3285788-7B50-4782-B606-32A0271152E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1636172"/>
            <a:ext cx="5329369" cy="450542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6C4F618-D424-4838-B819-0EB5C954068D}"/>
              </a:ext>
            </a:extLst>
          </p:cNvPr>
          <p:cNvSpPr/>
          <p:nvPr/>
        </p:nvSpPr>
        <p:spPr>
          <a:xfrm>
            <a:off x="349107" y="2414481"/>
            <a:ext cx="5112568" cy="4357994"/>
          </a:xfrm>
          <a:prstGeom prst="rect">
            <a:avLst/>
          </a:prstGeom>
          <a:solidFill>
            <a:srgbClr val="00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000" dirty="0">
                <a:solidFill>
                  <a:schemeClr val="tx1"/>
                </a:solidFill>
              </a:rPr>
              <a:t>Прочитавши в книзі про природу одного з островів Світового океану, молоде подружжя в січні вирішило здійснити мандрівку до нього, щоб відпочити і засмагнути. У книзі виявилася схема цього райського острову. Користуючись схемою, проаналізуйте вплив основних </a:t>
            </a:r>
            <a:r>
              <a:rPr lang="uk-UA" sz="2000" dirty="0" err="1">
                <a:solidFill>
                  <a:schemeClr val="tx1"/>
                </a:solidFill>
              </a:rPr>
              <a:t>кліматотвірних</a:t>
            </a:r>
            <a:r>
              <a:rPr lang="uk-UA" sz="2000" dirty="0">
                <a:solidFill>
                  <a:schemeClr val="tx1"/>
                </a:solidFill>
              </a:rPr>
              <a:t> чинників (переважаючих вітрів, течій, рельєфу) на розподіл опадів на території острова та порадьте подружжю для відпочинку місцевість </a:t>
            </a:r>
            <a:br>
              <a:rPr lang="uk-UA" sz="2000" dirty="0">
                <a:solidFill>
                  <a:schemeClr val="tx1"/>
                </a:solidFill>
              </a:rPr>
            </a:br>
            <a:r>
              <a:rPr lang="uk-UA" sz="2000" i="1" dirty="0">
                <a:solidFill>
                  <a:schemeClr val="tx1"/>
                </a:solidFill>
              </a:rPr>
              <a:t>(із позначених літерами </a:t>
            </a:r>
            <a:r>
              <a:rPr lang="uk-UA" sz="2000" b="1" i="1" dirty="0">
                <a:solidFill>
                  <a:schemeClr val="tx1"/>
                </a:solidFill>
              </a:rPr>
              <a:t>А, Б, В, Г </a:t>
            </a:r>
            <a:r>
              <a:rPr lang="uk-UA" sz="2000" i="1" dirty="0">
                <a:solidFill>
                  <a:schemeClr val="tx1"/>
                </a:solidFill>
              </a:rPr>
              <a:t>ділянок)</a:t>
            </a:r>
            <a:r>
              <a:rPr lang="uk-UA" sz="2000" dirty="0">
                <a:solidFill>
                  <a:schemeClr val="tx1"/>
                </a:solidFill>
              </a:rPr>
              <a:t>, де вірогідність сонячної погоди буде найбільшою. Поясніть свій вибір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DAC4D0C-C80A-4BDB-A846-A26ACCB2A96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068" y="782119"/>
            <a:ext cx="3553072" cy="414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316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ABFA1C70-769E-4D88-9AA7-3891386482A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178510"/>
            <a:ext cx="12192000" cy="6857999"/>
          </a:xfr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DD0F968D-F96F-40D1-B2B5-FFD5BD42657B}"/>
              </a:ext>
            </a:extLst>
          </p:cNvPr>
          <p:cNvSpPr/>
          <p:nvPr/>
        </p:nvSpPr>
        <p:spPr>
          <a:xfrm>
            <a:off x="1019436" y="22103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Практико-орієнтовні завдання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3F48FB3-4AEF-49C0-A8C7-24FE15CF205C}"/>
              </a:ext>
            </a:extLst>
          </p:cNvPr>
          <p:cNvSpPr/>
          <p:nvPr/>
        </p:nvSpPr>
        <p:spPr>
          <a:xfrm>
            <a:off x="3208437" y="943214"/>
            <a:ext cx="4798940" cy="6038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8A59000-3EC0-4EA9-AB56-D83783A8D2EB}"/>
              </a:ext>
            </a:extLst>
          </p:cNvPr>
          <p:cNvSpPr/>
          <p:nvPr/>
        </p:nvSpPr>
        <p:spPr>
          <a:xfrm>
            <a:off x="8407500" y="1374089"/>
            <a:ext cx="3708882" cy="5640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7" name="Рисунок 8">
            <a:extLst>
              <a:ext uri="{FF2B5EF4-FFF2-40B4-BE49-F238E27FC236}">
                <a16:creationId xmlns:a16="http://schemas.microsoft.com/office/drawing/2014/main" xmlns="" id="{A78019DC-58C5-483C-ABAD-D4F6E859D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35" t="26395" r="55800" b="10358"/>
          <a:stretch>
            <a:fillRect/>
          </a:stretch>
        </p:blipFill>
        <p:spPr bwMode="auto">
          <a:xfrm>
            <a:off x="8760296" y="1713200"/>
            <a:ext cx="3111712" cy="512269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1A1D3EFA-DCC0-4C77-9AAD-A4A5575BE221}"/>
              </a:ext>
            </a:extLst>
          </p:cNvPr>
          <p:cNvSpPr/>
          <p:nvPr/>
        </p:nvSpPr>
        <p:spPr>
          <a:xfrm>
            <a:off x="75618" y="2514331"/>
            <a:ext cx="2780022" cy="4165159"/>
          </a:xfrm>
          <a:prstGeom prst="rect">
            <a:avLst/>
          </a:prstGeom>
          <a:solidFill>
            <a:srgbClr val="00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dirty="0">
                <a:solidFill>
                  <a:schemeClr val="tx1"/>
                </a:solidFill>
              </a:rPr>
              <a:t>На місцевості, що зображено на карті, будівельники планують між точками </a:t>
            </a:r>
            <a:r>
              <a:rPr lang="uk-UA" b="1" dirty="0">
                <a:solidFill>
                  <a:schemeClr val="tx1"/>
                </a:solidFill>
              </a:rPr>
              <a:t>А</a:t>
            </a:r>
            <a:r>
              <a:rPr lang="uk-UA" dirty="0">
                <a:solidFill>
                  <a:schemeClr val="tx1"/>
                </a:solidFill>
              </a:rPr>
              <a:t> і </a:t>
            </a:r>
            <a:r>
              <a:rPr lang="uk-UA" b="1" dirty="0">
                <a:solidFill>
                  <a:schemeClr val="tx1"/>
                </a:solidFill>
              </a:rPr>
              <a:t>В </a:t>
            </a:r>
            <a:r>
              <a:rPr lang="uk-UA" dirty="0">
                <a:solidFill>
                  <a:schemeClr val="tx1"/>
                </a:solidFill>
              </a:rPr>
              <a:t>прокласти водогін з пластмасової труби, що повторюватиме всі вигини рельєфу місцевості. На малюнках представлено відповіді учнів, які намагалися зобразити профіль цієї труби. Який з профілів побудований вірно?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2608A6C-1CFE-47FD-93B6-B782A57B7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3145" y="1093555"/>
            <a:ext cx="4009524" cy="5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493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BB76CD4D-23D4-41A0-9FCC-DB0F0AA4B67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6634" y="-6477"/>
            <a:ext cx="12192000" cy="6857999"/>
          </a:xfr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93619EA1-0E0C-4089-9B3B-32A4BE468E16}"/>
              </a:ext>
            </a:extLst>
          </p:cNvPr>
          <p:cNvSpPr/>
          <p:nvPr/>
        </p:nvSpPr>
        <p:spPr>
          <a:xfrm>
            <a:off x="1019436" y="22103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Практико-орієнтовні завдання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xmlns="" id="{679682FE-E728-4826-8959-360951D11203}"/>
              </a:ext>
            </a:extLst>
          </p:cNvPr>
          <p:cNvSpPr/>
          <p:nvPr/>
        </p:nvSpPr>
        <p:spPr>
          <a:xfrm>
            <a:off x="3575720" y="943214"/>
            <a:ext cx="8424936" cy="439248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i="1" dirty="0">
                <a:solidFill>
                  <a:srgbClr val="FFC000"/>
                </a:solidFill>
              </a:rPr>
              <a:t>Третій рівень</a:t>
            </a:r>
            <a:r>
              <a:rPr lang="uk-UA" sz="2800" b="1" dirty="0">
                <a:solidFill>
                  <a:srgbClr val="FFC000"/>
                </a:solidFill>
              </a:rPr>
              <a:t> </a:t>
            </a:r>
            <a:r>
              <a:rPr lang="uk-UA" sz="2800" b="1" dirty="0"/>
              <a:t>складності – це рівень міркувань. Завдання цього рівня ґрунтуються на здійсненні узагальнень, розв’язуванні проблем та обґрунтуванні висновків</a:t>
            </a:r>
            <a:endParaRPr lang="ru-RU" sz="2800" b="1" dirty="0"/>
          </a:p>
        </p:txBody>
      </p:sp>
      <p:pic>
        <p:nvPicPr>
          <p:cNvPr id="8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CD32D8B7-A8D8-47A7-AF78-8FCE695B3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0"/>
                    </a14:imgEffect>
                    <a14:imgEffect>
                      <a14:brightnessContrast bright="37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754" y="492921"/>
            <a:ext cx="2913891" cy="1243577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88D905B-932A-4C64-9ACF-74C23A908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328" y="2356117"/>
            <a:ext cx="3943320" cy="465181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7766357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BF8AE9DA-0284-4F43-B9E4-010D97F0FF4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6634" y="0"/>
            <a:ext cx="12192000" cy="6857999"/>
          </a:xfr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ACBC4CB9-2A28-489C-AF00-ADFA6B0AC24B}"/>
              </a:ext>
            </a:extLst>
          </p:cNvPr>
          <p:cNvSpPr/>
          <p:nvPr/>
        </p:nvSpPr>
        <p:spPr>
          <a:xfrm>
            <a:off x="1019436" y="22103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>
                <a:solidFill>
                  <a:srgbClr val="FFFF00"/>
                </a:solidFill>
                <a:latin typeface="Arial Black" panose="020B0A04020102020204" pitchFamily="34" charset="0"/>
              </a:rPr>
              <a:t>Практико-орієнтовні завдання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D69F11F-D167-4015-B09B-C66D8D2F8319}"/>
              </a:ext>
            </a:extLst>
          </p:cNvPr>
          <p:cNvSpPr/>
          <p:nvPr/>
        </p:nvSpPr>
        <p:spPr>
          <a:xfrm>
            <a:off x="1775520" y="786807"/>
            <a:ext cx="10225136" cy="1706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0883DAED-087B-42C9-BC10-86EE61F48F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657305"/>
              </p:ext>
            </p:extLst>
          </p:nvPr>
        </p:nvGraphicFramePr>
        <p:xfrm>
          <a:off x="1919536" y="921113"/>
          <a:ext cx="9918038" cy="14153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18038">
                  <a:extLst>
                    <a:ext uri="{9D8B030D-6E8A-4147-A177-3AD203B41FA5}">
                      <a16:colId xmlns:a16="http://schemas.microsoft.com/office/drawing/2014/main" xmlns="" val="2644894078"/>
                    </a:ext>
                  </a:extLst>
                </a:gridCol>
              </a:tblGrid>
              <a:tr h="1415376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effectLst/>
                        </a:rPr>
                        <a:t>Освоєння природних ресурсів умовного регіону відбуватиметься шляхом формування району чорної металургії з основними центрами </a:t>
                      </a:r>
                      <a:r>
                        <a:rPr lang="uk-UA" sz="1800" b="1" dirty="0">
                          <a:effectLst/>
                        </a:rPr>
                        <a:t>Х</a:t>
                      </a:r>
                      <a:r>
                        <a:rPr lang="uk-UA" sz="1600" dirty="0">
                          <a:effectLst/>
                        </a:rPr>
                        <a:t> та</a:t>
                      </a:r>
                      <a:r>
                        <a:rPr lang="uk-UA" sz="1800" dirty="0">
                          <a:effectLst/>
                        </a:rPr>
                        <a:t> </a:t>
                      </a:r>
                      <a:r>
                        <a:rPr lang="en-US" sz="1800" b="1" dirty="0">
                          <a:effectLst/>
                        </a:rPr>
                        <a:t>N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uk-UA" sz="1600" dirty="0">
                          <a:effectLst/>
                        </a:rPr>
                        <a:t>(див. картосхему). Родина з міста </a:t>
                      </a:r>
                      <a:r>
                        <a:rPr lang="uk-UA" sz="1800" b="1" dirty="0">
                          <a:effectLst/>
                        </a:rPr>
                        <a:t>Х</a:t>
                      </a:r>
                      <a:r>
                        <a:rPr lang="uk-UA" sz="1800" dirty="0">
                          <a:effectLst/>
                        </a:rPr>
                        <a:t> </a:t>
                      </a:r>
                      <a:r>
                        <a:rPr lang="uk-UA" sz="1600" dirty="0">
                          <a:effectLst/>
                        </a:rPr>
                        <a:t>вирішила побудувати будинок за містом в екологічно чистому районі на березі річки. У якому місці, що позначено на схемі цифрами </a:t>
                      </a:r>
                      <a:r>
                        <a:rPr lang="uk-UA" sz="1800" b="1" dirty="0">
                          <a:effectLst/>
                        </a:rPr>
                        <a:t>1, 2, 3, 4, 5, </a:t>
                      </a:r>
                      <a:r>
                        <a:rPr lang="uk-UA" sz="1600" dirty="0">
                          <a:effectLst/>
                        </a:rPr>
                        <a:t>ви б порадили їм побудувати будинок, ураховуючи </a:t>
                      </a:r>
                      <a:r>
                        <a:rPr lang="uk-UA" sz="1600" dirty="0" err="1">
                          <a:effectLst/>
                        </a:rPr>
                        <a:t>проєкти</a:t>
                      </a:r>
                      <a:r>
                        <a:rPr lang="uk-UA" sz="1600" dirty="0">
                          <a:effectLst/>
                        </a:rPr>
                        <a:t> розвитку виробництва та виробничої інфраструктури в регіоні. Поясніть свій вибір.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7191735"/>
                  </a:ext>
                </a:extLst>
              </a:tr>
            </a:tbl>
          </a:graphicData>
        </a:graphic>
      </p:graphicFrame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230E32F-5850-4AE5-86AB-4E81405087F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896"/>
            <a:ext cx="5343918" cy="333356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067EC28-A69A-4929-A064-1B76B5968459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5087732"/>
            <a:ext cx="3287688" cy="176796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xmlns="" id="{A624DBBB-011E-4CAA-B835-2FBD0A7BD8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603197"/>
              </p:ext>
            </p:extLst>
          </p:nvPr>
        </p:nvGraphicFramePr>
        <p:xfrm>
          <a:off x="5344606" y="2470795"/>
          <a:ext cx="6853340" cy="8292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906915465"/>
                    </a:ext>
                  </a:extLst>
                </a:gridCol>
                <a:gridCol w="6645060">
                  <a:extLst>
                    <a:ext uri="{9D8B030D-6E8A-4147-A177-3AD203B41FA5}">
                      <a16:colId xmlns:a16="http://schemas.microsoft.com/office/drawing/2014/main" xmlns="" val="3992197167"/>
                    </a:ext>
                  </a:extLst>
                </a:gridCol>
              </a:tblGrid>
              <a:tr h="41464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0170" indent="1841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1" u="sng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Заходи місцевої влади</a:t>
                      </a:r>
                      <a:r>
                        <a:rPr lang="uk-UA" sz="1500" b="1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90170" indent="184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uk-UA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.Сполучити залізницею місто </a:t>
                      </a:r>
                      <a:r>
                        <a:rPr lang="en-US" sz="1800" b="1" dirty="0">
                          <a:solidFill>
                            <a:srgbClr val="FF0909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uk-UA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 містами </a:t>
                      </a:r>
                      <a:r>
                        <a:rPr lang="uk-UA" sz="1800" b="1" dirty="0">
                          <a:solidFill>
                            <a:srgbClr val="FF0909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uk-UA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en-US" sz="1800" b="1" dirty="0">
                          <a:solidFill>
                            <a:srgbClr val="FF0909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uk-UA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Збудувати теплову електростанцію біля міста </a:t>
                      </a:r>
                      <a:r>
                        <a:rPr lang="en-US" sz="1800" b="1" dirty="0">
                          <a:solidFill>
                            <a:srgbClr val="FF0909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uk-UA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Збільшити потужність гірничозбагачувальної фабрики в місті </a:t>
                      </a:r>
                      <a:r>
                        <a:rPr lang="en-US" sz="1800" b="1" dirty="0">
                          <a:solidFill>
                            <a:srgbClr val="FF0909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uk-UA" sz="1800" dirty="0">
                          <a:solidFill>
                            <a:srgbClr val="FF0909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solidFill>
                          <a:srgbClr val="FF090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Побудувати водосховище нижче за течією від міста </a:t>
                      </a:r>
                      <a:r>
                        <a:rPr lang="en-US" sz="1800" b="1" dirty="0">
                          <a:solidFill>
                            <a:srgbClr val="FF0909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(на північний захід від міста).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Перепрофілювати коксохімічний завод у лісохімічний та побудувати новий коксохімічний завод біля міста </a:t>
                      </a:r>
                      <a:r>
                        <a:rPr lang="uk-UA" sz="1800" b="1" dirty="0">
                          <a:solidFill>
                            <a:srgbClr val="FF0909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uk-UA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Сформувати «зелену зону», західні кордони якої поєднали б витоки річок Сож і Пар, а північні, східні і південні кордони пройшли б за природними руслами  річок Сож, Пар і Річка.</a:t>
                      </a:r>
                    </a:p>
                    <a:p>
                      <a:pPr marL="0" lv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ru-RU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Прокласти</a:t>
                      </a: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газопровід</a:t>
                      </a: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 </a:t>
                      </a:r>
                      <a:r>
                        <a:rPr lang="ru-RU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всіх</a:t>
                      </a: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міст</a:t>
                      </a: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району та </a:t>
                      </a:r>
                      <a:r>
                        <a:rPr lang="ru-RU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коксохімічному</a:t>
                      </a: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заводу</a:t>
                      </a: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xmlns="" val="787896857"/>
                  </a:ext>
                </a:extLst>
              </a:tr>
              <a:tr h="41464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xmlns="" val="2648531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23308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3D92BDD6-E47A-4201-9E3B-9FD6B956AB4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6634" y="0"/>
            <a:ext cx="12192000" cy="6857999"/>
          </a:xfr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1EEAB88F-9716-48DB-A40C-1392F3860E9A}"/>
              </a:ext>
            </a:extLst>
          </p:cNvPr>
          <p:cNvSpPr/>
          <p:nvPr/>
        </p:nvSpPr>
        <p:spPr>
          <a:xfrm>
            <a:off x="1019436" y="22103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>
                <a:solidFill>
                  <a:srgbClr val="FFFF00"/>
                </a:solidFill>
                <a:latin typeface="Arial Black" panose="020B0A04020102020204" pitchFamily="34" charset="0"/>
              </a:rPr>
              <a:t>Засоби навчання з топографії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FBD7D8C-DE46-41AD-A560-A30F9F1C5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8021" r="642" b="20837"/>
          <a:stretch/>
        </p:blipFill>
        <p:spPr>
          <a:xfrm>
            <a:off x="120322" y="808910"/>
            <a:ext cx="12192000" cy="604427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656FE5FE-06EA-481C-A939-618BD09E7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8" y="823878"/>
            <a:ext cx="28575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DFB2AB38-E86D-4375-BB9F-5621A7DB2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857438"/>
            <a:ext cx="4409291" cy="582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646C93A2-E213-436C-91CF-561FEE08A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9539" y="2771008"/>
            <a:ext cx="2294363" cy="3028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19136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2">
            <a:extLst>
              <a:ext uri="{FF2B5EF4-FFF2-40B4-BE49-F238E27FC236}">
                <a16:creationId xmlns:a16="http://schemas.microsoft.com/office/drawing/2014/main" xmlns="" id="{8D6BC9E6-F3AF-4EB2-92A9-321739DF024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24144631-F405-4E11-922F-94165FB4AE5B}"/>
              </a:ext>
            </a:extLst>
          </p:cNvPr>
          <p:cNvSpPr/>
          <p:nvPr/>
        </p:nvSpPr>
        <p:spPr>
          <a:xfrm>
            <a:off x="1343472" y="0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FF00"/>
                </a:solidFill>
                <a:latin typeface="Arial Black" panose="020B0A04020102020204" pitchFamily="34" charset="0"/>
              </a:rPr>
              <a:t>Засоби навчання з топографії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5FE0C8F-AF2A-4517-90AA-62FBDC39C1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39" t="9340" r="22437" b="25851"/>
          <a:stretch/>
        </p:blipFill>
        <p:spPr>
          <a:xfrm>
            <a:off x="5447928" y="1340767"/>
            <a:ext cx="6662926" cy="48960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98AD919-1AFF-4CAC-BBA0-275EBBEF9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5" y="1628800"/>
            <a:ext cx="5387793" cy="52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977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0B1C0256-2513-44EA-9777-124B7CF5EF3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6634" y="1"/>
            <a:ext cx="12192000" cy="6857999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6BB7E67-4029-4E77-87FD-CE0F9497A06D}"/>
              </a:ext>
            </a:extLst>
          </p:cNvPr>
          <p:cNvSpPr/>
          <p:nvPr/>
        </p:nvSpPr>
        <p:spPr>
          <a:xfrm>
            <a:off x="2135560" y="1772816"/>
            <a:ext cx="9793088" cy="115212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З вимогами щодо створення тестових завдань можна ознайомитися  на сайті Сумського обласного інституту післядипломної педагогічної освіти в розділі «Мобільна сторінка методиста» в теці «Обласна творча група» за посиланням: </a:t>
            </a:r>
            <a:r>
              <a:rPr lang="uk-UA" u="sng" dirty="0">
                <a:hlinkClick r:id="rId4"/>
              </a:rPr>
              <a:t>https://numl.org/.508681</a:t>
            </a:r>
            <a:r>
              <a:rPr lang="uk-UA" dirty="0"/>
              <a:t>. 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96DC003-C10E-4F75-84B2-AFABA3FD2313}"/>
              </a:ext>
            </a:extLst>
          </p:cNvPr>
          <p:cNvSpPr/>
          <p:nvPr/>
        </p:nvSpPr>
        <p:spPr>
          <a:xfrm>
            <a:off x="551384" y="3284984"/>
            <a:ext cx="10081120" cy="129614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chemeClr val="tx1"/>
                </a:solidFill>
              </a:rPr>
              <a:t>Тестові завдання розміщено на сайті Українського центру оцінювання якості освіти за посиланням: </a:t>
            </a:r>
            <a:r>
              <a:rPr lang="ru-RU" b="1" u="sng" dirty="0" err="1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</a:t>
            </a:r>
            <a:r>
              <a:rPr lang="uk-UA" b="1" u="sng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://</a:t>
            </a:r>
            <a:r>
              <a:rPr lang="ru-RU" b="1" u="sng" dirty="0" err="1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testportal</a:t>
            </a:r>
            <a:r>
              <a:rPr lang="uk-UA" b="1" u="sng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r>
              <a:rPr lang="ru-RU" b="1" u="sng" dirty="0" err="1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gov</a:t>
            </a:r>
            <a:r>
              <a:rPr lang="uk-UA" b="1" u="sng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r>
              <a:rPr lang="ru-RU" b="1" u="sng" dirty="0" err="1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ua</a:t>
            </a:r>
            <a:r>
              <a:rPr lang="uk-UA" b="1" u="sng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</a:t>
            </a:r>
            <a:r>
              <a:rPr lang="ru-RU" b="1" u="sng" dirty="0" err="1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testy</a:t>
            </a:r>
            <a:r>
              <a:rPr lang="uk-UA" b="1" u="sng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-</a:t>
            </a:r>
            <a:r>
              <a:rPr lang="ru-RU" b="1" u="sng" dirty="0" err="1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mynulyh</a:t>
            </a:r>
            <a:r>
              <a:rPr lang="uk-UA" b="1" u="sng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-</a:t>
            </a:r>
            <a:r>
              <a:rPr lang="ru-RU" b="1" u="sng" dirty="0" err="1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rokiv</a:t>
            </a:r>
            <a:r>
              <a:rPr lang="uk-UA" b="1" u="sng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</a:t>
            </a:r>
            <a:r>
              <a:rPr lang="uk-UA" b="1" dirty="0">
                <a:solidFill>
                  <a:schemeClr val="tx1"/>
                </a:solidFill>
              </a:rPr>
              <a:t>, а також на сайті Сумського обласного інституту післядипломної педагогічної освіти в розділі «Мобільна сторінка методиста» в теці «ЗНО з географії» за посиланням:</a:t>
            </a:r>
            <a:r>
              <a:rPr lang="uk-UA" b="1" dirty="0"/>
              <a:t> </a:t>
            </a:r>
            <a:r>
              <a:rPr lang="uk-UA" b="1" u="sng" dirty="0">
                <a:hlinkClick r:id="rId6"/>
              </a:rPr>
              <a:t>https://numl.org/.457681</a:t>
            </a:r>
            <a:r>
              <a:rPr lang="uk-UA" b="1" dirty="0"/>
              <a:t>.</a:t>
            </a:r>
            <a:endParaRPr lang="ru-RU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4F1C784-B5CB-4E8F-A2D7-EBFD866A3FCB}"/>
              </a:ext>
            </a:extLst>
          </p:cNvPr>
          <p:cNvSpPr/>
          <p:nvPr/>
        </p:nvSpPr>
        <p:spPr>
          <a:xfrm>
            <a:off x="574497" y="5093804"/>
            <a:ext cx="11233248" cy="129614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chemeClr val="tx1"/>
                </a:solidFill>
              </a:rPr>
              <a:t>Корисними при підготовці до уроків в курсах  «Географія: регіони та країни» (10 клас) та «Географічний простір Землі» (11 клас) будуть методичні матеріали, що розміщено на сайті Сумського обласного інституту післядипломної педагогічної освіти в розділі «Мобільна сторінка методиста» в теці «Перелік веб-сайтів з географії Всеукраїнської школи онлайн» за посиланням: </a:t>
            </a:r>
            <a:r>
              <a:rPr lang="uk-UA" b="1" u="sng" dirty="0">
                <a:hlinkClick r:id="rId7"/>
              </a:rPr>
              <a:t>https://numl.org/.608681</a:t>
            </a:r>
            <a:r>
              <a:rPr lang="uk-UA" b="1" dirty="0"/>
              <a:t>.</a:t>
            </a:r>
            <a:endParaRPr lang="ru-RU" b="1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F9B92467-4267-435E-B758-61215F4C5080}"/>
              </a:ext>
            </a:extLst>
          </p:cNvPr>
          <p:cNvSpPr/>
          <p:nvPr/>
        </p:nvSpPr>
        <p:spPr>
          <a:xfrm>
            <a:off x="1343472" y="0"/>
            <a:ext cx="10153128" cy="764704"/>
          </a:xfrm>
          <a:prstGeom prst="ellipse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rgbClr val="FFFF00"/>
                </a:solidFill>
                <a:latin typeface="Arial Black" panose="020B0A04020102020204" pitchFamily="34" charset="0"/>
              </a:rPr>
              <a:t>Корисні посилання</a:t>
            </a:r>
            <a:endParaRPr lang="ru-RU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6087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49281C68-6171-4CD1-90F3-DC22385F890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-15227"/>
            <a:ext cx="12192000" cy="6857999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0CA1771-3D31-4DC2-8928-CEE8FB609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1412776"/>
            <a:ext cx="3650180" cy="544522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96E1058-6D4F-4A3D-886B-A8E2A95FFEE7}"/>
              </a:ext>
            </a:extLst>
          </p:cNvPr>
          <p:cNvSpPr/>
          <p:nvPr/>
        </p:nvSpPr>
        <p:spPr>
          <a:xfrm>
            <a:off x="3051021" y="620688"/>
            <a:ext cx="851758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dirty="0">
                <a:solidFill>
                  <a:srgbClr val="0000FF"/>
                </a:solidFill>
                <a:latin typeface="Arial Black" panose="020B0A04020102020204" pitchFamily="34" charset="0"/>
              </a:rPr>
              <a:t>Єднаймося,</a:t>
            </a:r>
          </a:p>
          <a:p>
            <a:pPr algn="ctr"/>
            <a:r>
              <a:rPr lang="uk-UA" sz="4800" dirty="0">
                <a:solidFill>
                  <a:srgbClr val="0000FF"/>
                </a:solidFill>
                <a:latin typeface="Arial Black" panose="020B0A04020102020204" pitchFamily="34" charset="0"/>
              </a:rPr>
              <a:t>              тримаймося, </a:t>
            </a:r>
          </a:p>
          <a:p>
            <a:pPr algn="ctr"/>
            <a:r>
              <a:rPr lang="uk-UA" sz="4800" dirty="0">
                <a:solidFill>
                  <a:srgbClr val="0000FF"/>
                </a:solidFill>
                <a:latin typeface="Arial Black" panose="020B0A04020102020204" pitchFamily="34" charset="0"/>
              </a:rPr>
              <a:t>бережімо себе і дітей!</a:t>
            </a:r>
          </a:p>
          <a:p>
            <a:pPr algn="ctr"/>
            <a:endParaRPr lang="uk-UA" sz="2800" dirty="0">
              <a:solidFill>
                <a:srgbClr val="0000FF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sz="4800" dirty="0">
                <a:solidFill>
                  <a:srgbClr val="FFFF00"/>
                </a:solidFill>
                <a:latin typeface="Arial Black" panose="020B0A04020102020204" pitchFamily="34" charset="0"/>
              </a:rPr>
              <a:t>Усе буде - Україна !!!</a:t>
            </a:r>
            <a:endParaRPr lang="ru-RU" sz="4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27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2">
            <a:extLst>
              <a:ext uri="{FF2B5EF4-FFF2-40B4-BE49-F238E27FC236}">
                <a16:creationId xmlns:a16="http://schemas.microsoft.com/office/drawing/2014/main" xmlns="" id="{1A029B2F-432D-408E-B0A0-E43074FD969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0"/>
            <a:ext cx="12192000" cy="6857999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E88FAB3-E604-47D7-9238-22039E6B3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584" y="35204"/>
            <a:ext cx="9647619" cy="6857143"/>
          </a:xfrm>
          <a:prstGeom prst="rect">
            <a:avLst/>
          </a:prstGeom>
        </p:spPr>
      </p:pic>
      <p:pic>
        <p:nvPicPr>
          <p:cNvPr id="5" name="Picture 7" descr="менхаузен">
            <a:extLst>
              <a:ext uri="{FF2B5EF4-FFF2-40B4-BE49-F238E27FC236}">
                <a16:creationId xmlns:a16="http://schemas.microsoft.com/office/drawing/2014/main" xmlns="" id="{95CA51E9-8496-412D-95B6-8001966DC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844824"/>
            <a:ext cx="2451521" cy="387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59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D57B2B13-EF44-491C-BB9B-43C78828FCC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0"/>
            <a:ext cx="12192000" cy="6857999"/>
          </a:xfr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974D4C26-C2E4-4B99-840F-F328CA33DD95}"/>
              </a:ext>
            </a:extLst>
          </p:cNvPr>
          <p:cNvSpPr/>
          <p:nvPr/>
        </p:nvSpPr>
        <p:spPr>
          <a:xfrm>
            <a:off x="1055440" y="72009"/>
            <a:ext cx="10416480" cy="9087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rgbClr val="FFFF00"/>
                </a:solidFill>
                <a:latin typeface="Arial Black" panose="020B0A04020102020204" pitchFamily="34" charset="0"/>
              </a:rPr>
              <a:t>Функції тестів з географії</a:t>
            </a:r>
            <a:endParaRPr lang="ru-RU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Выноска: стрелка вниз 2">
            <a:extLst>
              <a:ext uri="{FF2B5EF4-FFF2-40B4-BE49-F238E27FC236}">
                <a16:creationId xmlns:a16="http://schemas.microsoft.com/office/drawing/2014/main" xmlns="" id="{29EFCBC9-BAC7-4DE5-80B9-2DE4C7C2906D}"/>
              </a:ext>
            </a:extLst>
          </p:cNvPr>
          <p:cNvSpPr/>
          <p:nvPr/>
        </p:nvSpPr>
        <p:spPr>
          <a:xfrm>
            <a:off x="2063552" y="1412776"/>
            <a:ext cx="9206426" cy="2232248"/>
          </a:xfrm>
          <a:prstGeom prst="downArrow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Встановлення рівня набутих знань і вмінь, визначення ступеня сформованих географічних компетенцій, географічної культури</a:t>
            </a:r>
            <a:endParaRPr lang="ru-RU" sz="2800" b="1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397D5E37-DCC4-40D0-A8F3-D07D56C3693B}"/>
              </a:ext>
            </a:extLst>
          </p:cNvPr>
          <p:cNvSpPr/>
          <p:nvPr/>
        </p:nvSpPr>
        <p:spPr>
          <a:xfrm>
            <a:off x="1830252" y="3654402"/>
            <a:ext cx="10344449" cy="2564905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800" b="1" dirty="0">
                <a:solidFill>
                  <a:srgbClr val="FFFF00"/>
                </a:solidFill>
              </a:rPr>
              <a:t>Географічна компетентність </a:t>
            </a:r>
            <a:r>
              <a:rPr lang="uk-UA" sz="2800" b="1" dirty="0"/>
              <a:t>- це здатність вирішувати проблеми, що виникають в навколишній дійсності, засобами навчального </a:t>
            </a:r>
            <a:r>
              <a:rPr lang="uk-UA" sz="2800" b="1" dirty="0">
                <a:solidFill>
                  <a:srgbClr val="FFFF00"/>
                </a:solidFill>
              </a:rPr>
              <a:t>предмету «Географія»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C87C442-00A5-4F2F-BC1D-E2E64AA8378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832304" y="2268249"/>
            <a:ext cx="3592996" cy="256490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E026783-4B2E-474C-868A-082E8043F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51" y="3399724"/>
            <a:ext cx="2372327" cy="286686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51952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>
            <a:extLst>
              <a:ext uri="{FF2B5EF4-FFF2-40B4-BE49-F238E27FC236}">
                <a16:creationId xmlns:a16="http://schemas.microsoft.com/office/drawing/2014/main" xmlns="" id="{8443E0F8-77CB-4239-9431-CBE2B7C959B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0" y="72008"/>
            <a:ext cx="12192000" cy="6857999"/>
          </a:xfrm>
        </p:spPr>
      </p:pic>
      <p:sp>
        <p:nvSpPr>
          <p:cNvPr id="10" name="Стрелка: изогнутая вправо 9">
            <a:extLst>
              <a:ext uri="{FF2B5EF4-FFF2-40B4-BE49-F238E27FC236}">
                <a16:creationId xmlns:a16="http://schemas.microsoft.com/office/drawing/2014/main" xmlns="" id="{2E701177-EB36-4101-9B7A-E84816FE5D5E}"/>
              </a:ext>
            </a:extLst>
          </p:cNvPr>
          <p:cNvSpPr/>
          <p:nvPr/>
        </p:nvSpPr>
        <p:spPr>
          <a:xfrm>
            <a:off x="517557" y="630399"/>
            <a:ext cx="1557174" cy="3007099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1BD7E49-7A4D-4E7A-A7A0-618005C3CE6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528231" y="340408"/>
            <a:ext cx="4032447" cy="280831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3" name="Стрелка: изогнутая вправо 12">
            <a:extLst>
              <a:ext uri="{FF2B5EF4-FFF2-40B4-BE49-F238E27FC236}">
                <a16:creationId xmlns:a16="http://schemas.microsoft.com/office/drawing/2014/main" xmlns="" id="{D9F01687-D4A5-4033-9EAD-DC0F75C083E3}"/>
              </a:ext>
            </a:extLst>
          </p:cNvPr>
          <p:cNvSpPr/>
          <p:nvPr/>
        </p:nvSpPr>
        <p:spPr>
          <a:xfrm>
            <a:off x="191344" y="630399"/>
            <a:ext cx="1899995" cy="5184576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04782ECB-783A-416F-ADFA-A930EFF63CFB}"/>
              </a:ext>
            </a:extLst>
          </p:cNvPr>
          <p:cNvSpPr/>
          <p:nvPr/>
        </p:nvSpPr>
        <p:spPr>
          <a:xfrm>
            <a:off x="2135560" y="2465510"/>
            <a:ext cx="9649072" cy="15294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Уміння в конкретній ситуації розпізнати і сформулювати проблеми, що можуть бути вирішені засобами географії</a:t>
            </a:r>
            <a:endParaRPr lang="ru-RU" sz="28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8A285B9-CFA3-482C-8511-A1D4262DCDFE}"/>
              </a:ext>
            </a:extLst>
          </p:cNvPr>
          <p:cNvSpPr/>
          <p:nvPr/>
        </p:nvSpPr>
        <p:spPr>
          <a:xfrm>
            <a:off x="2132294" y="4512485"/>
            <a:ext cx="9649072" cy="18999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Володіння мовою географії (розуміння географічних </a:t>
            </a:r>
          </a:p>
          <a:p>
            <a:pPr algn="ctr"/>
            <a:r>
              <a:rPr lang="uk-UA" sz="2800" b="1" dirty="0"/>
              <a:t>термінів і понять, уміння «читати» географічні карти </a:t>
            </a:r>
          </a:p>
          <a:p>
            <a:pPr algn="ctr"/>
            <a:r>
              <a:rPr lang="uk-UA" sz="2800" b="1" dirty="0"/>
              <a:t>та інші специфічні джерела географічної інформації</a:t>
            </a:r>
            <a:r>
              <a:rPr lang="uk-UA" sz="2800" dirty="0"/>
              <a:t>)</a:t>
            </a:r>
            <a:endParaRPr lang="ru-RU" sz="280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F3D8A0D1-539A-4B67-B57D-8F7B2C466251}"/>
              </a:ext>
            </a:extLst>
          </p:cNvPr>
          <p:cNvSpPr/>
          <p:nvPr/>
        </p:nvSpPr>
        <p:spPr>
          <a:xfrm>
            <a:off x="1703512" y="72008"/>
            <a:ext cx="9649072" cy="152940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rgbClr val="FFFF00"/>
                </a:solidFill>
                <a:latin typeface="Arial Black" panose="020B0A04020102020204" pitchFamily="34" charset="0"/>
              </a:rPr>
              <a:t>Предметні географічні компетентності</a:t>
            </a:r>
            <a:endParaRPr lang="ru-RU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56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2">
            <a:extLst>
              <a:ext uri="{FF2B5EF4-FFF2-40B4-BE49-F238E27FC236}">
                <a16:creationId xmlns:a16="http://schemas.microsoft.com/office/drawing/2014/main" xmlns="" id="{1C86F627-0890-427B-BC9E-955F79F84B3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172" r="1610" b="10238"/>
          <a:stretch/>
        </p:blipFill>
        <p:spPr>
          <a:xfrm>
            <a:off x="10235" y="0"/>
            <a:ext cx="12192000" cy="6857999"/>
          </a:xfr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77A66AEF-C4CB-42C8-B895-B2C61EA72EA5}"/>
              </a:ext>
            </a:extLst>
          </p:cNvPr>
          <p:cNvSpPr/>
          <p:nvPr/>
        </p:nvSpPr>
        <p:spPr>
          <a:xfrm>
            <a:off x="1775520" y="100454"/>
            <a:ext cx="9649072" cy="152940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rgbClr val="FFFF00"/>
                </a:solidFill>
                <a:latin typeface="Arial Black" panose="020B0A04020102020204" pitchFamily="34" charset="0"/>
              </a:rPr>
              <a:t>Предметні географічні компетентності</a:t>
            </a:r>
            <a:endParaRPr lang="ru-RU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6E9D1A0-AB43-45F7-90EB-E60C5C8CCD80}"/>
              </a:ext>
            </a:extLst>
          </p:cNvPr>
          <p:cNvSpPr/>
          <p:nvPr/>
        </p:nvSpPr>
        <p:spPr>
          <a:xfrm>
            <a:off x="1822848" y="2348880"/>
            <a:ext cx="943304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Уміння «прив'язувати» події до конкретного місця в просторі</a:t>
            </a:r>
            <a:endParaRPr lang="ru-RU" sz="2800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EC9F658-054A-4B9C-81E1-099620FFC18A}"/>
              </a:ext>
            </a:extLst>
          </p:cNvPr>
          <p:cNvSpPr/>
          <p:nvPr/>
        </p:nvSpPr>
        <p:spPr>
          <a:xfrm>
            <a:off x="1848544" y="3879232"/>
            <a:ext cx="943304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Уміння виділяти географічну інформацію, необхідну для вирішення конкретної проблеми </a:t>
            </a:r>
            <a:endParaRPr lang="ru-RU" sz="2800" b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E0404B6-E88F-4F4C-A875-A55BC6A33737}"/>
              </a:ext>
            </a:extLst>
          </p:cNvPr>
          <p:cNvSpPr/>
          <p:nvPr/>
        </p:nvSpPr>
        <p:spPr>
          <a:xfrm>
            <a:off x="1856529" y="5597328"/>
            <a:ext cx="943304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Уміння зробити висновок і сформулювати рішення проблеми на основі аналізу ситуації</a:t>
            </a:r>
            <a:endParaRPr lang="ru-RU" sz="2800" b="1" dirty="0"/>
          </a:p>
        </p:txBody>
      </p:sp>
      <p:sp>
        <p:nvSpPr>
          <p:cNvPr id="4" name="Стрелка: изогнутая вправо 3">
            <a:extLst>
              <a:ext uri="{FF2B5EF4-FFF2-40B4-BE49-F238E27FC236}">
                <a16:creationId xmlns:a16="http://schemas.microsoft.com/office/drawing/2014/main" xmlns="" id="{1C3B5D2F-B98B-4BFB-9A7B-A8EF8FAB9C47}"/>
              </a:ext>
            </a:extLst>
          </p:cNvPr>
          <p:cNvSpPr/>
          <p:nvPr/>
        </p:nvSpPr>
        <p:spPr>
          <a:xfrm>
            <a:off x="263352" y="836712"/>
            <a:ext cx="1512168" cy="5616624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Стрелка: изогнутая вправо 7">
            <a:extLst>
              <a:ext uri="{FF2B5EF4-FFF2-40B4-BE49-F238E27FC236}">
                <a16:creationId xmlns:a16="http://schemas.microsoft.com/office/drawing/2014/main" xmlns="" id="{1E555D58-198D-4B65-BDC9-4EA2E1C166A6}"/>
              </a:ext>
            </a:extLst>
          </p:cNvPr>
          <p:cNvSpPr/>
          <p:nvPr/>
        </p:nvSpPr>
        <p:spPr>
          <a:xfrm>
            <a:off x="735396" y="1052736"/>
            <a:ext cx="1040124" cy="3672408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трелка: изогнутая вправо 8">
            <a:extLst>
              <a:ext uri="{FF2B5EF4-FFF2-40B4-BE49-F238E27FC236}">
                <a16:creationId xmlns:a16="http://schemas.microsoft.com/office/drawing/2014/main" xmlns="" id="{DBD773F8-487C-4D35-B5A0-75C9EA86F7F2}"/>
              </a:ext>
            </a:extLst>
          </p:cNvPr>
          <p:cNvSpPr/>
          <p:nvPr/>
        </p:nvSpPr>
        <p:spPr>
          <a:xfrm>
            <a:off x="767408" y="1052736"/>
            <a:ext cx="1008112" cy="2016224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9" descr="C:\Documents and Settings\Admin\Мои документы\Мои рисунки\Карти мира\Карта світу обємна.jpg">
            <a:extLst>
              <a:ext uri="{FF2B5EF4-FFF2-40B4-BE49-F238E27FC236}">
                <a16:creationId xmlns:a16="http://schemas.microsoft.com/office/drawing/2014/main" xmlns="" id="{14317534-F10E-48D9-B472-DA0960C9C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5" y="245071"/>
            <a:ext cx="2814335" cy="13116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29798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8791</TotalTime>
  <Words>2093</Words>
  <Application>Microsoft Office PowerPoint</Application>
  <PresentationFormat>Произвольный</PresentationFormat>
  <Paragraphs>270</Paragraphs>
  <Slides>57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Notebook</cp:lastModifiedBy>
  <cp:revision>581</cp:revision>
  <dcterms:created xsi:type="dcterms:W3CDTF">2013-08-25T13:41:46Z</dcterms:created>
  <dcterms:modified xsi:type="dcterms:W3CDTF">2022-04-10T07:25:05Z</dcterms:modified>
</cp:coreProperties>
</file>