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62" r:id="rId3"/>
    <p:sldId id="276" r:id="rId4"/>
    <p:sldId id="263" r:id="rId5"/>
    <p:sldId id="296" r:id="rId6"/>
    <p:sldId id="293" r:id="rId7"/>
    <p:sldId id="278" r:id="rId8"/>
    <p:sldId id="279" r:id="rId9"/>
    <p:sldId id="280" r:id="rId10"/>
    <p:sldId id="264" r:id="rId11"/>
    <p:sldId id="282" r:id="rId12"/>
    <p:sldId id="294" r:id="rId13"/>
    <p:sldId id="304" r:id="rId14"/>
    <p:sldId id="295" r:id="rId15"/>
    <p:sldId id="265" r:id="rId16"/>
    <p:sldId id="266" r:id="rId17"/>
    <p:sldId id="267" r:id="rId18"/>
    <p:sldId id="268" r:id="rId19"/>
    <p:sldId id="269" r:id="rId20"/>
    <p:sldId id="271" r:id="rId21"/>
    <p:sldId id="270" r:id="rId22"/>
    <p:sldId id="272" r:id="rId23"/>
    <p:sldId id="273" r:id="rId24"/>
    <p:sldId id="275" r:id="rId25"/>
    <p:sldId id="288" r:id="rId26"/>
    <p:sldId id="289" r:id="rId27"/>
    <p:sldId id="290" r:id="rId28"/>
    <p:sldId id="291" r:id="rId29"/>
    <p:sldId id="292" r:id="rId30"/>
    <p:sldId id="274" r:id="rId31"/>
    <p:sldId id="287" r:id="rId32"/>
    <p:sldId id="297" r:id="rId33"/>
    <p:sldId id="298" r:id="rId34"/>
    <p:sldId id="303" r:id="rId35"/>
    <p:sldId id="305" r:id="rId36"/>
    <p:sldId id="260" r:id="rId3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66"/>
    <a:srgbClr val="0000FF"/>
    <a:srgbClr val="33CC33"/>
    <a:srgbClr val="339933"/>
    <a:srgbClr val="006600"/>
    <a:srgbClr val="FFFF00"/>
    <a:srgbClr val="FFFFCC"/>
    <a:srgbClr val="FF00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656" autoAdjust="0"/>
  </p:normalViewPr>
  <p:slideViewPr>
    <p:cSldViewPr>
      <p:cViewPr>
        <p:scale>
          <a:sx n="90" d="100"/>
          <a:sy n="90" d="100"/>
        </p:scale>
        <p:origin x="-732" y="2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39963A-469A-4A0E-B3A3-8AB11CD59E8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070E5B-759E-4AB7-BF60-6E5B07666DCE}">
      <dgm:prSet phldrT="[Текст]" custT="1"/>
      <dgm:spPr/>
      <dgm:t>
        <a:bodyPr/>
        <a:lstStyle/>
        <a:p>
          <a:r>
            <a:rPr lang="uk-UA" sz="1800" dirty="0" smtClean="0">
              <a:latin typeface="Arial" pitchFamily="34" charset="0"/>
              <a:cs typeface="Arial" pitchFamily="34" charset="0"/>
            </a:rPr>
            <a:t>Переміщення фокусу уваги з академічних успіхів на підтримку й нормалізацію психічного стану учнів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B4374D29-207C-46BF-8B36-726A88BFBFA8}" type="parTrans" cxnId="{F34E5841-5CCB-4F7C-A5BE-886F1743A473}">
      <dgm:prSet/>
      <dgm:spPr/>
      <dgm:t>
        <a:bodyPr/>
        <a:lstStyle/>
        <a:p>
          <a:endParaRPr lang="ru-RU"/>
        </a:p>
      </dgm:t>
    </dgm:pt>
    <dgm:pt modelId="{E9484194-5160-4AF7-BD51-0986F96C0EAF}" type="sibTrans" cxnId="{F34E5841-5CCB-4F7C-A5BE-886F1743A473}">
      <dgm:prSet/>
      <dgm:spPr/>
      <dgm:t>
        <a:bodyPr/>
        <a:lstStyle/>
        <a:p>
          <a:endParaRPr lang="ru-RU"/>
        </a:p>
      </dgm:t>
    </dgm:pt>
    <dgm:pt modelId="{5A9F05F0-9381-4F8A-8D3A-A92A1C2B5BF6}">
      <dgm:prSet phldrT="[Текст]"/>
      <dgm:spPr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dirty="0"/>
        </a:p>
      </dgm:t>
    </dgm:pt>
    <dgm:pt modelId="{34719595-7702-4ABD-9680-E0A02F50CFAB}" type="parTrans" cxnId="{77E3526C-E317-4007-B65C-B9DC0EE0DBA3}">
      <dgm:prSet/>
      <dgm:spPr/>
      <dgm:t>
        <a:bodyPr/>
        <a:lstStyle/>
        <a:p>
          <a:endParaRPr lang="ru-RU"/>
        </a:p>
      </dgm:t>
    </dgm:pt>
    <dgm:pt modelId="{0F3A6656-41BE-4C28-9D98-2F198EFDD630}" type="sibTrans" cxnId="{77E3526C-E317-4007-B65C-B9DC0EE0DBA3}">
      <dgm:prSet/>
      <dgm:spPr/>
      <dgm:t>
        <a:bodyPr/>
        <a:lstStyle/>
        <a:p>
          <a:endParaRPr lang="ru-RU"/>
        </a:p>
      </dgm:t>
    </dgm:pt>
    <dgm:pt modelId="{1D2B57DF-1C26-4FEF-AC51-2794754F061E}">
      <dgm:prSet phldrT="[Текст]" custT="1"/>
      <dgm:spPr/>
      <dgm:t>
        <a:bodyPr/>
        <a:lstStyle/>
        <a:p>
          <a:pPr algn="just"/>
          <a:r>
            <a:rPr lang="uk-UA" sz="1800" dirty="0" smtClean="0">
              <a:latin typeface="Arial" pitchFamily="34" charset="0"/>
              <a:cs typeface="Arial" pitchFamily="34" charset="0"/>
            </a:rPr>
            <a:t>Активне використання інтернет-ресурсів (освітніх сайтів, аудіокниг, екранізованих художніх творів тощо)</a:t>
          </a:r>
          <a:endParaRPr lang="ru-RU" sz="1200" dirty="0"/>
        </a:p>
      </dgm:t>
    </dgm:pt>
    <dgm:pt modelId="{FBDF03FE-0EFE-446A-8448-AC389607FD38}" type="parTrans" cxnId="{DA44F787-4E84-41CB-A2C1-C3B4ACA01755}">
      <dgm:prSet/>
      <dgm:spPr/>
      <dgm:t>
        <a:bodyPr/>
        <a:lstStyle/>
        <a:p>
          <a:endParaRPr lang="ru-RU"/>
        </a:p>
      </dgm:t>
    </dgm:pt>
    <dgm:pt modelId="{5E0C6117-6348-48F8-80AA-4B764ED803A2}" type="sibTrans" cxnId="{DA44F787-4E84-41CB-A2C1-C3B4ACA01755}">
      <dgm:prSet/>
      <dgm:spPr/>
      <dgm:t>
        <a:bodyPr/>
        <a:lstStyle/>
        <a:p>
          <a:endParaRPr lang="ru-RU"/>
        </a:p>
      </dgm:t>
    </dgm:pt>
    <dgm:pt modelId="{7EDE9946-AC74-4405-AA0F-50BE89F808C7}">
      <dgm:prSet phldrT="[Текст]"/>
      <dgm:spPr>
        <a:solidFill>
          <a:srgbClr val="FFFF0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dirty="0"/>
        </a:p>
      </dgm:t>
    </dgm:pt>
    <dgm:pt modelId="{0FB15E40-FB42-4C29-B58F-20E917A5B0B1}" type="parTrans" cxnId="{0E2C5F34-87A8-446F-A5A9-F3890F520E8B}">
      <dgm:prSet/>
      <dgm:spPr/>
      <dgm:t>
        <a:bodyPr/>
        <a:lstStyle/>
        <a:p>
          <a:endParaRPr lang="ru-RU"/>
        </a:p>
      </dgm:t>
    </dgm:pt>
    <dgm:pt modelId="{3A13A73C-D708-4AE1-A78D-B68D44F8460A}" type="sibTrans" cxnId="{0E2C5F34-87A8-446F-A5A9-F3890F520E8B}">
      <dgm:prSet/>
      <dgm:spPr/>
      <dgm:t>
        <a:bodyPr/>
        <a:lstStyle/>
        <a:p>
          <a:endParaRPr lang="ru-RU"/>
        </a:p>
      </dgm:t>
    </dgm:pt>
    <dgm:pt modelId="{D08147BE-CBCE-41B6-8352-B1490BC581B8}">
      <dgm:prSet phldrT="[Текст]" custT="1"/>
      <dgm:spPr/>
      <dgm:t>
        <a:bodyPr/>
        <a:lstStyle/>
        <a:p>
          <a:r>
            <a:rPr lang="uk-UA" sz="1800" dirty="0" smtClean="0">
              <a:latin typeface="Arial" pitchFamily="34" charset="0"/>
              <a:cs typeface="Arial" pitchFamily="34" charset="0"/>
            </a:rPr>
            <a:t>Підготовка до Національного мультипредметного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5677C51F-E753-4708-917B-DBDA9E5C2AF7}" type="parTrans" cxnId="{C8425525-152E-4D92-BA83-16BD833CC430}">
      <dgm:prSet/>
      <dgm:spPr/>
      <dgm:t>
        <a:bodyPr/>
        <a:lstStyle/>
        <a:p>
          <a:endParaRPr lang="ru-RU"/>
        </a:p>
      </dgm:t>
    </dgm:pt>
    <dgm:pt modelId="{016DCE8F-2D25-4071-8278-3EE67E1F0952}" type="sibTrans" cxnId="{C8425525-152E-4D92-BA83-16BD833CC430}">
      <dgm:prSet/>
      <dgm:spPr/>
      <dgm:t>
        <a:bodyPr/>
        <a:lstStyle/>
        <a:p>
          <a:endParaRPr lang="ru-RU"/>
        </a:p>
      </dgm:t>
    </dgm:pt>
    <dgm:pt modelId="{CCE31DD6-1BCC-4BE6-A25A-9C50CA3B8A67}">
      <dgm:prSet/>
      <dgm:spPr>
        <a:solidFill>
          <a:srgbClr val="FFFF0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dirty="0"/>
        </a:p>
      </dgm:t>
    </dgm:pt>
    <dgm:pt modelId="{663E54CC-7EFB-4C77-A9C5-11B76DB73B58}" type="parTrans" cxnId="{8B521235-8D60-4366-AEA7-39CFC5A0AB0B}">
      <dgm:prSet/>
      <dgm:spPr/>
      <dgm:t>
        <a:bodyPr/>
        <a:lstStyle/>
        <a:p>
          <a:endParaRPr lang="ru-RU"/>
        </a:p>
      </dgm:t>
    </dgm:pt>
    <dgm:pt modelId="{04ADAF98-3BF0-49B1-B117-9A0C5CC401E9}" type="sibTrans" cxnId="{8B521235-8D60-4366-AEA7-39CFC5A0AB0B}">
      <dgm:prSet/>
      <dgm:spPr/>
      <dgm:t>
        <a:bodyPr/>
        <a:lstStyle/>
        <a:p>
          <a:endParaRPr lang="ru-RU"/>
        </a:p>
      </dgm:t>
    </dgm:pt>
    <dgm:pt modelId="{2C61C236-D73F-4F0A-BBF5-19F2B3E19137}">
      <dgm:prSet custT="1"/>
      <dgm:spPr/>
      <dgm:t>
        <a:bodyPr/>
        <a:lstStyle/>
        <a:p>
          <a:r>
            <a:rPr lang="uk-UA" sz="1800" dirty="0" smtClean="0">
              <a:latin typeface="Arial" pitchFamily="34" charset="0"/>
              <a:cs typeface="Arial" pitchFamily="34" charset="0"/>
            </a:rPr>
            <a:t>Надання переваги формувальному оцінюванню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0E3BE3E5-68C4-4015-86FC-BF7095E2ECCF}" type="parTrans" cxnId="{9641183D-6A43-46F1-995B-C206F996F675}">
      <dgm:prSet/>
      <dgm:spPr/>
      <dgm:t>
        <a:bodyPr/>
        <a:lstStyle/>
        <a:p>
          <a:endParaRPr lang="ru-RU"/>
        </a:p>
      </dgm:t>
    </dgm:pt>
    <dgm:pt modelId="{19C9962B-3365-4126-8EA0-B25D6725B565}" type="sibTrans" cxnId="{9641183D-6A43-46F1-995B-C206F996F675}">
      <dgm:prSet/>
      <dgm:spPr/>
      <dgm:t>
        <a:bodyPr/>
        <a:lstStyle/>
        <a:p>
          <a:endParaRPr lang="ru-RU"/>
        </a:p>
      </dgm:t>
    </dgm:pt>
    <dgm:pt modelId="{BA5FE64B-318C-46DB-B9B2-54C2B8D31C48}">
      <dgm:prSet phldrT="[Текст]"/>
      <dgm:spPr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dirty="0"/>
        </a:p>
      </dgm:t>
    </dgm:pt>
    <dgm:pt modelId="{28D41191-52C3-4FE1-A502-A9815F2F95C0}" type="sibTrans" cxnId="{20A8023D-660A-4B1B-82FE-F7153A1A0488}">
      <dgm:prSet/>
      <dgm:spPr/>
      <dgm:t>
        <a:bodyPr/>
        <a:lstStyle/>
        <a:p>
          <a:endParaRPr lang="ru-RU"/>
        </a:p>
      </dgm:t>
    </dgm:pt>
    <dgm:pt modelId="{F261A70B-C317-4CB1-B5A7-7460261C1639}" type="parTrans" cxnId="{20A8023D-660A-4B1B-82FE-F7153A1A0488}">
      <dgm:prSet/>
      <dgm:spPr/>
      <dgm:t>
        <a:bodyPr/>
        <a:lstStyle/>
        <a:p>
          <a:endParaRPr lang="ru-RU"/>
        </a:p>
      </dgm:t>
    </dgm:pt>
    <dgm:pt modelId="{1DEC9F63-8476-4A2E-8B72-431CFA409C5F}">
      <dgm:prSet phldrT="[Текст]" custT="1"/>
      <dgm:spPr/>
      <dgm:t>
        <a:bodyPr/>
        <a:lstStyle/>
        <a:p>
          <a:r>
            <a:rPr lang="uk-UA" sz="1800" dirty="0" smtClean="0">
              <a:latin typeface="Arial" pitchFamily="34" charset="0"/>
              <a:cs typeface="Arial" pitchFamily="34" charset="0"/>
            </a:rPr>
            <a:t>тесту 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FE8377A3-EF39-4E41-AD01-6D5DA1A2CE2F}" type="parTrans" cxnId="{8C5F3F19-DA60-45E5-93BE-CCB7538CF7E7}">
      <dgm:prSet/>
      <dgm:spPr/>
      <dgm:t>
        <a:bodyPr/>
        <a:lstStyle/>
        <a:p>
          <a:endParaRPr lang="ru-RU"/>
        </a:p>
      </dgm:t>
    </dgm:pt>
    <dgm:pt modelId="{892D27A6-44B8-4168-8D2D-D5064058320D}" type="sibTrans" cxnId="{8C5F3F19-DA60-45E5-93BE-CCB7538CF7E7}">
      <dgm:prSet/>
      <dgm:spPr/>
      <dgm:t>
        <a:bodyPr/>
        <a:lstStyle/>
        <a:p>
          <a:endParaRPr lang="ru-RU"/>
        </a:p>
      </dgm:t>
    </dgm:pt>
    <dgm:pt modelId="{219F88DB-CC1A-4E47-B0C7-590644B51C47}" type="pres">
      <dgm:prSet presAssocID="{3239963A-469A-4A0E-B3A3-8AB11CD59E8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208B30-24D7-4176-B686-605125B3FFF8}" type="pres">
      <dgm:prSet presAssocID="{BA5FE64B-318C-46DB-B9B2-54C2B8D31C48}" presName="composite" presStyleCnt="0"/>
      <dgm:spPr/>
    </dgm:pt>
    <dgm:pt modelId="{FE4C806C-1B2C-42BC-8DDB-BD44600DB747}" type="pres">
      <dgm:prSet presAssocID="{BA5FE64B-318C-46DB-B9B2-54C2B8D31C48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B5316-21E0-43F0-8493-A73C4052272D}" type="pres">
      <dgm:prSet presAssocID="{BA5FE64B-318C-46DB-B9B2-54C2B8D31C48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C844DA-72A0-4C30-8FBF-CE66097C04DA}" type="pres">
      <dgm:prSet presAssocID="{28D41191-52C3-4FE1-A502-A9815F2F95C0}" presName="sp" presStyleCnt="0"/>
      <dgm:spPr/>
    </dgm:pt>
    <dgm:pt modelId="{29CF1393-D255-4A34-BB71-93A937E50063}" type="pres">
      <dgm:prSet presAssocID="{CCE31DD6-1BCC-4BE6-A25A-9C50CA3B8A67}" presName="composite" presStyleCnt="0"/>
      <dgm:spPr/>
    </dgm:pt>
    <dgm:pt modelId="{1321BE76-C91D-459F-A2C9-7AF27E54D3BF}" type="pres">
      <dgm:prSet presAssocID="{CCE31DD6-1BCC-4BE6-A25A-9C50CA3B8A67}" presName="parentText" presStyleLbl="alignNode1" presStyleIdx="1" presStyleCnt="4" custLinFactNeighborX="-11572" custLinFactNeighborY="-20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6C70D8-8A9D-4466-A413-2BCC3BF471BB}" type="pres">
      <dgm:prSet presAssocID="{CCE31DD6-1BCC-4BE6-A25A-9C50CA3B8A67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05A42A-CF30-430A-AF68-1FF716B0757D}" type="pres">
      <dgm:prSet presAssocID="{04ADAF98-3BF0-49B1-B117-9A0C5CC401E9}" presName="sp" presStyleCnt="0"/>
      <dgm:spPr/>
    </dgm:pt>
    <dgm:pt modelId="{5C970670-8079-4013-B2C4-0034D79534A6}" type="pres">
      <dgm:prSet presAssocID="{5A9F05F0-9381-4F8A-8D3A-A92A1C2B5BF6}" presName="composite" presStyleCnt="0"/>
      <dgm:spPr/>
    </dgm:pt>
    <dgm:pt modelId="{8CBC6C49-C983-44FC-9260-2288376B68D7}" type="pres">
      <dgm:prSet presAssocID="{5A9F05F0-9381-4F8A-8D3A-A92A1C2B5BF6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DF6C0-AA42-4D5C-8C9F-7F26E3BAEDE2}" type="pres">
      <dgm:prSet presAssocID="{5A9F05F0-9381-4F8A-8D3A-A92A1C2B5BF6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70FA70-CBF3-49CD-B012-3A2E08D8FEC5}" type="pres">
      <dgm:prSet presAssocID="{0F3A6656-41BE-4C28-9D98-2F198EFDD630}" presName="sp" presStyleCnt="0"/>
      <dgm:spPr/>
    </dgm:pt>
    <dgm:pt modelId="{3AFC4948-6D1A-4243-8F00-742EA32984EB}" type="pres">
      <dgm:prSet presAssocID="{7EDE9946-AC74-4405-AA0F-50BE89F808C7}" presName="composite" presStyleCnt="0"/>
      <dgm:spPr/>
    </dgm:pt>
    <dgm:pt modelId="{FDBE18E0-6655-4CB1-ADA8-33A58B51A14B}" type="pres">
      <dgm:prSet presAssocID="{7EDE9946-AC74-4405-AA0F-50BE89F808C7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55FB2-9ADC-49FE-9344-B269256EFE7C}" type="pres">
      <dgm:prSet presAssocID="{7EDE9946-AC74-4405-AA0F-50BE89F808C7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44F787-4E84-41CB-A2C1-C3B4ACA01755}" srcId="{5A9F05F0-9381-4F8A-8D3A-A92A1C2B5BF6}" destId="{1D2B57DF-1C26-4FEF-AC51-2794754F061E}" srcOrd="0" destOrd="0" parTransId="{FBDF03FE-0EFE-446A-8448-AC389607FD38}" sibTransId="{5E0C6117-6348-48F8-80AA-4B764ED803A2}"/>
    <dgm:cxn modelId="{5588ECE8-2D24-4793-8078-CBDEA05A7EF9}" type="presOf" srcId="{CCE31DD6-1BCC-4BE6-A25A-9C50CA3B8A67}" destId="{1321BE76-C91D-459F-A2C9-7AF27E54D3BF}" srcOrd="0" destOrd="0" presId="urn:microsoft.com/office/officeart/2005/8/layout/chevron2"/>
    <dgm:cxn modelId="{F34E5841-5CCB-4F7C-A5BE-886F1743A473}" srcId="{BA5FE64B-318C-46DB-B9B2-54C2B8D31C48}" destId="{FE070E5B-759E-4AB7-BF60-6E5B07666DCE}" srcOrd="0" destOrd="0" parTransId="{B4374D29-207C-46BF-8B36-726A88BFBFA8}" sibTransId="{E9484194-5160-4AF7-BD51-0986F96C0EAF}"/>
    <dgm:cxn modelId="{07C917A7-20E2-42BA-BCA9-4642CFF37EDF}" type="presOf" srcId="{BA5FE64B-318C-46DB-B9B2-54C2B8D31C48}" destId="{FE4C806C-1B2C-42BC-8DDB-BD44600DB747}" srcOrd="0" destOrd="0" presId="urn:microsoft.com/office/officeart/2005/8/layout/chevron2"/>
    <dgm:cxn modelId="{C8425525-152E-4D92-BA83-16BD833CC430}" srcId="{7EDE9946-AC74-4405-AA0F-50BE89F808C7}" destId="{D08147BE-CBCE-41B6-8352-B1490BC581B8}" srcOrd="0" destOrd="0" parTransId="{5677C51F-E753-4708-917B-DBDA9E5C2AF7}" sibTransId="{016DCE8F-2D25-4071-8278-3EE67E1F0952}"/>
    <dgm:cxn modelId="{9641183D-6A43-46F1-995B-C206F996F675}" srcId="{CCE31DD6-1BCC-4BE6-A25A-9C50CA3B8A67}" destId="{2C61C236-D73F-4F0A-BBF5-19F2B3E19137}" srcOrd="0" destOrd="0" parTransId="{0E3BE3E5-68C4-4015-86FC-BF7095E2ECCF}" sibTransId="{19C9962B-3365-4126-8EA0-B25D6725B565}"/>
    <dgm:cxn modelId="{77E3526C-E317-4007-B65C-B9DC0EE0DBA3}" srcId="{3239963A-469A-4A0E-B3A3-8AB11CD59E8F}" destId="{5A9F05F0-9381-4F8A-8D3A-A92A1C2B5BF6}" srcOrd="2" destOrd="0" parTransId="{34719595-7702-4ABD-9680-E0A02F50CFAB}" sibTransId="{0F3A6656-41BE-4C28-9D98-2F198EFDD630}"/>
    <dgm:cxn modelId="{510E943C-FE2E-4E52-909B-E4C4CD7ECEDD}" type="presOf" srcId="{1DEC9F63-8476-4A2E-8B72-431CFA409C5F}" destId="{6C855FB2-9ADC-49FE-9344-B269256EFE7C}" srcOrd="0" destOrd="1" presId="urn:microsoft.com/office/officeart/2005/8/layout/chevron2"/>
    <dgm:cxn modelId="{F657317A-7010-4F4F-8770-E6AE6CBAA6F9}" type="presOf" srcId="{D08147BE-CBCE-41B6-8352-B1490BC581B8}" destId="{6C855FB2-9ADC-49FE-9344-B269256EFE7C}" srcOrd="0" destOrd="0" presId="urn:microsoft.com/office/officeart/2005/8/layout/chevron2"/>
    <dgm:cxn modelId="{8C5F3F19-DA60-45E5-93BE-CCB7538CF7E7}" srcId="{7EDE9946-AC74-4405-AA0F-50BE89F808C7}" destId="{1DEC9F63-8476-4A2E-8B72-431CFA409C5F}" srcOrd="1" destOrd="0" parTransId="{FE8377A3-EF39-4E41-AD01-6D5DA1A2CE2F}" sibTransId="{892D27A6-44B8-4168-8D2D-D5064058320D}"/>
    <dgm:cxn modelId="{8B521235-8D60-4366-AEA7-39CFC5A0AB0B}" srcId="{3239963A-469A-4A0E-B3A3-8AB11CD59E8F}" destId="{CCE31DD6-1BCC-4BE6-A25A-9C50CA3B8A67}" srcOrd="1" destOrd="0" parTransId="{663E54CC-7EFB-4C77-A9C5-11B76DB73B58}" sibTransId="{04ADAF98-3BF0-49B1-B117-9A0C5CC401E9}"/>
    <dgm:cxn modelId="{20A8023D-660A-4B1B-82FE-F7153A1A0488}" srcId="{3239963A-469A-4A0E-B3A3-8AB11CD59E8F}" destId="{BA5FE64B-318C-46DB-B9B2-54C2B8D31C48}" srcOrd="0" destOrd="0" parTransId="{F261A70B-C317-4CB1-B5A7-7460261C1639}" sibTransId="{28D41191-52C3-4FE1-A502-A9815F2F95C0}"/>
    <dgm:cxn modelId="{EA927455-3B7B-4FFF-9D36-90FB215AB34A}" type="presOf" srcId="{7EDE9946-AC74-4405-AA0F-50BE89F808C7}" destId="{FDBE18E0-6655-4CB1-ADA8-33A58B51A14B}" srcOrd="0" destOrd="0" presId="urn:microsoft.com/office/officeart/2005/8/layout/chevron2"/>
    <dgm:cxn modelId="{93083046-7082-4053-95AF-FAC27D3E2EE9}" type="presOf" srcId="{FE070E5B-759E-4AB7-BF60-6E5B07666DCE}" destId="{EFEB5316-21E0-43F0-8493-A73C4052272D}" srcOrd="0" destOrd="0" presId="urn:microsoft.com/office/officeart/2005/8/layout/chevron2"/>
    <dgm:cxn modelId="{8BC65930-0038-49C8-B19F-00C356CF8B2F}" type="presOf" srcId="{2C61C236-D73F-4F0A-BBF5-19F2B3E19137}" destId="{A96C70D8-8A9D-4466-A413-2BCC3BF471BB}" srcOrd="0" destOrd="0" presId="urn:microsoft.com/office/officeart/2005/8/layout/chevron2"/>
    <dgm:cxn modelId="{0E2C5F34-87A8-446F-A5A9-F3890F520E8B}" srcId="{3239963A-469A-4A0E-B3A3-8AB11CD59E8F}" destId="{7EDE9946-AC74-4405-AA0F-50BE89F808C7}" srcOrd="3" destOrd="0" parTransId="{0FB15E40-FB42-4C29-B58F-20E917A5B0B1}" sibTransId="{3A13A73C-D708-4AE1-A78D-B68D44F8460A}"/>
    <dgm:cxn modelId="{6FB9CC1B-1625-498C-9255-B88591BE99E7}" type="presOf" srcId="{3239963A-469A-4A0E-B3A3-8AB11CD59E8F}" destId="{219F88DB-CC1A-4E47-B0C7-590644B51C47}" srcOrd="0" destOrd="0" presId="urn:microsoft.com/office/officeart/2005/8/layout/chevron2"/>
    <dgm:cxn modelId="{0C097B6F-3A41-4BA7-B923-1B26586741BE}" type="presOf" srcId="{5A9F05F0-9381-4F8A-8D3A-A92A1C2B5BF6}" destId="{8CBC6C49-C983-44FC-9260-2288376B68D7}" srcOrd="0" destOrd="0" presId="urn:microsoft.com/office/officeart/2005/8/layout/chevron2"/>
    <dgm:cxn modelId="{60951226-071F-4068-B1F8-5C5AD76DD3E1}" type="presOf" srcId="{1D2B57DF-1C26-4FEF-AC51-2794754F061E}" destId="{7FADF6C0-AA42-4D5C-8C9F-7F26E3BAEDE2}" srcOrd="0" destOrd="0" presId="urn:microsoft.com/office/officeart/2005/8/layout/chevron2"/>
    <dgm:cxn modelId="{8F15814A-3479-4088-8709-F51970C90DCC}" type="presParOf" srcId="{219F88DB-CC1A-4E47-B0C7-590644B51C47}" destId="{4E208B30-24D7-4176-B686-605125B3FFF8}" srcOrd="0" destOrd="0" presId="urn:microsoft.com/office/officeart/2005/8/layout/chevron2"/>
    <dgm:cxn modelId="{19E66507-7BF6-4650-8D70-A108459F6834}" type="presParOf" srcId="{4E208B30-24D7-4176-B686-605125B3FFF8}" destId="{FE4C806C-1B2C-42BC-8DDB-BD44600DB747}" srcOrd="0" destOrd="0" presId="urn:microsoft.com/office/officeart/2005/8/layout/chevron2"/>
    <dgm:cxn modelId="{86376C21-1EC1-452B-BA86-5B87041C310F}" type="presParOf" srcId="{4E208B30-24D7-4176-B686-605125B3FFF8}" destId="{EFEB5316-21E0-43F0-8493-A73C4052272D}" srcOrd="1" destOrd="0" presId="urn:microsoft.com/office/officeart/2005/8/layout/chevron2"/>
    <dgm:cxn modelId="{FB407901-B832-483A-ADD6-D2736CAE3DDE}" type="presParOf" srcId="{219F88DB-CC1A-4E47-B0C7-590644B51C47}" destId="{B1C844DA-72A0-4C30-8FBF-CE66097C04DA}" srcOrd="1" destOrd="0" presId="urn:microsoft.com/office/officeart/2005/8/layout/chevron2"/>
    <dgm:cxn modelId="{401371B5-BFA5-4DC0-8627-232D1E3B5D84}" type="presParOf" srcId="{219F88DB-CC1A-4E47-B0C7-590644B51C47}" destId="{29CF1393-D255-4A34-BB71-93A937E50063}" srcOrd="2" destOrd="0" presId="urn:microsoft.com/office/officeart/2005/8/layout/chevron2"/>
    <dgm:cxn modelId="{43B36B6E-6B1E-41D5-A078-299A09142287}" type="presParOf" srcId="{29CF1393-D255-4A34-BB71-93A937E50063}" destId="{1321BE76-C91D-459F-A2C9-7AF27E54D3BF}" srcOrd="0" destOrd="0" presId="urn:microsoft.com/office/officeart/2005/8/layout/chevron2"/>
    <dgm:cxn modelId="{3B5DC166-FBDA-41A9-9137-95301BC6C743}" type="presParOf" srcId="{29CF1393-D255-4A34-BB71-93A937E50063}" destId="{A96C70D8-8A9D-4466-A413-2BCC3BF471BB}" srcOrd="1" destOrd="0" presId="urn:microsoft.com/office/officeart/2005/8/layout/chevron2"/>
    <dgm:cxn modelId="{B62873DA-BED0-4BA0-B332-FD3DB4A8890E}" type="presParOf" srcId="{219F88DB-CC1A-4E47-B0C7-590644B51C47}" destId="{1C05A42A-CF30-430A-AF68-1FF716B0757D}" srcOrd="3" destOrd="0" presId="urn:microsoft.com/office/officeart/2005/8/layout/chevron2"/>
    <dgm:cxn modelId="{B5EA494F-82B3-4901-BE0C-C26E0C5DB60E}" type="presParOf" srcId="{219F88DB-CC1A-4E47-B0C7-590644B51C47}" destId="{5C970670-8079-4013-B2C4-0034D79534A6}" srcOrd="4" destOrd="0" presId="urn:microsoft.com/office/officeart/2005/8/layout/chevron2"/>
    <dgm:cxn modelId="{2F61CDA4-5480-4F7E-86ED-BA8DB5B8E94C}" type="presParOf" srcId="{5C970670-8079-4013-B2C4-0034D79534A6}" destId="{8CBC6C49-C983-44FC-9260-2288376B68D7}" srcOrd="0" destOrd="0" presId="urn:microsoft.com/office/officeart/2005/8/layout/chevron2"/>
    <dgm:cxn modelId="{6D39A6E0-BA69-4D5E-B799-B51A9B3C6EA7}" type="presParOf" srcId="{5C970670-8079-4013-B2C4-0034D79534A6}" destId="{7FADF6C0-AA42-4D5C-8C9F-7F26E3BAEDE2}" srcOrd="1" destOrd="0" presId="urn:microsoft.com/office/officeart/2005/8/layout/chevron2"/>
    <dgm:cxn modelId="{81D29828-0407-43BF-9D51-D075173FB643}" type="presParOf" srcId="{219F88DB-CC1A-4E47-B0C7-590644B51C47}" destId="{A070FA70-CBF3-49CD-B012-3A2E08D8FEC5}" srcOrd="5" destOrd="0" presId="urn:microsoft.com/office/officeart/2005/8/layout/chevron2"/>
    <dgm:cxn modelId="{552596FB-7CE7-4DB4-8C81-DBCD6E84BF1E}" type="presParOf" srcId="{219F88DB-CC1A-4E47-B0C7-590644B51C47}" destId="{3AFC4948-6D1A-4243-8F00-742EA32984EB}" srcOrd="6" destOrd="0" presId="urn:microsoft.com/office/officeart/2005/8/layout/chevron2"/>
    <dgm:cxn modelId="{C56A31D2-8A2C-4DE4-A40D-00F092E1BA98}" type="presParOf" srcId="{3AFC4948-6D1A-4243-8F00-742EA32984EB}" destId="{FDBE18E0-6655-4CB1-ADA8-33A58B51A14B}" srcOrd="0" destOrd="0" presId="urn:microsoft.com/office/officeart/2005/8/layout/chevron2"/>
    <dgm:cxn modelId="{88D60727-F2CC-410D-B374-E94D4EC31278}" type="presParOf" srcId="{3AFC4948-6D1A-4243-8F00-742EA32984EB}" destId="{6C855FB2-9ADC-49FE-9344-B269256EFE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C806C-1B2C-42BC-8DDB-BD44600DB747}">
      <dsp:nvSpPr>
        <dsp:cNvPr id="0" name=""/>
        <dsp:cNvSpPr/>
      </dsp:nvSpPr>
      <dsp:spPr>
        <a:xfrm rot="5400000">
          <a:off x="-133218" y="135620"/>
          <a:ext cx="888120" cy="621684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-5400000">
        <a:off x="0" y="313244"/>
        <a:ext cx="621684" cy="266436"/>
      </dsp:txXfrm>
    </dsp:sp>
    <dsp:sp modelId="{EFEB5316-21E0-43F0-8493-A73C4052272D}">
      <dsp:nvSpPr>
        <dsp:cNvPr id="0" name=""/>
        <dsp:cNvSpPr/>
      </dsp:nvSpPr>
      <dsp:spPr>
        <a:xfrm rot="5400000">
          <a:off x="3946639" y="-3322551"/>
          <a:ext cx="577278" cy="72271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Arial" pitchFamily="34" charset="0"/>
              <a:cs typeface="Arial" pitchFamily="34" charset="0"/>
            </a:rPr>
            <a:t>Переміщення фокусу уваги з академічних успіхів на підтримку й нормалізацію психічного стану учнів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 rot="-5400000">
        <a:off x="621685" y="30583"/>
        <a:ext cx="7199007" cy="520918"/>
      </dsp:txXfrm>
    </dsp:sp>
    <dsp:sp modelId="{1321BE76-C91D-459F-A2C9-7AF27E54D3BF}">
      <dsp:nvSpPr>
        <dsp:cNvPr id="0" name=""/>
        <dsp:cNvSpPr/>
      </dsp:nvSpPr>
      <dsp:spPr>
        <a:xfrm rot="5400000">
          <a:off x="-133218" y="851762"/>
          <a:ext cx="888120" cy="621684"/>
        </a:xfrm>
        <a:prstGeom prst="chevron">
          <a:avLst/>
        </a:prstGeom>
        <a:solidFill>
          <a:srgbClr val="FFFF00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-5400000">
        <a:off x="0" y="1029386"/>
        <a:ext cx="621684" cy="266436"/>
      </dsp:txXfrm>
    </dsp:sp>
    <dsp:sp modelId="{A96C70D8-8A9D-4466-A413-2BCC3BF471BB}">
      <dsp:nvSpPr>
        <dsp:cNvPr id="0" name=""/>
        <dsp:cNvSpPr/>
      </dsp:nvSpPr>
      <dsp:spPr>
        <a:xfrm rot="5400000">
          <a:off x="3946639" y="-2588079"/>
          <a:ext cx="577278" cy="72271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Arial" pitchFamily="34" charset="0"/>
              <a:cs typeface="Arial" pitchFamily="34" charset="0"/>
            </a:rPr>
            <a:t>Надання переваги формувальному оцінюванню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 rot="-5400000">
        <a:off x="621685" y="765055"/>
        <a:ext cx="7199007" cy="520918"/>
      </dsp:txXfrm>
    </dsp:sp>
    <dsp:sp modelId="{8CBC6C49-C983-44FC-9260-2288376B68D7}">
      <dsp:nvSpPr>
        <dsp:cNvPr id="0" name=""/>
        <dsp:cNvSpPr/>
      </dsp:nvSpPr>
      <dsp:spPr>
        <a:xfrm rot="5400000">
          <a:off x="-133218" y="1604565"/>
          <a:ext cx="888120" cy="621684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-5400000">
        <a:off x="0" y="1782189"/>
        <a:ext cx="621684" cy="266436"/>
      </dsp:txXfrm>
    </dsp:sp>
    <dsp:sp modelId="{7FADF6C0-AA42-4D5C-8C9F-7F26E3BAEDE2}">
      <dsp:nvSpPr>
        <dsp:cNvPr id="0" name=""/>
        <dsp:cNvSpPr/>
      </dsp:nvSpPr>
      <dsp:spPr>
        <a:xfrm rot="5400000">
          <a:off x="3946639" y="-1853607"/>
          <a:ext cx="577278" cy="72271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Arial" pitchFamily="34" charset="0"/>
              <a:cs typeface="Arial" pitchFamily="34" charset="0"/>
            </a:rPr>
            <a:t>Активне використання інтернет-ресурсів (освітніх сайтів, аудіокниг, екранізованих художніх творів тощо)</a:t>
          </a:r>
          <a:endParaRPr lang="ru-RU" sz="1200" kern="1200" dirty="0"/>
        </a:p>
      </dsp:txBody>
      <dsp:txXfrm rot="-5400000">
        <a:off x="621685" y="1499527"/>
        <a:ext cx="7199007" cy="520918"/>
      </dsp:txXfrm>
    </dsp:sp>
    <dsp:sp modelId="{FDBE18E0-6655-4CB1-ADA8-33A58B51A14B}">
      <dsp:nvSpPr>
        <dsp:cNvPr id="0" name=""/>
        <dsp:cNvSpPr/>
      </dsp:nvSpPr>
      <dsp:spPr>
        <a:xfrm rot="5400000">
          <a:off x="-133218" y="2339037"/>
          <a:ext cx="888120" cy="621684"/>
        </a:xfrm>
        <a:prstGeom prst="chevron">
          <a:avLst/>
        </a:prstGeom>
        <a:solidFill>
          <a:srgbClr val="FFFF00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-5400000">
        <a:off x="0" y="2516661"/>
        <a:ext cx="621684" cy="266436"/>
      </dsp:txXfrm>
    </dsp:sp>
    <dsp:sp modelId="{6C855FB2-9ADC-49FE-9344-B269256EFE7C}">
      <dsp:nvSpPr>
        <dsp:cNvPr id="0" name=""/>
        <dsp:cNvSpPr/>
      </dsp:nvSpPr>
      <dsp:spPr>
        <a:xfrm rot="5400000">
          <a:off x="3946639" y="-1119134"/>
          <a:ext cx="577278" cy="72271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Arial" pitchFamily="34" charset="0"/>
              <a:cs typeface="Arial" pitchFamily="34" charset="0"/>
            </a:rPr>
            <a:t>Підготовка до Національного мультипредметного</a:t>
          </a:r>
          <a:endParaRPr lang="ru-RU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Arial" pitchFamily="34" charset="0"/>
              <a:cs typeface="Arial" pitchFamily="34" charset="0"/>
            </a:rPr>
            <a:t>тесту 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 rot="-5400000">
        <a:off x="621685" y="2234000"/>
        <a:ext cx="7199007" cy="520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9268B-41DB-4209-9C63-A751C3B70551}" type="datetimeFigureOut">
              <a:rPr lang="ru-RU" smtClean="0"/>
              <a:t>07.04.2022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F2AF1-64EC-41AE-9D9B-40DBB4C8CD8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410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F2AF1-64EC-41AE-9D9B-40DBB4C8CD8D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3808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F2AF1-64EC-41AE-9D9B-40DBB4C8CD8D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9214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F2AF1-64EC-41AE-9D9B-40DBB4C8CD8D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3907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F2AF1-64EC-41AE-9D9B-40DBB4C8CD8D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5101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F2AF1-64EC-41AE-9D9B-40DBB4C8CD8D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1431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F2AF1-64EC-41AE-9D9B-40DBB4C8CD8D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7801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F2AF1-64EC-41AE-9D9B-40DBB4C8CD8D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9961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F2AF1-64EC-41AE-9D9B-40DBB4C8CD8D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5580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F2AF1-64EC-41AE-9D9B-40DBB4C8CD8D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8005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F2AF1-64EC-41AE-9D9B-40DBB4C8CD8D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431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F2AF1-64EC-41AE-9D9B-40DBB4C8CD8D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7248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F2AF1-64EC-41AE-9D9B-40DBB4C8CD8D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0064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F2AF1-64EC-41AE-9D9B-40DBB4C8CD8D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003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F2AF1-64EC-41AE-9D9B-40DBB4C8CD8D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7390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F2AF1-64EC-41AE-9D9B-40DBB4C8CD8D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2996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F2AF1-64EC-41AE-9D9B-40DBB4C8CD8D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035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F2AF1-64EC-41AE-9D9B-40DBB4C8CD8D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3005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EC13-8F4B-4F27-B847-03922C9BABB6}" type="datetimeFigureOut">
              <a:rPr lang="ru-RU" smtClean="0"/>
              <a:t>07.04.2022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A809-4A21-4FF3-88D8-BF90D3C15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748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EC13-8F4B-4F27-B847-03922C9BABB6}" type="datetimeFigureOut">
              <a:rPr lang="ru-RU" smtClean="0"/>
              <a:t>07.04.2022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A809-4A21-4FF3-88D8-BF90D3C15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585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EC13-8F4B-4F27-B847-03922C9BABB6}" type="datetimeFigureOut">
              <a:rPr lang="ru-RU" smtClean="0"/>
              <a:t>07.04.2022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A809-4A21-4FF3-88D8-BF90D3C15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58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EC13-8F4B-4F27-B847-03922C9BABB6}" type="datetimeFigureOut">
              <a:rPr lang="ru-RU" smtClean="0"/>
              <a:t>07.04.2022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A809-4A21-4FF3-88D8-BF90D3C15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674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EC13-8F4B-4F27-B847-03922C9BABB6}" type="datetimeFigureOut">
              <a:rPr lang="ru-RU" smtClean="0"/>
              <a:t>07.04.2022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A809-4A21-4FF3-88D8-BF90D3C15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7927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EC13-8F4B-4F27-B847-03922C9BABB6}" type="datetimeFigureOut">
              <a:rPr lang="ru-RU" smtClean="0"/>
              <a:t>07.04.2022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A809-4A21-4FF3-88D8-BF90D3C15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095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EC13-8F4B-4F27-B847-03922C9BABB6}" type="datetimeFigureOut">
              <a:rPr lang="ru-RU" smtClean="0"/>
              <a:t>07.04.2022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A809-4A21-4FF3-88D8-BF90D3C15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9724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EC13-8F4B-4F27-B847-03922C9BABB6}" type="datetimeFigureOut">
              <a:rPr lang="ru-RU" smtClean="0"/>
              <a:t>07.04.2022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A809-4A21-4FF3-88D8-BF90D3C15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943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EC13-8F4B-4F27-B847-03922C9BABB6}" type="datetimeFigureOut">
              <a:rPr lang="ru-RU" smtClean="0"/>
              <a:t>07.04.2022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A809-4A21-4FF3-88D8-BF90D3C15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6052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EC13-8F4B-4F27-B847-03922C9BABB6}" type="datetimeFigureOut">
              <a:rPr lang="ru-RU" smtClean="0"/>
              <a:t>07.04.2022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A809-4A21-4FF3-88D8-BF90D3C15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966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EC13-8F4B-4F27-B847-03922C9BABB6}" type="datetimeFigureOut">
              <a:rPr lang="ru-RU" smtClean="0"/>
              <a:t>07.04.2022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A809-4A21-4FF3-88D8-BF90D3C15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8772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DEC13-8F4B-4F27-B847-03922C9BABB6}" type="datetimeFigureOut">
              <a:rPr lang="ru-RU" smtClean="0"/>
              <a:t>07.04.2022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9A809-4A21-4FF3-88D8-BF90D3C15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45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0.jpeg"/><Relationship Id="rId7" Type="http://schemas.openxmlformats.org/officeDocument/2006/relationships/hyperlink" Target="https://cutt.ly/SFwmrE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utt.ly/pFwnwPl" TargetMode="External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hyperlink" Target="https://cutt.ly/4FwQSL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url.li/bqzpd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cutt.ly/uFiQ284" TargetMode="External"/><Relationship Id="rId3" Type="http://schemas.openxmlformats.org/officeDocument/2006/relationships/hyperlink" Target="https://mon.gov.ua/ua" TargetMode="External"/><Relationship Id="rId7" Type="http://schemas.openxmlformats.org/officeDocument/2006/relationships/hyperlink" Target="https://www.youtube.com/watch?v=57HaFufc1FY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oippo.edu.ua/" TargetMode="External"/><Relationship Id="rId5" Type="http://schemas.openxmlformats.org/officeDocument/2006/relationships/hyperlink" Target="https://nus.org.ua/" TargetMode="External"/><Relationship Id="rId4" Type="http://schemas.openxmlformats.org/officeDocument/2006/relationships/hyperlink" Target="https://imzo.gov.ua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oruch.me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hyperlink" Target="https://cutt.ly/zFiWVjW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2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Як відзначатимуть День Прапора і День Незалежності України у  Виноградівській громаді - УКРАЇНСЬКИЙ ПІВДЕНЬ - Головні новини півдня  Украї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8" t="20579" r="26977" b="18804"/>
          <a:stretch/>
        </p:blipFill>
        <p:spPr bwMode="auto">
          <a:xfrm>
            <a:off x="6732240" y="3351060"/>
            <a:ext cx="2411760" cy="1792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Pin on клипарт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3"/>
          <a:stretch/>
        </p:blipFill>
        <p:spPr bwMode="auto">
          <a:xfrm>
            <a:off x="-3922" y="-67395"/>
            <a:ext cx="2221768" cy="194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x-lines.ru/letters/i/cyrillicscript/3469/f7f83a/60/0/4nqpbxsosmem5wf6fzemzwcs4gbpbpqtodembwcn4gb7dygozzemye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846" y="195486"/>
            <a:ext cx="7143948" cy="865262"/>
          </a:xfrm>
          <a:prstGeom prst="rect">
            <a:avLst/>
          </a:prstGeom>
          <a:noFill/>
          <a:effectLst>
            <a:glow rad="38100">
              <a:srgbClr val="FF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x-lines.ru/letters/i/cyrillicscript/3210/f7f83a/60/0/4n9pdyqosme3pwcn4n67dd3y4n37bcgozxea8wfz4ggn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461" y="1023413"/>
            <a:ext cx="4945483" cy="793339"/>
          </a:xfrm>
          <a:prstGeom prst="rect">
            <a:avLst/>
          </a:prstGeom>
          <a:noFill/>
          <a:effectLst>
            <a:glow rad="38100">
              <a:srgbClr val="FF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x-lines.ru/letters/i/cyrillicscript/3469/f7f83a/60/0/fdea8wf44gypbcgt19em5wcb4ggpbqsosyopbxgoz5emfwfordeafwfordemzwcs4gbpbpqtodembwcn4gb7dygosyw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816752"/>
            <a:ext cx="8733230" cy="648466"/>
          </a:xfrm>
          <a:prstGeom prst="rect">
            <a:avLst/>
          </a:prstGeom>
          <a:noFill/>
          <a:effectLst>
            <a:glow rad="38100">
              <a:srgbClr val="FF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x-lines.ru/letters/i/cyrillicscript/3210/0c0cb6/60/0/4n3nbwcd4n6pbxsosmembwcfrdej5wfd4nwdwe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774" y="2673663"/>
            <a:ext cx="5322143" cy="763102"/>
          </a:xfrm>
          <a:prstGeom prst="rect">
            <a:avLst/>
          </a:prstGeom>
          <a:noFill/>
          <a:effectLst>
            <a:glow rad="38100">
              <a:srgbClr val="0000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x-lines.ru/letters/i/cyrillicscript/3210/0c0cb6/60/0/4napbqstomea8wfo4n77ddgozze3cegoz9emtwcn4napbxqozzea6mb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09" y="3528371"/>
            <a:ext cx="6260504" cy="712735"/>
          </a:xfrm>
          <a:prstGeom prst="rect">
            <a:avLst/>
          </a:prstGeom>
          <a:noFill/>
          <a:effectLst>
            <a:glow rad="38100">
              <a:srgbClr val="0000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x-lines.ru/letters/i/cyrillicscript/3469/0c0cb6/60/0/4n97dygosdemiwcn4nhpdb6ozze3cegoz5eabwcs4gkpbxqtomemtwcy4nh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" y="4253856"/>
            <a:ext cx="6343650" cy="704851"/>
          </a:xfrm>
          <a:prstGeom prst="rect">
            <a:avLst/>
          </a:prstGeom>
          <a:noFill/>
          <a:effectLst>
            <a:glow rad="38100">
              <a:srgbClr val="0000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4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23478"/>
            <a:ext cx="9145016" cy="1015663"/>
          </a:xfrm>
          <a:prstGeom prst="rect">
            <a:avLst/>
          </a:prstGeom>
          <a:effectLst>
            <a:glow rad="25400">
              <a:srgbClr val="FFFF00"/>
            </a:glow>
          </a:effectLst>
        </p:spPr>
        <p:txBody>
          <a:bodyPr wrap="square">
            <a:spAutoFit/>
          </a:bodyPr>
          <a:lstStyle/>
          <a:p>
            <a:pPr algn="just" fontAlgn="base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000" b="1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Державн</a:t>
            </a:r>
            <a:r>
              <a:rPr lang="uk-UA" sz="2000" b="1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ий</a:t>
            </a:r>
            <a:r>
              <a:rPr lang="ru-RU" sz="2000" b="1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стандарт </a:t>
            </a:r>
            <a:r>
              <a:rPr lang="ru-RU" sz="2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базової </a:t>
            </a:r>
            <a:r>
              <a:rPr lang="ru-RU" sz="2000" b="1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середньої освіти</a:t>
            </a:r>
          </a:p>
          <a:p>
            <a:pPr algn="just" fontAlgn="base"/>
            <a:endParaRPr lang="en-US" sz="2000" b="1" i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2000" b="1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Типова освітня програма </a:t>
            </a:r>
            <a:r>
              <a:rPr lang="ru-RU" sz="2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 </a:t>
            </a:r>
            <a:r>
              <a:rPr lang="ru-RU" sz="2000" b="1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модельні навчальні програми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499992" y="483518"/>
            <a:ext cx="288032" cy="360040"/>
          </a:xfrm>
          <a:prstGeom prst="downArrow">
            <a:avLst/>
          </a:prstGeom>
          <a:solidFill>
            <a:srgbClr val="FF99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t="17592" r="47855" b="13271"/>
          <a:stretch/>
        </p:blipFill>
        <p:spPr bwMode="auto">
          <a:xfrm>
            <a:off x="560452" y="1139141"/>
            <a:ext cx="1944216" cy="2546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3750829"/>
            <a:ext cx="46503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Типова освітня програма включає: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варіанти типових навчальних планів;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перелік модельних навчальних програм;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рекомендовані форми організації освітнього процесу;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опис інструментарію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оцінювання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 descr="Презентація до уроку ЯДС &quot;Символи держави - прапор, герб, гімн&quot; 1 клас НУШ  | Презентація. Я досліджую сві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762" y="3644923"/>
            <a:ext cx="2794703" cy="1412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 t="35156" r="29721" b="4058"/>
          <a:stretch/>
        </p:blipFill>
        <p:spPr bwMode="auto">
          <a:xfrm>
            <a:off x="3131840" y="1139141"/>
            <a:ext cx="4788024" cy="2480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34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1720" y="123478"/>
            <a:ext cx="4324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Типова освітня програма </a:t>
            </a:r>
            <a:endParaRPr lang="ru-RU" sz="2000" dirty="0"/>
          </a:p>
        </p:txBody>
      </p:sp>
      <p:sp>
        <p:nvSpPr>
          <p:cNvPr id="6" name="Стрелка вниз 5"/>
          <p:cNvSpPr/>
          <p:nvPr/>
        </p:nvSpPr>
        <p:spPr>
          <a:xfrm>
            <a:off x="3995936" y="523588"/>
            <a:ext cx="398034" cy="391978"/>
          </a:xfrm>
          <a:prstGeom prst="downArrow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915567"/>
            <a:ext cx="835292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Освітня програма закладу загальної </a:t>
            </a:r>
          </a:p>
          <a:p>
            <a:pPr algn="ctr"/>
            <a:r>
              <a:rPr lang="uk-UA" sz="2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середньої </a:t>
            </a:r>
            <a:r>
              <a:rPr lang="uk-UA" sz="2000" b="1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освіти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загальний обсяг навчального навантаження та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очікувані результати навчання здобувачів освіти;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вимоги до осіб, які можуть розпочати навчання за програмою;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перелік, зміст, тривалість і взаємозв’язок освітніх галузей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та/або предметів, дисциплін тощо, логічну послідовність їх вивчення;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форми організації освітнього процесу;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опис та інструменти системи внутрішнього забезпечення якості освіти;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інші освітні компоненти (за рішенням закладу загальної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середньої освіти).</a:t>
            </a:r>
          </a:p>
          <a:p>
            <a:pPr algn="ctr"/>
            <a:endParaRPr lang="ru-RU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t="23363" r="70775" b="42708"/>
          <a:stretch/>
        </p:blipFill>
        <p:spPr bwMode="auto">
          <a:xfrm>
            <a:off x="5796136" y="3696150"/>
            <a:ext cx="2649418" cy="1447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39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5" t="19389" r="5095" b="12754"/>
          <a:stretch/>
        </p:blipFill>
        <p:spPr bwMode="auto">
          <a:xfrm>
            <a:off x="683568" y="748253"/>
            <a:ext cx="7714868" cy="431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540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7" t="19156" r="5808" b="18831"/>
          <a:stretch/>
        </p:blipFill>
        <p:spPr bwMode="auto">
          <a:xfrm>
            <a:off x="259060" y="843558"/>
            <a:ext cx="8098303" cy="41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19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0" t="18992" r="5900" b="12501"/>
          <a:stretch/>
        </p:blipFill>
        <p:spPr bwMode="auto">
          <a:xfrm>
            <a:off x="25192" y="754822"/>
            <a:ext cx="7535926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Ми — маленькі українці | Конспект. Початкова осві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91830"/>
            <a:ext cx="2647950" cy="1724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540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84714"/>
            <a:ext cx="5997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Модельні навчальні програми для 5-9 класів </a:t>
            </a:r>
          </a:p>
          <a:p>
            <a:pPr algn="ctr"/>
            <a:r>
              <a:rPr lang="uk-UA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Нової української школи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5" t="15278" r="55925" b="17284"/>
          <a:stretch/>
        </p:blipFill>
        <p:spPr bwMode="auto">
          <a:xfrm>
            <a:off x="255074" y="987574"/>
            <a:ext cx="3206280" cy="3983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7" t="61419" r="53582" b="24229"/>
          <a:stretch/>
        </p:blipFill>
        <p:spPr bwMode="auto">
          <a:xfrm>
            <a:off x="3923928" y="1013268"/>
            <a:ext cx="4137214" cy="981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90705" y="1994800"/>
            <a:ext cx="444583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Сайт Міністерства освіти і науки України:</a:t>
            </a:r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cutt.ly/pFwnwPl</a:t>
            </a:r>
            <a:endParaRPr lang="uk-UA" dirty="0" smtClean="0"/>
          </a:p>
          <a:p>
            <a:endParaRPr lang="uk-UA" dirty="0"/>
          </a:p>
          <a:p>
            <a:r>
              <a:rPr lang="uk-UA" sz="1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Сайт ІМЗО:</a:t>
            </a:r>
          </a:p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cutt.ly/SFwmrEA</a:t>
            </a:r>
            <a:endParaRPr lang="uk-UA" dirty="0" smtClean="0"/>
          </a:p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7" t="42113" r="10572" b="25897"/>
          <a:stretch/>
        </p:blipFill>
        <p:spPr bwMode="auto">
          <a:xfrm>
            <a:off x="3643667" y="3425052"/>
            <a:ext cx="4692869" cy="1447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96136" y="4515966"/>
            <a:ext cx="2540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>
              <a:hlinkClick r:id="rId9"/>
            </a:endParaRPr>
          </a:p>
          <a:p>
            <a:r>
              <a:rPr lang="en-US" dirty="0" smtClean="0">
                <a:hlinkClick r:id="rId9"/>
              </a:rPr>
              <a:t>https</a:t>
            </a:r>
            <a:r>
              <a:rPr lang="en-US" dirty="0">
                <a:hlinkClick r:id="rId9"/>
              </a:rPr>
              <a:t>://cutt.ly/4FwQSLL</a:t>
            </a: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8" t="11728" r="20872" b="5864"/>
          <a:stretch/>
        </p:blipFill>
        <p:spPr bwMode="auto">
          <a:xfrm>
            <a:off x="7164288" y="360853"/>
            <a:ext cx="1215610" cy="1000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28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solidFill>
              <a:srgbClr val="CCFF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123479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Особливості оцінювання результатів навчання учнів </a:t>
            </a:r>
            <a:r>
              <a:rPr lang="uk-UA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uk-UA" sz="2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умовах воєнного стану 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954476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Arial" pitchFamily="34" charset="0"/>
                <a:cs typeface="Arial" pitchFamily="34" charset="0"/>
              </a:rPr>
              <a:t>Лист МОН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України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№ 4.5/2303-21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від 06.08.21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року «Методичні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рекомендації щодо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особливостей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організації освітнього процесу у першому (адаптивному) циклі / 5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класах закладів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загальної середньої освіти за Державним стандартом базової середньої освіти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умовах реалізації концепції «Нова українська школа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 (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URL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1400" dirty="0">
                <a:latin typeface="Arial" pitchFamily="34" charset="0"/>
                <a:cs typeface="Arial" pitchFamily="34" charset="0"/>
                <a:hlinkClick r:id="rId3"/>
              </a:rPr>
              <a:t>http://surl.li/bqzpd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6" name="Стрелка вниз 5"/>
          <p:cNvSpPr/>
          <p:nvPr/>
        </p:nvSpPr>
        <p:spPr>
          <a:xfrm rot="1413195">
            <a:off x="1259632" y="1908583"/>
            <a:ext cx="432048" cy="519151"/>
          </a:xfrm>
          <a:prstGeom prst="downArrow">
            <a:avLst/>
          </a:prstGeom>
          <a:solidFill>
            <a:srgbClr val="CCFF33"/>
          </a:solidFill>
          <a:ln>
            <a:solidFill>
              <a:srgbClr val="CCFF33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низ 43"/>
          <p:cNvSpPr/>
          <p:nvPr/>
        </p:nvSpPr>
        <p:spPr>
          <a:xfrm>
            <a:off x="4117132" y="1986368"/>
            <a:ext cx="706896" cy="989389"/>
          </a:xfrm>
          <a:prstGeom prst="downArrow">
            <a:avLst/>
          </a:prstGeom>
          <a:solidFill>
            <a:srgbClr val="CCFF33"/>
          </a:solidFill>
          <a:ln>
            <a:solidFill>
              <a:srgbClr val="CCFF33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низ 44"/>
          <p:cNvSpPr/>
          <p:nvPr/>
        </p:nvSpPr>
        <p:spPr>
          <a:xfrm rot="20640992">
            <a:off x="6867372" y="1958034"/>
            <a:ext cx="432048" cy="519151"/>
          </a:xfrm>
          <a:prstGeom prst="downArrow">
            <a:avLst/>
          </a:prstGeom>
          <a:solidFill>
            <a:srgbClr val="CCFF33"/>
          </a:solidFill>
          <a:ln>
            <a:solidFill>
              <a:srgbClr val="CCFF33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3149202" y="2921124"/>
            <a:ext cx="2438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i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</a:t>
            </a:r>
            <a:r>
              <a:rPr lang="uk-UA" b="1" i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ормувальне </a:t>
            </a:r>
          </a:p>
          <a:p>
            <a:pPr algn="ctr"/>
            <a:r>
              <a:rPr lang="uk-UA" b="1" i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uk-UA" b="1" i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цінювання 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>дозволяє: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Zamówienia z humorem od Timber Joinery :-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505" y="2238175"/>
            <a:ext cx="657627" cy="822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5029" y="2531297"/>
            <a:ext cx="2941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Підсумкове оцінювання</a:t>
            </a:r>
          </a:p>
          <a:p>
            <a:pPr algn="ctr"/>
            <a:r>
              <a:rPr lang="uk-UA" sz="1400" b="1" i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(семестрове, річне)</a:t>
            </a:r>
            <a:endParaRPr lang="ru-RU" sz="1400" b="1" i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272020" y="2593849"/>
            <a:ext cx="162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Проміжне </a:t>
            </a:r>
          </a:p>
          <a:p>
            <a:pPr algn="ctr"/>
            <a:r>
              <a:rPr lang="uk-UA" b="1" i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(поточне)</a:t>
            </a:r>
          </a:p>
          <a:p>
            <a:pPr algn="ctr"/>
            <a:r>
              <a:rPr lang="uk-UA" b="1" i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оцінювання</a:t>
            </a:r>
            <a:endParaRPr lang="ru-RU" b="1" i="1" dirty="0"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20138" y="3487187"/>
            <a:ext cx="640778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• вибудовувати </a:t>
            </a:r>
            <a:r>
              <a:rPr lang="ru-RU" sz="1400" i="1" dirty="0"/>
              <a:t>індивідуальну траекторію розвитку учнів;</a:t>
            </a:r>
          </a:p>
          <a:p>
            <a:r>
              <a:rPr lang="ru-RU" sz="1400" i="1" dirty="0"/>
              <a:t>• оцінити або визначити досягнення дітей на кожному з етапів освітнього</a:t>
            </a:r>
          </a:p>
          <a:p>
            <a:r>
              <a:rPr lang="ru-RU" sz="1400" i="1" dirty="0"/>
              <a:t>процесу;</a:t>
            </a:r>
          </a:p>
          <a:p>
            <a:r>
              <a:rPr lang="ru-RU" sz="1400" i="1" dirty="0"/>
              <a:t>• вчасно виявляти проблеми й запобігати їх нашаровуванню;</a:t>
            </a:r>
          </a:p>
          <a:p>
            <a:r>
              <a:rPr lang="ru-RU" sz="1400" i="1" dirty="0"/>
              <a:t>• мотивувати учнів до прагнення здобути максимально можливі результати;</a:t>
            </a:r>
          </a:p>
          <a:p>
            <a:r>
              <a:rPr lang="ru-RU" sz="1400" i="1" dirty="0"/>
              <a:t>• виховувати ціннісні якості особистості, бажання навчатися, відсутність</a:t>
            </a:r>
          </a:p>
          <a:p>
            <a:r>
              <a:rPr lang="ru-RU" sz="1400" i="1" dirty="0"/>
              <a:t>побоювання помилитися, переконання у своїх можливостях і здібностях.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2" name="Picture 2" descr="https://i.pinimg.com/originals/32/fd/3a/32fd3a82d9d8baf2093a5c58d6e5d5d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" y="3998875"/>
            <a:ext cx="1451667" cy="108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94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2555776" y="123478"/>
            <a:ext cx="4305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ункції оцінювання в НУШ</a:t>
            </a:r>
            <a:endParaRPr lang="ru-RU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863590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мотиваційна – активізує внутрішні й зовнішні мотиви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до </a:t>
            </a:r>
            <a:r>
              <a:rPr lang="ru-RU" dirty="0">
                <a:latin typeface="Arial" pitchFamily="34" charset="0"/>
                <a:cs typeface="Arial" pitchFamily="34" charset="0"/>
              </a:rPr>
              <a:t>навчання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діагностична </a:t>
            </a:r>
            <a:r>
              <a:rPr lang="ru-RU" dirty="0">
                <a:latin typeface="Arial" pitchFamily="34" charset="0"/>
                <a:cs typeface="Arial" pitchFamily="34" charset="0"/>
              </a:rPr>
              <a:t>– сприяє визначенню рівня компетентності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учнів</a:t>
            </a:r>
            <a:r>
              <a:rPr lang="ru-RU" dirty="0">
                <a:latin typeface="Arial" pitchFamily="34" charset="0"/>
                <a:cs typeface="Arial" pitchFamily="34" charset="0"/>
              </a:rPr>
              <a:t>, усвідомленню ними прогалин у своїх знаннях;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коригувальна – спрямовує зусилля учнів на подолання труднощів;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прогностична – ставить цілі навчання на майбутнє;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розвивальна – мотивує до рефлексії та самовдосконалення;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навчальна – забезпечує зворотний зв’язок між учителем і учнем;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виховна – налаштовує дитину на розвиток власної організованості;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управлінська – надає необхідну інформацію для ухвалення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рішень;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dirty="0">
                <a:latin typeface="Arial" pitchFamily="34" charset="0"/>
                <a:cs typeface="Arial" pitchFamily="34" charset="0"/>
              </a:rPr>
              <a:t>п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сихологічна – дозволяє підтримати старання учня, втілити віру у свої сили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Picture 2" descr="Навчання без меж&quot;: завтра на телебаченні стартує освітній проєкт для  школярів 5-11 класів | Переяслав.Cit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8" r="28707"/>
          <a:stretch/>
        </p:blipFill>
        <p:spPr bwMode="auto">
          <a:xfrm>
            <a:off x="6860929" y="1922"/>
            <a:ext cx="1582220" cy="1821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57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2642" y="-122868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лгоритм розроблення правил оцінювання в школі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7504" y="708129"/>
            <a:ext cx="83529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 smtClean="0">
                <a:latin typeface="Arial" pitchFamily="34" charset="0"/>
                <a:cs typeface="Arial" pitchFamily="34" charset="0"/>
              </a:rPr>
              <a:t>1. Ознайомитися </a:t>
            </a:r>
            <a:r>
              <a:rPr lang="ru-RU" b="1" u="sng" dirty="0">
                <a:latin typeface="Arial" pitchFamily="34" charset="0"/>
                <a:cs typeface="Arial" pitchFamily="34" charset="0"/>
              </a:rPr>
              <a:t>з нормативними документами та державними вимогами </a:t>
            </a:r>
            <a:r>
              <a:rPr lang="ru-RU" b="1" u="sng" dirty="0" smtClean="0">
                <a:latin typeface="Arial" pitchFamily="34" charset="0"/>
                <a:cs typeface="Arial" pitchFamily="34" charset="0"/>
              </a:rPr>
              <a:t>щодо </a:t>
            </a:r>
            <a:r>
              <a:rPr lang="ru-RU" b="1" u="sng" dirty="0">
                <a:latin typeface="Arial" pitchFamily="34" charset="0"/>
                <a:cs typeface="Arial" pitchFamily="34" charset="0"/>
              </a:rPr>
              <a:t>шкали та критеріїв </a:t>
            </a:r>
            <a:r>
              <a:rPr lang="ru-RU" b="1" u="sng" dirty="0" smtClean="0">
                <a:latin typeface="Arial" pitchFamily="34" charset="0"/>
                <a:cs typeface="Arial" pitchFamily="34" charset="0"/>
              </a:rPr>
              <a:t>оцінювання. </a:t>
            </a:r>
            <a:r>
              <a:rPr lang="ru-RU" dirty="0">
                <a:latin typeface="Arial" pitchFamily="34" charset="0"/>
                <a:cs typeface="Arial" pitchFamily="34" charset="0"/>
              </a:rPr>
              <a:t>Після цього на педагогічній раді обговорити та ухвалити рішення щодо: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dirty="0">
                <a:latin typeface="Arial" pitchFamily="34" charset="0"/>
                <a:cs typeface="Arial" pitchFamily="34" charset="0"/>
              </a:rPr>
              <a:t>того, яку шкалу застосовувати – національну чи власну, розроблену в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ЗЗСО;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dirty="0">
                <a:latin typeface="Arial" pitchFamily="34" charset="0"/>
                <a:cs typeface="Arial" pitchFamily="34" charset="0"/>
              </a:rPr>
              <a:t>у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якій формі вести документацію – електронній чи паперовій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b="1" u="sng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b="1" u="sng" dirty="0">
                <a:latin typeface="Arial" pitchFamily="34" charset="0"/>
                <a:cs typeface="Arial" pitchFamily="34" charset="0"/>
              </a:rPr>
              <a:t>. Для кожного з предметів учитель формує конкретні цілі навчання. </a:t>
            </a:r>
            <a:endParaRPr lang="ru-RU" b="1" u="sng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u="sng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b="1" u="sng" dirty="0">
                <a:latin typeface="Arial" pitchFamily="34" charset="0"/>
                <a:cs typeface="Arial" pitchFamily="34" charset="0"/>
              </a:rPr>
              <a:t>. Для кожного з предметів </a:t>
            </a:r>
            <a:r>
              <a:rPr lang="ru-RU" b="1" u="sng" dirty="0" smtClean="0">
                <a:latin typeface="Arial" pitchFamily="34" charset="0"/>
                <a:cs typeface="Arial" pitchFamily="34" charset="0"/>
              </a:rPr>
              <a:t>учитель </a:t>
            </a:r>
            <a:r>
              <a:rPr lang="ru-RU" b="1" u="sng" dirty="0">
                <a:latin typeface="Arial" pitchFamily="34" charset="0"/>
                <a:cs typeface="Arial" pitchFamily="34" charset="0"/>
              </a:rPr>
              <a:t>визначає кількість та формат підсумкового оцінювання</a:t>
            </a:r>
            <a:r>
              <a:rPr lang="ru-RU" b="1" u="sng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b="1" u="sng" dirty="0">
                <a:latin typeface="Arial" pitchFamily="34" charset="0"/>
                <a:cs typeface="Arial" pitchFamily="34" charset="0"/>
              </a:rPr>
              <a:t>4. У</a:t>
            </a:r>
            <a:r>
              <a:rPr lang="ru-RU" b="1" u="sng" dirty="0" smtClean="0">
                <a:latin typeface="Arial" pitchFamily="34" charset="0"/>
                <a:cs typeface="Arial" pitchFamily="34" charset="0"/>
              </a:rPr>
              <a:t>читель </a:t>
            </a:r>
            <a:r>
              <a:rPr lang="ru-RU" b="1" u="sng" dirty="0">
                <a:latin typeface="Arial" pitchFamily="34" charset="0"/>
                <a:cs typeface="Arial" pitchFamily="34" charset="0"/>
              </a:rPr>
              <a:t>разом із колегами вирішує, як фіксувати результати навчання </a:t>
            </a:r>
            <a:r>
              <a:rPr lang="ru-RU" b="1" u="sng" dirty="0" smtClean="0">
                <a:latin typeface="Arial" pitchFamily="34" charset="0"/>
                <a:cs typeface="Arial" pitchFamily="34" charset="0"/>
              </a:rPr>
              <a:t>учнів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dirty="0">
                <a:latin typeface="Arial" pitchFamily="34" charset="0"/>
                <a:cs typeface="Arial" pitchFamily="34" charset="0"/>
              </a:rPr>
              <a:t>заповнення бланків діагностичних робіт, оцінювання в письмовій роботі, надання письмового зворотного зв’язку, збереження робіт у портфоліо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тощо).</a:t>
            </a:r>
          </a:p>
          <a:p>
            <a:pPr algn="just"/>
            <a:r>
              <a:rPr lang="ru-RU" b="1" u="sng" dirty="0">
                <a:latin typeface="Arial" pitchFamily="34" charset="0"/>
                <a:cs typeface="Arial" pitchFamily="34" charset="0"/>
              </a:rPr>
              <a:t>5. Учитель або педколектив спільно з адміністрацією вирішує, як оцінювати поточні письмові роботи та як надається зворотний зв’язок учню та його батькам.</a:t>
            </a:r>
            <a:endParaRPr lang="ru-RU" b="1" u="sng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3153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725091"/>
            <a:ext cx="79208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>
                <a:latin typeface="Arial" pitchFamily="34" charset="0"/>
                <a:cs typeface="Arial" pitchFamily="34" charset="0"/>
              </a:rPr>
              <a:t>6. Потрібно розробити та пояснити учням шкалу само- та взаємооцінювання. </a:t>
            </a:r>
            <a:r>
              <a:rPr lang="ru-RU" dirty="0">
                <a:latin typeface="Arial" pitchFamily="34" charset="0"/>
                <a:cs typeface="Arial" pitchFamily="34" charset="0"/>
              </a:rPr>
              <a:t>Наприклад: Я впорався добре / Мені вдалося / Мені ще варто попрацювати тощо.</a:t>
            </a:r>
          </a:p>
          <a:p>
            <a:pPr algn="just"/>
            <a:r>
              <a:rPr lang="ru-RU" b="1" u="sng" dirty="0">
                <a:latin typeface="Arial" pitchFamily="34" charset="0"/>
                <a:cs typeface="Arial" pitchFamily="34" charset="0"/>
              </a:rPr>
              <a:t>7. Спланувати, як і коли проводити планові зустрічі з учнями та їхніми батьками та повідомити про них усім зацікавленим сторонам.</a:t>
            </a:r>
          </a:p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8. Не обов’язковий, але рекомендований пункт – </a:t>
            </a:r>
            <a:r>
              <a:rPr lang="ru-RU" i="1" u="sng" dirty="0">
                <a:latin typeface="Arial" pitchFamily="34" charset="0"/>
                <a:cs typeface="Arial" pitchFamily="34" charset="0"/>
              </a:rPr>
              <a:t>спланувати індивідуальну роботу з учнями, аби допомогти їм ставити власні цілі на певні періоди навчання</a:t>
            </a:r>
            <a:r>
              <a:rPr lang="ru-RU" dirty="0">
                <a:latin typeface="Arial" pitchFamily="34" charset="0"/>
                <a:cs typeface="Arial" pitchFamily="34" charset="0"/>
              </a:rPr>
              <a:t> (варто робити це після діагностичних робіт).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2" t="18648" r="51381" b="52869"/>
          <a:stretch/>
        </p:blipFill>
        <p:spPr bwMode="auto">
          <a:xfrm>
            <a:off x="4644008" y="3310414"/>
            <a:ext cx="3168352" cy="1659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34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9" y="1009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56285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 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0" name="Group 92"/>
          <p:cNvGrpSpPr>
            <a:grpSpLocks/>
          </p:cNvGrpSpPr>
          <p:nvPr/>
        </p:nvGrpSpPr>
        <p:grpSpPr bwMode="auto">
          <a:xfrm>
            <a:off x="1289924" y="775398"/>
            <a:ext cx="7151979" cy="1016436"/>
            <a:chOff x="1269" y="1296"/>
            <a:chExt cx="3193" cy="334"/>
          </a:xfrm>
        </p:grpSpPr>
        <p:sp>
          <p:nvSpPr>
            <p:cNvPr id="111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113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114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116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7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18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pic>
              <p:nvPicPr>
                <p:cNvPr id="119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15" name="Text Box 61"/>
              <p:cNvSpPr txBox="1">
                <a:spLocks noChangeArrowheads="1"/>
              </p:cNvSpPr>
              <p:nvPr/>
            </p:nvSpPr>
            <p:spPr bwMode="gray">
              <a:xfrm>
                <a:off x="1441" y="12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20" name="Group 93"/>
          <p:cNvGrpSpPr>
            <a:grpSpLocks/>
          </p:cNvGrpSpPr>
          <p:nvPr/>
        </p:nvGrpSpPr>
        <p:grpSpPr bwMode="auto">
          <a:xfrm>
            <a:off x="1239091" y="1842806"/>
            <a:ext cx="7304525" cy="1072694"/>
            <a:chOff x="1268" y="1776"/>
            <a:chExt cx="3211" cy="346"/>
          </a:xfrm>
        </p:grpSpPr>
        <p:sp>
          <p:nvSpPr>
            <p:cNvPr id="121" name="AutoShape 13"/>
            <p:cNvSpPr>
              <a:spLocks noChangeArrowheads="1"/>
            </p:cNvSpPr>
            <p:nvPr/>
          </p:nvSpPr>
          <p:spPr bwMode="gray">
            <a:xfrm>
              <a:off x="1439" y="177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123" name="Group 62"/>
            <p:cNvGrpSpPr>
              <a:grpSpLocks/>
            </p:cNvGrpSpPr>
            <p:nvPr/>
          </p:nvGrpSpPr>
          <p:grpSpPr bwMode="auto">
            <a:xfrm>
              <a:off x="1268" y="1824"/>
              <a:ext cx="266" cy="298"/>
              <a:chOff x="1414" y="1776"/>
              <a:chExt cx="266" cy="298"/>
            </a:xfrm>
          </p:grpSpPr>
          <p:grpSp>
            <p:nvGrpSpPr>
              <p:cNvPr id="124" name="Group 63"/>
              <p:cNvGrpSpPr>
                <a:grpSpLocks/>
              </p:cNvGrpSpPr>
              <p:nvPr/>
            </p:nvGrpSpPr>
            <p:grpSpPr bwMode="auto">
              <a:xfrm>
                <a:off x="1414" y="1776"/>
                <a:ext cx="266" cy="298"/>
                <a:chOff x="1415" y="1276"/>
                <a:chExt cx="266" cy="298"/>
              </a:xfrm>
            </p:grpSpPr>
            <p:pic>
              <p:nvPicPr>
                <p:cNvPr id="126" name="Picture 64" descr="Picture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7" name="Oval 65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/>
                    </a:gs>
                    <a:gs pos="100000">
                      <a:srgbClr val="FCF71A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28" name="Oval 66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>
                        <a:gamma/>
                        <a:shade val="63529"/>
                        <a:invGamma/>
                      </a:srgbClr>
                    </a:gs>
                    <a:gs pos="100000">
                      <a:srgbClr val="FCF71A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pic>
              <p:nvPicPr>
                <p:cNvPr id="129" name="Picture 67" descr="Picture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25" name="Text Box 68"/>
              <p:cNvSpPr txBox="1">
                <a:spLocks noChangeArrowheads="1"/>
              </p:cNvSpPr>
              <p:nvPr/>
            </p:nvSpPr>
            <p:spPr bwMode="gray">
              <a:xfrm>
                <a:off x="1440" y="17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130" name="Group 94"/>
          <p:cNvGrpSpPr>
            <a:grpSpLocks/>
          </p:cNvGrpSpPr>
          <p:nvPr/>
        </p:nvGrpSpPr>
        <p:grpSpPr bwMode="auto">
          <a:xfrm>
            <a:off x="1263045" y="2947539"/>
            <a:ext cx="7213066" cy="1089272"/>
            <a:chOff x="1270" y="2247"/>
            <a:chExt cx="3192" cy="345"/>
          </a:xfrm>
        </p:grpSpPr>
        <p:sp>
          <p:nvSpPr>
            <p:cNvPr id="131" name="AutoShape 23"/>
            <p:cNvSpPr>
              <a:spLocks noChangeArrowheads="1"/>
            </p:cNvSpPr>
            <p:nvPr/>
          </p:nvSpPr>
          <p:spPr bwMode="gray">
            <a:xfrm>
              <a:off x="1422" y="224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32" name="Text Box 31"/>
            <p:cNvSpPr txBox="1">
              <a:spLocks noChangeArrowheads="1"/>
            </p:cNvSpPr>
            <p:nvPr/>
          </p:nvSpPr>
          <p:spPr bwMode="gray">
            <a:xfrm>
              <a:off x="1525" y="2295"/>
              <a:ext cx="2633" cy="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133" name="Group 69"/>
            <p:cNvGrpSpPr>
              <a:grpSpLocks/>
            </p:cNvGrpSpPr>
            <p:nvPr/>
          </p:nvGrpSpPr>
          <p:grpSpPr bwMode="auto">
            <a:xfrm>
              <a:off x="1270" y="2294"/>
              <a:ext cx="266" cy="298"/>
              <a:chOff x="1416" y="2246"/>
              <a:chExt cx="266" cy="298"/>
            </a:xfrm>
          </p:grpSpPr>
          <p:sp>
            <p:nvSpPr>
              <p:cNvPr id="134" name="Text Box 70"/>
              <p:cNvSpPr txBox="1">
                <a:spLocks noChangeArrowheads="1"/>
              </p:cNvSpPr>
              <p:nvPr/>
            </p:nvSpPr>
            <p:spPr bwMode="gray">
              <a:xfrm>
                <a:off x="1435" y="226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3</a:t>
                </a:r>
              </a:p>
            </p:txBody>
          </p:sp>
          <p:grpSp>
            <p:nvGrpSpPr>
              <p:cNvPr id="135" name="Group 71"/>
              <p:cNvGrpSpPr>
                <a:grpSpLocks/>
              </p:cNvGrpSpPr>
              <p:nvPr/>
            </p:nvGrpSpPr>
            <p:grpSpPr bwMode="auto">
              <a:xfrm>
                <a:off x="1416" y="2246"/>
                <a:ext cx="266" cy="298"/>
                <a:chOff x="1415" y="1276"/>
                <a:chExt cx="266" cy="298"/>
              </a:xfrm>
            </p:grpSpPr>
            <p:pic>
              <p:nvPicPr>
                <p:cNvPr id="137" name="Picture 72" descr="Picture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8" name="Oval 73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10E47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39" name="Oval 74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>
                        <a:gamma/>
                        <a:shade val="63529"/>
                        <a:invGamma/>
                      </a:srgbClr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pic>
              <p:nvPicPr>
                <p:cNvPr id="140" name="Picture 75" descr="Picture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36" name="Text Box 76"/>
              <p:cNvSpPr txBox="1">
                <a:spLocks noChangeArrowheads="1"/>
              </p:cNvSpPr>
              <p:nvPr/>
            </p:nvSpPr>
            <p:spPr bwMode="gray">
              <a:xfrm>
                <a:off x="1442" y="226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141" name="Group 95"/>
          <p:cNvGrpSpPr>
            <a:grpSpLocks/>
          </p:cNvGrpSpPr>
          <p:nvPr/>
        </p:nvGrpSpPr>
        <p:grpSpPr bwMode="auto">
          <a:xfrm>
            <a:off x="1253789" y="4036812"/>
            <a:ext cx="7222322" cy="1069104"/>
            <a:chOff x="1268" y="2727"/>
            <a:chExt cx="3194" cy="345"/>
          </a:xfrm>
        </p:grpSpPr>
        <p:sp>
          <p:nvSpPr>
            <p:cNvPr id="142" name="AutoShape 33"/>
            <p:cNvSpPr>
              <a:spLocks noChangeArrowheads="1"/>
            </p:cNvSpPr>
            <p:nvPr/>
          </p:nvSpPr>
          <p:spPr bwMode="gray">
            <a:xfrm>
              <a:off x="1422" y="272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3" name="Text Box 41"/>
            <p:cNvSpPr txBox="1">
              <a:spLocks noChangeArrowheads="1"/>
            </p:cNvSpPr>
            <p:nvPr/>
          </p:nvSpPr>
          <p:spPr bwMode="gray">
            <a:xfrm>
              <a:off x="1525" y="2775"/>
              <a:ext cx="2633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144" name="Group 77"/>
            <p:cNvGrpSpPr>
              <a:grpSpLocks/>
            </p:cNvGrpSpPr>
            <p:nvPr/>
          </p:nvGrpSpPr>
          <p:grpSpPr bwMode="auto">
            <a:xfrm>
              <a:off x="1268" y="2774"/>
              <a:ext cx="266" cy="298"/>
              <a:chOff x="1414" y="2726"/>
              <a:chExt cx="266" cy="298"/>
            </a:xfrm>
          </p:grpSpPr>
          <p:sp>
            <p:nvSpPr>
              <p:cNvPr id="145" name="Text Box 78"/>
              <p:cNvSpPr txBox="1">
                <a:spLocks noChangeArrowheads="1"/>
              </p:cNvSpPr>
              <p:nvPr/>
            </p:nvSpPr>
            <p:spPr bwMode="gray">
              <a:xfrm>
                <a:off x="1435" y="2748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4</a:t>
                </a:r>
              </a:p>
            </p:txBody>
          </p:sp>
          <p:grpSp>
            <p:nvGrpSpPr>
              <p:cNvPr id="146" name="Group 79"/>
              <p:cNvGrpSpPr>
                <a:grpSpLocks/>
              </p:cNvGrpSpPr>
              <p:nvPr/>
            </p:nvGrpSpPr>
            <p:grpSpPr bwMode="auto">
              <a:xfrm>
                <a:off x="1414" y="2726"/>
                <a:ext cx="266" cy="298"/>
                <a:chOff x="1415" y="1276"/>
                <a:chExt cx="266" cy="298"/>
              </a:xfrm>
            </p:grpSpPr>
            <p:pic>
              <p:nvPicPr>
                <p:cNvPr id="148" name="Picture 80" descr="Picture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9" name="Oval 81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/>
                    </a:gs>
                    <a:gs pos="100000">
                      <a:srgbClr val="CA55F9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50" name="Oval 82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>
                        <a:gamma/>
                        <a:shade val="63529"/>
                        <a:invGamma/>
                      </a:srgbClr>
                    </a:gs>
                    <a:gs pos="100000">
                      <a:srgbClr val="CA55F9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pic>
              <p:nvPicPr>
                <p:cNvPr id="151" name="Picture 83" descr="Picture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47" name="Text Box 84"/>
              <p:cNvSpPr txBox="1">
                <a:spLocks noChangeArrowheads="1"/>
              </p:cNvSpPr>
              <p:nvPr/>
            </p:nvSpPr>
            <p:spPr bwMode="gray">
              <a:xfrm>
                <a:off x="1440" y="274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4</a:t>
                </a:r>
              </a:p>
            </p:txBody>
          </p:sp>
        </p:grpSp>
      </p:grpSp>
      <p:pic>
        <p:nvPicPr>
          <p:cNvPr id="16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" t="28811" r="34233" b="10518"/>
          <a:stretch/>
        </p:blipFill>
        <p:spPr bwMode="auto">
          <a:xfrm>
            <a:off x="6615601" y="10090"/>
            <a:ext cx="1961469" cy="11491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767287"/>
            <a:ext cx="5472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Arial" pitchFamily="34" charset="0"/>
                <a:cs typeface="Arial" pitchFamily="34" charset="0"/>
              </a:rPr>
              <a:t>Особливості організації освітнього процесу 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під</a:t>
            </a:r>
          </a:p>
          <a:p>
            <a:pPr algn="just"/>
            <a:r>
              <a:rPr lang="uk-UA" sz="1600" dirty="0" smtClean="0">
                <a:latin typeface="Arial" pitchFamily="34" charset="0"/>
                <a:cs typeface="Arial" pitchFamily="34" charset="0"/>
              </a:rPr>
              <a:t>час </a:t>
            </a:r>
            <a:r>
              <a:rPr lang="uk-UA" sz="1600" dirty="0">
                <a:latin typeface="Arial" pitchFamily="34" charset="0"/>
                <a:cs typeface="Arial" pitchFamily="34" charset="0"/>
              </a:rPr>
              <a:t>вивчення предметів мовно-літературної освітньої галузі (української мови та літератури) в умовах воєнного стану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" name="Прямоугольник 4095"/>
          <p:cNvSpPr/>
          <p:nvPr/>
        </p:nvSpPr>
        <p:spPr>
          <a:xfrm>
            <a:off x="2123728" y="1971586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Arial" pitchFamily="34" charset="0"/>
                <a:cs typeface="Arial" pitchFamily="34" charset="0"/>
              </a:rPr>
              <a:t>Навчально-методичне забезпечення мовно-літературної освітньої галузі (української мови та літератури) під час реалізації Концепції НУШ в умовах воєнного стану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Прямоугольник 4098"/>
          <p:cNvSpPr/>
          <p:nvPr/>
        </p:nvSpPr>
        <p:spPr>
          <a:xfrm>
            <a:off x="2195736" y="3209853"/>
            <a:ext cx="59046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Arial" pitchFamily="34" charset="0"/>
                <a:cs typeface="Arial" pitchFamily="34" charset="0"/>
              </a:rPr>
              <a:t>Особливості оцінювання результатів навчання учнів в умовах воєнного стану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0" name="Прямоугольник 4099"/>
          <p:cNvSpPr/>
          <p:nvPr/>
        </p:nvSpPr>
        <p:spPr>
          <a:xfrm>
            <a:off x="2297958" y="4100466"/>
            <a:ext cx="5946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Arial" pitchFamily="34" charset="0"/>
                <a:cs typeface="Arial" pitchFamily="34" charset="0"/>
              </a:rPr>
              <a:t>Реалізація методів та моделей навчання під час вивчення предметів мовно-літературної освітньої галузі в умовах воєнного стану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71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7" t="15421" r="27440" b="23053"/>
          <a:stretch/>
        </p:blipFill>
        <p:spPr bwMode="auto">
          <a:xfrm>
            <a:off x="0" y="915566"/>
            <a:ext cx="4870741" cy="3648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5" t="16072" r="27896" b="23051"/>
          <a:stretch/>
        </p:blipFill>
        <p:spPr bwMode="auto">
          <a:xfrm>
            <a:off x="3779912" y="150932"/>
            <a:ext cx="4621074" cy="3445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649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5" t="15422" r="27166" b="22859"/>
          <a:stretch/>
        </p:blipFill>
        <p:spPr bwMode="auto">
          <a:xfrm>
            <a:off x="1356812" y="627534"/>
            <a:ext cx="5962858" cy="4436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164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5" t="19318" r="27349" b="22565"/>
          <a:stretch/>
        </p:blipFill>
        <p:spPr bwMode="auto">
          <a:xfrm>
            <a:off x="-20100" y="830474"/>
            <a:ext cx="4951451" cy="348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5422" r="27622" b="22402"/>
          <a:stretch/>
        </p:blipFill>
        <p:spPr bwMode="auto">
          <a:xfrm>
            <a:off x="4854113" y="1966837"/>
            <a:ext cx="4221726" cy="31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8" t="20901" r="31565" b="15164"/>
          <a:stretch/>
        </p:blipFill>
        <p:spPr bwMode="auto">
          <a:xfrm>
            <a:off x="5364088" y="-1"/>
            <a:ext cx="2592288" cy="1907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159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8" t="15260" r="27713" b="22727"/>
          <a:stretch/>
        </p:blipFill>
        <p:spPr bwMode="auto">
          <a:xfrm>
            <a:off x="1475656" y="303563"/>
            <a:ext cx="5973289" cy="4536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267744" y="627534"/>
            <a:ext cx="2736304" cy="2160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освітнього процесу</a:t>
            </a:r>
            <a:endParaRPr lang="ru-RU" sz="1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03848" y="3723878"/>
            <a:ext cx="1080120" cy="2160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</a:rPr>
              <a:t>освітнього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02992" y="3723878"/>
            <a:ext cx="1233304" cy="2160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>
                <a:solidFill>
                  <a:schemeClr val="tx1"/>
                </a:solidFill>
              </a:rPr>
              <a:t>освітнього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28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9" t="17856" r="8182" b="20942"/>
          <a:stretch/>
        </p:blipFill>
        <p:spPr bwMode="auto">
          <a:xfrm>
            <a:off x="837209" y="555526"/>
            <a:ext cx="7469581" cy="4476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65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1" t="16721" r="4622" b="20292"/>
          <a:stretch/>
        </p:blipFill>
        <p:spPr bwMode="auto">
          <a:xfrm>
            <a:off x="-4445" y="1333346"/>
            <a:ext cx="6348162" cy="3564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2" t="27110" r="10658" b="14611"/>
          <a:stretch/>
        </p:blipFill>
        <p:spPr bwMode="auto">
          <a:xfrm>
            <a:off x="6118086" y="1333346"/>
            <a:ext cx="3025914" cy="3687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7" descr="22 января День Соборности Украины: история праздника и красивые  поздравления | Днепровская панора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9" descr="22 января День Соборности Украины: история праздника и красивые  поздравления | Днепровская панорам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203" name="Picture 11" descr="День Соборност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3268011" cy="1515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303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5" t="16883" r="3983" b="18344"/>
          <a:stretch/>
        </p:blipFill>
        <p:spPr bwMode="auto">
          <a:xfrm>
            <a:off x="593766" y="754479"/>
            <a:ext cx="7783500" cy="4293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303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8" t="33117" r="4349" b="14773"/>
          <a:stretch/>
        </p:blipFill>
        <p:spPr bwMode="auto">
          <a:xfrm>
            <a:off x="395536" y="1131590"/>
            <a:ext cx="7695210" cy="3811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303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8" t="23123" r="10738" b="60156"/>
          <a:stretch/>
        </p:blipFill>
        <p:spPr bwMode="auto">
          <a:xfrm>
            <a:off x="1475657" y="374605"/>
            <a:ext cx="6927648" cy="110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5" t="19156" r="6174" b="26948"/>
          <a:stretch/>
        </p:blipFill>
        <p:spPr bwMode="auto">
          <a:xfrm>
            <a:off x="1331640" y="1491630"/>
            <a:ext cx="7071664" cy="334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 descr="С Днем Конституции Украины! Красивые открытки и короткие поздравления с  праздником - Телеграф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62"/>
          <a:stretch/>
        </p:blipFill>
        <p:spPr bwMode="auto">
          <a:xfrm>
            <a:off x="0" y="1"/>
            <a:ext cx="16196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303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33520" r="6631" b="16623"/>
          <a:stretch/>
        </p:blipFill>
        <p:spPr bwMode="auto">
          <a:xfrm>
            <a:off x="165850" y="1482688"/>
            <a:ext cx="8217725" cy="3647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Названы самые красивые места Украины, которые стоит посетить на выходных |  Ukr.Lif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2294" name="Picture 6" descr="https://sp-ao.shortpixel.ai/client/q_glossy,ret_img,w_350,h_250/http:/www.ukr.life/wp-content/uploads/2021/05/o-2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835" y="7937"/>
            <a:ext cx="2469654" cy="1764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808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7719" y="123478"/>
            <a:ext cx="6905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Особливості організації освітнього процесу під</a:t>
            </a:r>
          </a:p>
          <a:p>
            <a:pPr algn="ctr"/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час вивчення предметів мовно-літературної </a:t>
            </a:r>
            <a:endParaRPr lang="ru-RU" sz="2000" b="1" i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освітньої галузі (української 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мови та літератури) </a:t>
            </a:r>
            <a:endParaRPr lang="ru-RU" sz="2000" b="1" i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умовах воєнного стану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99697790"/>
              </p:ext>
            </p:extLst>
          </p:nvPr>
        </p:nvGraphicFramePr>
        <p:xfrm>
          <a:off x="251520" y="1446917"/>
          <a:ext cx="7848872" cy="3096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17327" y="4299942"/>
            <a:ext cx="6030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dirty="0" smtClean="0">
                <a:latin typeface="Arial" pitchFamily="34" charset="0"/>
                <a:cs typeface="Arial" pitchFamily="34" charset="0"/>
              </a:rPr>
              <a:t>Указ Президента України Володимира ЗЕЛЕНСЬКОГО </a:t>
            </a:r>
          </a:p>
          <a:p>
            <a:pPr algn="just"/>
            <a:r>
              <a:rPr lang="uk-UA" sz="1600" dirty="0" smtClean="0">
                <a:latin typeface="Arial" pitchFamily="34" charset="0"/>
                <a:cs typeface="Arial" pitchFamily="34" charset="0"/>
              </a:rPr>
              <a:t>«Про загальнонаціональну хвилину мовчання» </a:t>
            </a:r>
          </a:p>
          <a:p>
            <a:pPr algn="just"/>
            <a:r>
              <a:rPr lang="uk-UA" sz="1600" dirty="0" smtClean="0">
                <a:latin typeface="Arial" pitchFamily="34" charset="0"/>
                <a:cs typeface="Arial" pitchFamily="34" charset="0"/>
              </a:rPr>
              <a:t>від 16.03.2022 № 143/2022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ЗАГАЛЬНОНАЦІОНАЛЬНА ХВИЛИНА МОВЧАННЯ. | Pokrovskaya district state  administration of the Donetsk reg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02" y="3314331"/>
            <a:ext cx="2530577" cy="18136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97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9" t="22565" r="28260" b="34253"/>
          <a:stretch/>
        </p:blipFill>
        <p:spPr bwMode="auto">
          <a:xfrm>
            <a:off x="1187624" y="0"/>
            <a:ext cx="6408712" cy="3604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" t="22173" r="87036" b="59573"/>
          <a:stretch/>
        </p:blipFill>
        <p:spPr bwMode="auto">
          <a:xfrm>
            <a:off x="6084168" y="3371011"/>
            <a:ext cx="2307033" cy="1711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68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7" t="15747" r="27623" b="22890"/>
          <a:stretch/>
        </p:blipFill>
        <p:spPr bwMode="auto">
          <a:xfrm>
            <a:off x="21821" y="30872"/>
            <a:ext cx="4224469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3" t="16396" r="27623" b="22727"/>
          <a:stretch/>
        </p:blipFill>
        <p:spPr bwMode="auto">
          <a:xfrm>
            <a:off x="4211960" y="34330"/>
            <a:ext cx="3476981" cy="2612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6" t="16071" r="27714" b="22890"/>
          <a:stretch/>
        </p:blipFill>
        <p:spPr bwMode="auto">
          <a:xfrm>
            <a:off x="5144257" y="2283718"/>
            <a:ext cx="3793505" cy="2830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6" t="15313" r="27091" b="22169"/>
          <a:stretch/>
        </p:blipFill>
        <p:spPr bwMode="auto">
          <a:xfrm>
            <a:off x="1810864" y="2715766"/>
            <a:ext cx="3339143" cy="2501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591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МЕТОД «ШІСТЬ КАПЕЛЮХІВ МИСЛЕННЯ» ЕДВАРДА ДЕ БОНО ДЛЯ РОЗВИТКУ НАВИЧОК  РОБОТИ З ІНФОРМАЦІЄ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1689">
            <a:off x="243622" y="832259"/>
            <a:ext cx="3511292" cy="263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Блог Колмикової Світлани Олександрівни, учителя української мови та  літератури: Ментальні кар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4324">
            <a:off x="6008702" y="2234231"/>
            <a:ext cx="2857144" cy="199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587493">
            <a:off x="6304175" y="1815085"/>
            <a:ext cx="226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Ментальні карти</a:t>
            </a:r>
            <a:endParaRPr lang="ru-RU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 descr="Презентація &quot;Розвиток критичного мислення учнів початкової школ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983">
            <a:off x="3358524" y="111691"/>
            <a:ext cx="3039647" cy="227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рийом критичного мислення «Кубування»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6" b="5552"/>
          <a:stretch/>
        </p:blipFill>
        <p:spPr bwMode="auto">
          <a:xfrm>
            <a:off x="3515893" y="3067050"/>
            <a:ext cx="2845077" cy="20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6755" y="3067050"/>
            <a:ext cx="1400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Кубування</a:t>
            </a:r>
            <a:endParaRPr lang="ru-RU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" name="Picture 10" descr="Однорідні члени речення. Кома між однорідними членами - презентація з  української мови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t="6951" r="4174" b="50210"/>
          <a:stretch/>
        </p:blipFill>
        <p:spPr bwMode="auto">
          <a:xfrm>
            <a:off x="251519" y="3838508"/>
            <a:ext cx="3264373" cy="116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19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Щоденні 5 (для самоконтролю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1" y="959848"/>
            <a:ext cx="3023936" cy="4193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одель навчання «Перевернутий клас»: змінюємо освітній проце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30" y="465138"/>
            <a:ext cx="3877425" cy="327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01603" y="83408"/>
            <a:ext cx="2752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Перевернутий клас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295" y="607021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Щоденні п</a:t>
            </a:r>
            <a:r>
              <a:rPr lang="en-US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’</a:t>
            </a:r>
            <a:r>
              <a:rPr lang="uk-UA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ять</a:t>
            </a:r>
            <a:endParaRPr lang="ru-RU" sz="2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" descr="Сценарії свят - Ми маленькі українц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Сценарії свят - Ми маленькі українці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Ми – маленькі українці! - 3 Вересня 2017 - Куньєвський навчально-виховний  комплекс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kunieznz.at.ua/_nw/1/685097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77" y="2970019"/>
            <a:ext cx="3143250" cy="2124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19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0201" y="119122"/>
            <a:ext cx="3303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Рекомендуємо!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203598"/>
            <a:ext cx="8352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Нормативні документи, найсвіжіші новини, пов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язані з освітою – </a:t>
            </a:r>
          </a:p>
          <a:p>
            <a:pPr algn="just"/>
            <a:r>
              <a:rPr lang="uk-UA" dirty="0" smtClean="0">
                <a:latin typeface="Arial" pitchFamily="34" charset="0"/>
                <a:cs typeface="Arial" pitchFamily="34" charset="0"/>
              </a:rPr>
              <a:t>сайт Міністерства освіти і науки України (</a:t>
            </a:r>
            <a:r>
              <a:rPr lang="en-US" dirty="0">
                <a:latin typeface="Arial" pitchFamily="34" charset="0"/>
                <a:cs typeface="Arial" pitchFamily="34" charset="0"/>
                <a:hlinkClick r:id="rId3"/>
              </a:rPr>
              <a:t>https://mon.gov.ua/ua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. Модельні програми, електронні версії підручників – сайт Інституту </a:t>
            </a:r>
            <a:r>
              <a:rPr lang="uk-UA" dirty="0">
                <a:latin typeface="Arial" pitchFamily="34" charset="0"/>
                <a:cs typeface="Arial" pitchFamily="34" charset="0"/>
              </a:rPr>
              <a:t>модернізації змісту освіти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dirty="0">
                <a:latin typeface="Arial" pitchFamily="34" charset="0"/>
                <a:cs typeface="Arial" pitchFamily="34" charset="0"/>
                <a:hlinkClick r:id="rId4"/>
              </a:rPr>
              <a:t>https://imzo.gov.ua/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just"/>
            <a:r>
              <a:rPr lang="uk-UA" dirty="0" smtClean="0">
                <a:latin typeface="Arial" pitchFamily="34" charset="0"/>
                <a:cs typeface="Arial" pitchFamily="34" charset="0"/>
              </a:rPr>
              <a:t>3. Корисна та цікава інформація щодо реалізації Концепції Нової української школи – сайт Нової української школи (</a:t>
            </a:r>
            <a:r>
              <a:rPr lang="en-US" dirty="0">
                <a:latin typeface="Arial" pitchFamily="34" charset="0"/>
                <a:cs typeface="Arial" pitchFamily="34" charset="0"/>
                <a:hlinkClick r:id="rId5"/>
              </a:rPr>
              <a:t>https://nus.org.ua/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just"/>
            <a:r>
              <a:rPr lang="uk-UA" dirty="0" smtClean="0">
                <a:latin typeface="Arial" pitchFamily="34" charset="0"/>
                <a:cs typeface="Arial" pitchFamily="34" charset="0"/>
              </a:rPr>
              <a:t>4. Методична допомога вчителям української мови та літератури Сумської області – сайт Сумського ОІППО (</a:t>
            </a:r>
            <a:r>
              <a:rPr lang="en-US" dirty="0">
                <a:latin typeface="Arial" pitchFamily="34" charset="0"/>
                <a:cs typeface="Arial" pitchFamily="34" charset="0"/>
                <a:hlinkClick r:id="rId6"/>
              </a:rPr>
              <a:t>http://www.soippo.edu.ua/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just"/>
            <a:r>
              <a:rPr lang="uk-UA" dirty="0" smtClean="0">
                <a:latin typeface="Arial" pitchFamily="34" charset="0"/>
                <a:cs typeface="Arial" pitchFamily="34" charset="0"/>
              </a:rPr>
              <a:t>5. Поради щодо ефективного навчання під час війни (</a:t>
            </a:r>
            <a:r>
              <a:rPr lang="en-US" dirty="0">
                <a:latin typeface="Arial" pitchFamily="34" charset="0"/>
                <a:cs typeface="Arial" pitchFamily="34" charset="0"/>
                <a:hlinkClick r:id="rId7"/>
              </a:rPr>
              <a:t>https://www.youtube.com/watch?v=57HaFufc1FY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just"/>
            <a:r>
              <a:rPr lang="uk-UA" dirty="0" smtClean="0">
                <a:latin typeface="Arial" pitchFamily="34" charset="0"/>
                <a:cs typeface="Arial" pitchFamily="34" charset="0"/>
              </a:rPr>
              <a:t>6. </a:t>
            </a:r>
            <a:r>
              <a:rPr lang="ru-RU" dirty="0">
                <a:latin typeface="Arial" pitchFamily="34" charset="0"/>
                <a:cs typeface="Arial" pitchFamily="34" charset="0"/>
              </a:rPr>
              <a:t>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нформаційні </a:t>
            </a:r>
            <a:r>
              <a:rPr lang="ru-RU" dirty="0">
                <a:latin typeface="Arial" pitchFamily="34" charset="0"/>
                <a:cs typeface="Arial" pitchFamily="34" charset="0"/>
              </a:rPr>
              <a:t>матеріали «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Психологічна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турбота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про дітей під час військових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дій»</a:t>
            </a:r>
          </a:p>
          <a:p>
            <a:pPr algn="just"/>
            <a:r>
              <a:rPr lang="uk-UA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dirty="0">
                <a:latin typeface="Arial" pitchFamily="34" charset="0"/>
                <a:cs typeface="Arial" pitchFamily="34" charset="0"/>
                <a:hlinkClick r:id="rId8"/>
              </a:rPr>
              <a:t>https://cutt.ly/uFiQ284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19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02874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>
                <a:latin typeface="Arial" pitchFamily="34" charset="0"/>
                <a:cs typeface="Arial" pitchFamily="34" charset="0"/>
              </a:rPr>
              <a:t>7.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Проєкт психологічної підтримки «ПОРУЧ»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dirty="0">
                <a:latin typeface="Arial" pitchFamily="34" charset="0"/>
                <a:cs typeface="Arial" pitchFamily="34" charset="0"/>
              </a:rPr>
              <a:t>групи психологічної підтримки для підлітків, для батьків,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dirty="0">
                <a:latin typeface="Arial" pitchFamily="34" charset="0"/>
                <a:cs typeface="Arial" pitchFamily="34" charset="0"/>
              </a:rPr>
              <a:t>психологів) (</a:t>
            </a:r>
            <a:r>
              <a:rPr lang="en-US" dirty="0">
                <a:latin typeface="Arial" pitchFamily="34" charset="0"/>
                <a:cs typeface="Arial" pitchFamily="34" charset="0"/>
                <a:hlinkClick r:id="rId3"/>
              </a:rPr>
              <a:t>https://poruch.me/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uk-UA" dirty="0" smtClean="0">
                <a:latin typeface="Arial" pitchFamily="34" charset="0"/>
                <a:cs typeface="Arial" pitchFamily="34" charset="0"/>
              </a:rPr>
              <a:t>8.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Матеріали для </a:t>
            </a:r>
            <a:r>
              <a:rPr lang="ru-RU" dirty="0">
                <a:latin typeface="Arial" pitchFamily="34" charset="0"/>
                <a:cs typeface="Arial" pitchFamily="34" charset="0"/>
              </a:rPr>
              <a:t>використання в роботі, записи вебінарів, «Гаряча лінія»,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контакти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психологів тощо </a:t>
            </a:r>
            <a:r>
              <a:rPr lang="ru-RU" dirty="0" smtClean="0"/>
              <a:t>(</a:t>
            </a:r>
            <a:r>
              <a:rPr lang="en-US" dirty="0">
                <a:hlinkClick r:id="rId4"/>
              </a:rPr>
              <a:t>https://cutt.ly/zFiWVjW</a:t>
            </a:r>
            <a:r>
              <a:rPr lang="ru-RU" dirty="0" smtClean="0"/>
              <a:t>)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Ми- українці – Протопопівка – наше міжлиманн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t="8366" r="1502" b="8585"/>
          <a:stretch/>
        </p:blipFill>
        <p:spPr bwMode="auto">
          <a:xfrm>
            <a:off x="176069" y="2753586"/>
            <a:ext cx="8143790" cy="204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208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Обои красиво, Украина, страна картинки на рабочий стол, раздел праздники - 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8"/>
            <a:ext cx="9144000" cy="514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852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4084" y="51470"/>
            <a:ext cx="54160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ДЕРЖАВНИЙ СТАНДАРТ БАЗОВОЇ</a:t>
            </a:r>
          </a:p>
          <a:p>
            <a:pPr algn="ctr"/>
            <a:r>
              <a:rPr lang="uk-UA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СЕРЕДНЬОЇ ОСВІТИ</a:t>
            </a:r>
          </a:p>
          <a:p>
            <a:pPr algn="ctr"/>
            <a:r>
              <a:rPr lang="uk-UA" sz="12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(затверджений постановою Кабінету Міністрів України</a:t>
            </a:r>
          </a:p>
          <a:p>
            <a:pPr algn="ctr"/>
            <a:r>
              <a:rPr lang="uk-UA" sz="1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uk-UA" sz="12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ід 30 вересня 2020 року № 898)</a:t>
            </a:r>
            <a:endParaRPr lang="ru-RU" sz="12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组合 53"/>
          <p:cNvGrpSpPr/>
          <p:nvPr/>
        </p:nvGrpSpPr>
        <p:grpSpPr>
          <a:xfrm>
            <a:off x="689984" y="1056815"/>
            <a:ext cx="3792837" cy="1105240"/>
            <a:chOff x="795863" y="1632165"/>
            <a:chExt cx="5371665" cy="1564840"/>
          </a:xfrm>
        </p:grpSpPr>
        <p:grpSp>
          <p:nvGrpSpPr>
            <p:cNvPr id="6" name="组合 54"/>
            <p:cNvGrpSpPr/>
            <p:nvPr/>
          </p:nvGrpSpPr>
          <p:grpSpPr>
            <a:xfrm rot="10800000">
              <a:off x="795863" y="1632165"/>
              <a:ext cx="5371665" cy="1564840"/>
              <a:chOff x="6497512" y="1577002"/>
              <a:chExt cx="5119200" cy="1491293"/>
            </a:xfrm>
          </p:grpSpPr>
          <p:sp>
            <p:nvSpPr>
              <p:cNvPr id="8" name="Freeform 5"/>
              <p:cNvSpPr/>
              <p:nvPr/>
            </p:nvSpPr>
            <p:spPr bwMode="auto">
              <a:xfrm>
                <a:off x="6812196" y="1784565"/>
                <a:ext cx="4566032" cy="949168"/>
              </a:xfrm>
              <a:custGeom>
                <a:avLst/>
                <a:gdLst>
                  <a:gd name="T0" fmla="*/ 2907 w 3244"/>
                  <a:gd name="T1" fmla="*/ 674 h 674"/>
                  <a:gd name="T2" fmla="*/ 3244 w 3244"/>
                  <a:gd name="T3" fmla="*/ 337 h 674"/>
                  <a:gd name="T4" fmla="*/ 2907 w 3244"/>
                  <a:gd name="T5" fmla="*/ 0 h 674"/>
                  <a:gd name="T6" fmla="*/ 337 w 3244"/>
                  <a:gd name="T7" fmla="*/ 0 h 674"/>
                  <a:gd name="T8" fmla="*/ 0 w 3244"/>
                  <a:gd name="T9" fmla="*/ 337 h 674"/>
                  <a:gd name="T10" fmla="*/ 337 w 3244"/>
                  <a:gd name="T11" fmla="*/ 674 h 674"/>
                  <a:gd name="T12" fmla="*/ 2907 w 3244"/>
                  <a:gd name="T13" fmla="*/ 674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44" h="674">
                    <a:moveTo>
                      <a:pt x="2907" y="674"/>
                    </a:moveTo>
                    <a:cubicBezTo>
                      <a:pt x="3093" y="674"/>
                      <a:pt x="3244" y="523"/>
                      <a:pt x="3244" y="337"/>
                    </a:cubicBezTo>
                    <a:cubicBezTo>
                      <a:pt x="3244" y="151"/>
                      <a:pt x="3093" y="0"/>
                      <a:pt x="2907" y="0"/>
                    </a:cubicBezTo>
                    <a:cubicBezTo>
                      <a:pt x="337" y="0"/>
                      <a:pt x="337" y="0"/>
                      <a:pt x="337" y="0"/>
                    </a:cubicBezTo>
                    <a:cubicBezTo>
                      <a:pt x="151" y="0"/>
                      <a:pt x="0" y="151"/>
                      <a:pt x="0" y="337"/>
                    </a:cubicBezTo>
                    <a:cubicBezTo>
                      <a:pt x="0" y="523"/>
                      <a:pt x="151" y="674"/>
                      <a:pt x="337" y="674"/>
                    </a:cubicBezTo>
                    <a:lnTo>
                      <a:pt x="2907" y="67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200"/>
              </a:p>
            </p:txBody>
          </p:sp>
          <p:pic>
            <p:nvPicPr>
              <p:cNvPr id="9" name="图片 5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7512" y="1577002"/>
                <a:ext cx="5119200" cy="1491293"/>
              </a:xfrm>
              <a:prstGeom prst="rect">
                <a:avLst/>
              </a:prstGeom>
            </p:spPr>
          </p:pic>
        </p:grpSp>
        <p:sp>
          <p:nvSpPr>
            <p:cNvPr id="7" name="文本框 130"/>
            <p:cNvSpPr txBox="1"/>
            <p:nvPr/>
          </p:nvSpPr>
          <p:spPr>
            <a:xfrm>
              <a:off x="5090727" y="2173583"/>
              <a:ext cx="661104" cy="653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Impact" panose="020B0806030902050204" pitchFamily="34" charset="0"/>
                  <a:cs typeface="Aharoni" panose="02010803020104030203" pitchFamily="2" charset="-79"/>
                </a:rPr>
                <a:t>01</a:t>
              </a:r>
              <a:endParaRPr lang="zh-CN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10" name="组合 58"/>
          <p:cNvGrpSpPr/>
          <p:nvPr/>
        </p:nvGrpSpPr>
        <p:grpSpPr>
          <a:xfrm>
            <a:off x="689983" y="2219186"/>
            <a:ext cx="3792837" cy="1105240"/>
            <a:chOff x="795863" y="3200095"/>
            <a:chExt cx="5371665" cy="1564840"/>
          </a:xfrm>
        </p:grpSpPr>
        <p:grpSp>
          <p:nvGrpSpPr>
            <p:cNvPr id="11" name="组合 59"/>
            <p:cNvGrpSpPr/>
            <p:nvPr/>
          </p:nvGrpSpPr>
          <p:grpSpPr>
            <a:xfrm rot="10800000">
              <a:off x="795863" y="3200095"/>
              <a:ext cx="5371665" cy="1564840"/>
              <a:chOff x="6497512" y="1577002"/>
              <a:chExt cx="5119200" cy="1491293"/>
            </a:xfrm>
          </p:grpSpPr>
          <p:sp>
            <p:nvSpPr>
              <p:cNvPr id="13" name="Freeform 5"/>
              <p:cNvSpPr/>
              <p:nvPr/>
            </p:nvSpPr>
            <p:spPr bwMode="auto">
              <a:xfrm>
                <a:off x="6812196" y="1784565"/>
                <a:ext cx="4566032" cy="949168"/>
              </a:xfrm>
              <a:custGeom>
                <a:avLst/>
                <a:gdLst>
                  <a:gd name="T0" fmla="*/ 2907 w 3244"/>
                  <a:gd name="T1" fmla="*/ 674 h 674"/>
                  <a:gd name="T2" fmla="*/ 3244 w 3244"/>
                  <a:gd name="T3" fmla="*/ 337 h 674"/>
                  <a:gd name="T4" fmla="*/ 2907 w 3244"/>
                  <a:gd name="T5" fmla="*/ 0 h 674"/>
                  <a:gd name="T6" fmla="*/ 337 w 3244"/>
                  <a:gd name="T7" fmla="*/ 0 h 674"/>
                  <a:gd name="T8" fmla="*/ 0 w 3244"/>
                  <a:gd name="T9" fmla="*/ 337 h 674"/>
                  <a:gd name="T10" fmla="*/ 337 w 3244"/>
                  <a:gd name="T11" fmla="*/ 674 h 674"/>
                  <a:gd name="T12" fmla="*/ 2907 w 3244"/>
                  <a:gd name="T13" fmla="*/ 674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44" h="674">
                    <a:moveTo>
                      <a:pt x="2907" y="674"/>
                    </a:moveTo>
                    <a:cubicBezTo>
                      <a:pt x="3093" y="674"/>
                      <a:pt x="3244" y="523"/>
                      <a:pt x="3244" y="337"/>
                    </a:cubicBezTo>
                    <a:cubicBezTo>
                      <a:pt x="3244" y="151"/>
                      <a:pt x="3093" y="0"/>
                      <a:pt x="2907" y="0"/>
                    </a:cubicBezTo>
                    <a:cubicBezTo>
                      <a:pt x="337" y="0"/>
                      <a:pt x="337" y="0"/>
                      <a:pt x="337" y="0"/>
                    </a:cubicBezTo>
                    <a:cubicBezTo>
                      <a:pt x="151" y="0"/>
                      <a:pt x="0" y="151"/>
                      <a:pt x="0" y="337"/>
                    </a:cubicBezTo>
                    <a:cubicBezTo>
                      <a:pt x="0" y="523"/>
                      <a:pt x="151" y="674"/>
                      <a:pt x="337" y="674"/>
                    </a:cubicBezTo>
                    <a:lnTo>
                      <a:pt x="2907" y="67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200"/>
              </a:p>
            </p:txBody>
          </p:sp>
          <p:pic>
            <p:nvPicPr>
              <p:cNvPr id="14" name="图片 6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7512" y="1577002"/>
                <a:ext cx="5119200" cy="1491293"/>
              </a:xfrm>
              <a:prstGeom prst="rect">
                <a:avLst/>
              </a:prstGeom>
            </p:spPr>
          </p:pic>
        </p:grpSp>
        <p:sp>
          <p:nvSpPr>
            <p:cNvPr id="12" name="文本框 130"/>
            <p:cNvSpPr txBox="1"/>
            <p:nvPr/>
          </p:nvSpPr>
          <p:spPr>
            <a:xfrm>
              <a:off x="5072796" y="3732337"/>
              <a:ext cx="726944" cy="653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FFC000"/>
                  </a:solidFill>
                  <a:latin typeface="Impact" panose="020B0806030902050204" pitchFamily="34" charset="0"/>
                  <a:cs typeface="Aharoni" panose="02010803020104030203" pitchFamily="2" charset="-79"/>
                </a:rPr>
                <a:t>03</a:t>
              </a:r>
              <a:endParaRPr lang="zh-CN" altLang="en-US" sz="2400" dirty="0">
                <a:solidFill>
                  <a:srgbClr val="FFC000"/>
                </a:solidFill>
                <a:latin typeface="Impact" panose="020B080603090205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15" name="组合 63"/>
          <p:cNvGrpSpPr/>
          <p:nvPr/>
        </p:nvGrpSpPr>
        <p:grpSpPr>
          <a:xfrm>
            <a:off x="689984" y="3502714"/>
            <a:ext cx="3792837" cy="1105240"/>
            <a:chOff x="795863" y="4829741"/>
            <a:chExt cx="5371665" cy="1564840"/>
          </a:xfrm>
        </p:grpSpPr>
        <p:grpSp>
          <p:nvGrpSpPr>
            <p:cNvPr id="16" name="组合 64"/>
            <p:cNvGrpSpPr/>
            <p:nvPr/>
          </p:nvGrpSpPr>
          <p:grpSpPr>
            <a:xfrm rot="10800000">
              <a:off x="795863" y="4829741"/>
              <a:ext cx="5371665" cy="1564840"/>
              <a:chOff x="6497512" y="1577002"/>
              <a:chExt cx="5119200" cy="1491293"/>
            </a:xfrm>
          </p:grpSpPr>
          <p:sp>
            <p:nvSpPr>
              <p:cNvPr id="18" name="Freeform 5"/>
              <p:cNvSpPr/>
              <p:nvPr/>
            </p:nvSpPr>
            <p:spPr bwMode="auto">
              <a:xfrm>
                <a:off x="6812196" y="1784565"/>
                <a:ext cx="4566032" cy="949168"/>
              </a:xfrm>
              <a:custGeom>
                <a:avLst/>
                <a:gdLst>
                  <a:gd name="T0" fmla="*/ 2907 w 3244"/>
                  <a:gd name="T1" fmla="*/ 674 h 674"/>
                  <a:gd name="T2" fmla="*/ 3244 w 3244"/>
                  <a:gd name="T3" fmla="*/ 337 h 674"/>
                  <a:gd name="T4" fmla="*/ 2907 w 3244"/>
                  <a:gd name="T5" fmla="*/ 0 h 674"/>
                  <a:gd name="T6" fmla="*/ 337 w 3244"/>
                  <a:gd name="T7" fmla="*/ 0 h 674"/>
                  <a:gd name="T8" fmla="*/ 0 w 3244"/>
                  <a:gd name="T9" fmla="*/ 337 h 674"/>
                  <a:gd name="T10" fmla="*/ 337 w 3244"/>
                  <a:gd name="T11" fmla="*/ 674 h 674"/>
                  <a:gd name="T12" fmla="*/ 2907 w 3244"/>
                  <a:gd name="T13" fmla="*/ 674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44" h="674">
                    <a:moveTo>
                      <a:pt x="2907" y="674"/>
                    </a:moveTo>
                    <a:cubicBezTo>
                      <a:pt x="3093" y="674"/>
                      <a:pt x="3244" y="523"/>
                      <a:pt x="3244" y="337"/>
                    </a:cubicBezTo>
                    <a:cubicBezTo>
                      <a:pt x="3244" y="151"/>
                      <a:pt x="3093" y="0"/>
                      <a:pt x="2907" y="0"/>
                    </a:cubicBezTo>
                    <a:cubicBezTo>
                      <a:pt x="337" y="0"/>
                      <a:pt x="337" y="0"/>
                      <a:pt x="337" y="0"/>
                    </a:cubicBezTo>
                    <a:cubicBezTo>
                      <a:pt x="151" y="0"/>
                      <a:pt x="0" y="151"/>
                      <a:pt x="0" y="337"/>
                    </a:cubicBezTo>
                    <a:cubicBezTo>
                      <a:pt x="0" y="523"/>
                      <a:pt x="151" y="674"/>
                      <a:pt x="337" y="674"/>
                    </a:cubicBezTo>
                    <a:lnTo>
                      <a:pt x="2907" y="67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200"/>
              </a:p>
            </p:txBody>
          </p:sp>
          <p:pic>
            <p:nvPicPr>
              <p:cNvPr id="19" name="图片 6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7512" y="1577002"/>
                <a:ext cx="5119200" cy="1491293"/>
              </a:xfrm>
              <a:prstGeom prst="rect">
                <a:avLst/>
              </a:prstGeom>
            </p:spPr>
          </p:pic>
        </p:grpSp>
        <p:sp>
          <p:nvSpPr>
            <p:cNvPr id="17" name="文本框 130"/>
            <p:cNvSpPr txBox="1"/>
            <p:nvPr/>
          </p:nvSpPr>
          <p:spPr>
            <a:xfrm>
              <a:off x="5072794" y="5379621"/>
              <a:ext cx="729214" cy="653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Impact" panose="020B0806030902050204" pitchFamily="34" charset="0"/>
                  <a:cs typeface="Aharoni" panose="02010803020104030203" pitchFamily="2" charset="-79"/>
                </a:rPr>
                <a:t>05</a:t>
              </a:r>
              <a:endParaRPr lang="zh-CN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20" name="组合 68"/>
          <p:cNvGrpSpPr/>
          <p:nvPr/>
        </p:nvGrpSpPr>
        <p:grpSpPr>
          <a:xfrm>
            <a:off x="4689467" y="1102686"/>
            <a:ext cx="3792837" cy="1105240"/>
            <a:chOff x="6024473" y="1692134"/>
            <a:chExt cx="5371665" cy="1564840"/>
          </a:xfrm>
        </p:grpSpPr>
        <p:grpSp>
          <p:nvGrpSpPr>
            <p:cNvPr id="21" name="组合 69"/>
            <p:cNvGrpSpPr/>
            <p:nvPr/>
          </p:nvGrpSpPr>
          <p:grpSpPr>
            <a:xfrm>
              <a:off x="6024473" y="1692134"/>
              <a:ext cx="5371665" cy="1564840"/>
              <a:chOff x="6497512" y="1577003"/>
              <a:chExt cx="5119200" cy="1491293"/>
            </a:xfrm>
          </p:grpSpPr>
          <p:sp>
            <p:nvSpPr>
              <p:cNvPr id="23" name="Freeform 5"/>
              <p:cNvSpPr/>
              <p:nvPr/>
            </p:nvSpPr>
            <p:spPr bwMode="auto">
              <a:xfrm>
                <a:off x="6812196" y="1784565"/>
                <a:ext cx="4566032" cy="949168"/>
              </a:xfrm>
              <a:custGeom>
                <a:avLst/>
                <a:gdLst>
                  <a:gd name="T0" fmla="*/ 2907 w 3244"/>
                  <a:gd name="T1" fmla="*/ 674 h 674"/>
                  <a:gd name="T2" fmla="*/ 3244 w 3244"/>
                  <a:gd name="T3" fmla="*/ 337 h 674"/>
                  <a:gd name="T4" fmla="*/ 2907 w 3244"/>
                  <a:gd name="T5" fmla="*/ 0 h 674"/>
                  <a:gd name="T6" fmla="*/ 337 w 3244"/>
                  <a:gd name="T7" fmla="*/ 0 h 674"/>
                  <a:gd name="T8" fmla="*/ 0 w 3244"/>
                  <a:gd name="T9" fmla="*/ 337 h 674"/>
                  <a:gd name="T10" fmla="*/ 337 w 3244"/>
                  <a:gd name="T11" fmla="*/ 674 h 674"/>
                  <a:gd name="T12" fmla="*/ 2907 w 3244"/>
                  <a:gd name="T13" fmla="*/ 674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44" h="674">
                    <a:moveTo>
                      <a:pt x="2907" y="674"/>
                    </a:moveTo>
                    <a:cubicBezTo>
                      <a:pt x="3093" y="674"/>
                      <a:pt x="3244" y="523"/>
                      <a:pt x="3244" y="337"/>
                    </a:cubicBezTo>
                    <a:cubicBezTo>
                      <a:pt x="3244" y="151"/>
                      <a:pt x="3093" y="0"/>
                      <a:pt x="2907" y="0"/>
                    </a:cubicBezTo>
                    <a:cubicBezTo>
                      <a:pt x="337" y="0"/>
                      <a:pt x="337" y="0"/>
                      <a:pt x="337" y="0"/>
                    </a:cubicBezTo>
                    <a:cubicBezTo>
                      <a:pt x="151" y="0"/>
                      <a:pt x="0" y="151"/>
                      <a:pt x="0" y="337"/>
                    </a:cubicBezTo>
                    <a:cubicBezTo>
                      <a:pt x="0" y="523"/>
                      <a:pt x="151" y="674"/>
                      <a:pt x="337" y="674"/>
                    </a:cubicBezTo>
                    <a:lnTo>
                      <a:pt x="2907" y="67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200"/>
              </a:p>
            </p:txBody>
          </p:sp>
          <p:pic>
            <p:nvPicPr>
              <p:cNvPr id="24" name="图片 7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7512" y="1577003"/>
                <a:ext cx="5119200" cy="1491293"/>
              </a:xfrm>
              <a:prstGeom prst="rect">
                <a:avLst/>
              </a:prstGeom>
            </p:spPr>
          </p:pic>
        </p:grpSp>
        <p:sp>
          <p:nvSpPr>
            <p:cNvPr id="22" name="文本框 130"/>
            <p:cNvSpPr txBox="1"/>
            <p:nvPr/>
          </p:nvSpPr>
          <p:spPr>
            <a:xfrm>
              <a:off x="6515303" y="2142322"/>
              <a:ext cx="713322" cy="653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FFC000"/>
                  </a:solidFill>
                  <a:latin typeface="Impact" panose="020B0806030902050204" pitchFamily="34" charset="0"/>
                  <a:cs typeface="Aharoni" panose="02010803020104030203" pitchFamily="2" charset="-79"/>
                </a:rPr>
                <a:t>02</a:t>
              </a:r>
              <a:endParaRPr lang="zh-CN" altLang="en-US" sz="2400" dirty="0">
                <a:solidFill>
                  <a:srgbClr val="FFC000"/>
                </a:solidFill>
                <a:latin typeface="Impact" panose="020B080603090205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25" name="组合 73"/>
          <p:cNvGrpSpPr/>
          <p:nvPr/>
        </p:nvGrpSpPr>
        <p:grpSpPr>
          <a:xfrm>
            <a:off x="4689467" y="2341508"/>
            <a:ext cx="3792837" cy="1105240"/>
            <a:chOff x="6024473" y="3311672"/>
            <a:chExt cx="5371665" cy="1564840"/>
          </a:xfrm>
        </p:grpSpPr>
        <p:grpSp>
          <p:nvGrpSpPr>
            <p:cNvPr id="26" name="组合 74"/>
            <p:cNvGrpSpPr/>
            <p:nvPr/>
          </p:nvGrpSpPr>
          <p:grpSpPr>
            <a:xfrm>
              <a:off x="6024473" y="3311672"/>
              <a:ext cx="5371665" cy="1564840"/>
              <a:chOff x="6497512" y="1577002"/>
              <a:chExt cx="5119200" cy="1491293"/>
            </a:xfrm>
          </p:grpSpPr>
          <p:sp>
            <p:nvSpPr>
              <p:cNvPr id="28" name="Freeform 5"/>
              <p:cNvSpPr/>
              <p:nvPr/>
            </p:nvSpPr>
            <p:spPr bwMode="auto">
              <a:xfrm>
                <a:off x="6812196" y="1784565"/>
                <a:ext cx="4566032" cy="949168"/>
              </a:xfrm>
              <a:custGeom>
                <a:avLst/>
                <a:gdLst>
                  <a:gd name="T0" fmla="*/ 2907 w 3244"/>
                  <a:gd name="T1" fmla="*/ 674 h 674"/>
                  <a:gd name="T2" fmla="*/ 3244 w 3244"/>
                  <a:gd name="T3" fmla="*/ 337 h 674"/>
                  <a:gd name="T4" fmla="*/ 2907 w 3244"/>
                  <a:gd name="T5" fmla="*/ 0 h 674"/>
                  <a:gd name="T6" fmla="*/ 337 w 3244"/>
                  <a:gd name="T7" fmla="*/ 0 h 674"/>
                  <a:gd name="T8" fmla="*/ 0 w 3244"/>
                  <a:gd name="T9" fmla="*/ 337 h 674"/>
                  <a:gd name="T10" fmla="*/ 337 w 3244"/>
                  <a:gd name="T11" fmla="*/ 674 h 674"/>
                  <a:gd name="T12" fmla="*/ 2907 w 3244"/>
                  <a:gd name="T13" fmla="*/ 674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44" h="674">
                    <a:moveTo>
                      <a:pt x="2907" y="674"/>
                    </a:moveTo>
                    <a:cubicBezTo>
                      <a:pt x="3093" y="674"/>
                      <a:pt x="3244" y="523"/>
                      <a:pt x="3244" y="337"/>
                    </a:cubicBezTo>
                    <a:cubicBezTo>
                      <a:pt x="3244" y="151"/>
                      <a:pt x="3093" y="0"/>
                      <a:pt x="2907" y="0"/>
                    </a:cubicBezTo>
                    <a:cubicBezTo>
                      <a:pt x="337" y="0"/>
                      <a:pt x="337" y="0"/>
                      <a:pt x="337" y="0"/>
                    </a:cubicBezTo>
                    <a:cubicBezTo>
                      <a:pt x="151" y="0"/>
                      <a:pt x="0" y="151"/>
                      <a:pt x="0" y="337"/>
                    </a:cubicBezTo>
                    <a:cubicBezTo>
                      <a:pt x="0" y="523"/>
                      <a:pt x="151" y="674"/>
                      <a:pt x="337" y="674"/>
                    </a:cubicBezTo>
                    <a:lnTo>
                      <a:pt x="2907" y="67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200"/>
              </a:p>
            </p:txBody>
          </p:sp>
          <p:pic>
            <p:nvPicPr>
              <p:cNvPr id="29" name="图片 7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7512" y="1577002"/>
                <a:ext cx="5119200" cy="1491293"/>
              </a:xfrm>
              <a:prstGeom prst="rect">
                <a:avLst/>
              </a:prstGeom>
            </p:spPr>
          </p:pic>
        </p:grpSp>
        <p:sp>
          <p:nvSpPr>
            <p:cNvPr id="27" name="文本框 130"/>
            <p:cNvSpPr txBox="1"/>
            <p:nvPr/>
          </p:nvSpPr>
          <p:spPr>
            <a:xfrm>
              <a:off x="6515303" y="3765894"/>
              <a:ext cx="713322" cy="653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Impact" panose="020B0806030902050204" pitchFamily="34" charset="0"/>
                  <a:cs typeface="Aharoni" panose="02010803020104030203" pitchFamily="2" charset="-79"/>
                </a:rPr>
                <a:t>04</a:t>
              </a:r>
              <a:endParaRPr lang="zh-CN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30" name="组合 78"/>
          <p:cNvGrpSpPr/>
          <p:nvPr/>
        </p:nvGrpSpPr>
        <p:grpSpPr>
          <a:xfrm>
            <a:off x="4689467" y="3580330"/>
            <a:ext cx="3792837" cy="1105240"/>
            <a:chOff x="6024473" y="4931210"/>
            <a:chExt cx="5371665" cy="1564840"/>
          </a:xfrm>
        </p:grpSpPr>
        <p:grpSp>
          <p:nvGrpSpPr>
            <p:cNvPr id="31" name="组合 79"/>
            <p:cNvGrpSpPr/>
            <p:nvPr/>
          </p:nvGrpSpPr>
          <p:grpSpPr>
            <a:xfrm>
              <a:off x="6024473" y="4931210"/>
              <a:ext cx="5371665" cy="1564840"/>
              <a:chOff x="6497512" y="1577002"/>
              <a:chExt cx="5119200" cy="1491293"/>
            </a:xfrm>
          </p:grpSpPr>
          <p:sp>
            <p:nvSpPr>
              <p:cNvPr id="33" name="Freeform 5"/>
              <p:cNvSpPr/>
              <p:nvPr/>
            </p:nvSpPr>
            <p:spPr bwMode="auto">
              <a:xfrm>
                <a:off x="6812196" y="1784565"/>
                <a:ext cx="4566032" cy="949168"/>
              </a:xfrm>
              <a:custGeom>
                <a:avLst/>
                <a:gdLst>
                  <a:gd name="T0" fmla="*/ 2907 w 3244"/>
                  <a:gd name="T1" fmla="*/ 674 h 674"/>
                  <a:gd name="T2" fmla="*/ 3244 w 3244"/>
                  <a:gd name="T3" fmla="*/ 337 h 674"/>
                  <a:gd name="T4" fmla="*/ 2907 w 3244"/>
                  <a:gd name="T5" fmla="*/ 0 h 674"/>
                  <a:gd name="T6" fmla="*/ 337 w 3244"/>
                  <a:gd name="T7" fmla="*/ 0 h 674"/>
                  <a:gd name="T8" fmla="*/ 0 w 3244"/>
                  <a:gd name="T9" fmla="*/ 337 h 674"/>
                  <a:gd name="T10" fmla="*/ 337 w 3244"/>
                  <a:gd name="T11" fmla="*/ 674 h 674"/>
                  <a:gd name="T12" fmla="*/ 2907 w 3244"/>
                  <a:gd name="T13" fmla="*/ 674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44" h="674">
                    <a:moveTo>
                      <a:pt x="2907" y="674"/>
                    </a:moveTo>
                    <a:cubicBezTo>
                      <a:pt x="3093" y="674"/>
                      <a:pt x="3244" y="523"/>
                      <a:pt x="3244" y="337"/>
                    </a:cubicBezTo>
                    <a:cubicBezTo>
                      <a:pt x="3244" y="151"/>
                      <a:pt x="3093" y="0"/>
                      <a:pt x="2907" y="0"/>
                    </a:cubicBezTo>
                    <a:cubicBezTo>
                      <a:pt x="337" y="0"/>
                      <a:pt x="337" y="0"/>
                      <a:pt x="337" y="0"/>
                    </a:cubicBezTo>
                    <a:cubicBezTo>
                      <a:pt x="151" y="0"/>
                      <a:pt x="0" y="151"/>
                      <a:pt x="0" y="337"/>
                    </a:cubicBezTo>
                    <a:cubicBezTo>
                      <a:pt x="0" y="523"/>
                      <a:pt x="151" y="674"/>
                      <a:pt x="337" y="674"/>
                    </a:cubicBezTo>
                    <a:lnTo>
                      <a:pt x="2907" y="67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200"/>
              </a:p>
            </p:txBody>
          </p:sp>
          <p:pic>
            <p:nvPicPr>
              <p:cNvPr id="34" name="图片 8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7512" y="1577002"/>
                <a:ext cx="5119200" cy="1491293"/>
              </a:xfrm>
              <a:prstGeom prst="rect">
                <a:avLst/>
              </a:prstGeom>
            </p:spPr>
          </p:pic>
        </p:grpSp>
        <p:sp>
          <p:nvSpPr>
            <p:cNvPr id="32" name="文本框 130"/>
            <p:cNvSpPr txBox="1"/>
            <p:nvPr/>
          </p:nvSpPr>
          <p:spPr>
            <a:xfrm>
              <a:off x="6515303" y="5377316"/>
              <a:ext cx="731484" cy="653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FFC000"/>
                  </a:solidFill>
                  <a:latin typeface="Impact" panose="020B0806030902050204" pitchFamily="34" charset="0"/>
                  <a:cs typeface="Aharoni" panose="02010803020104030203" pitchFamily="2" charset="-79"/>
                </a:rPr>
                <a:t>06</a:t>
              </a:r>
              <a:endParaRPr lang="zh-CN" altLang="en-US" sz="2400" dirty="0">
                <a:solidFill>
                  <a:srgbClr val="FFC000"/>
                </a:solidFill>
                <a:latin typeface="Impact" panose="020B0806030902050204" pitchFamily="34" charset="0"/>
                <a:cs typeface="Aharoni" panose="02010803020104030203" pitchFamily="2" charset="-79"/>
              </a:endParaRPr>
            </a:p>
          </p:txBody>
        </p:sp>
      </p:grpSp>
      <p:sp>
        <p:nvSpPr>
          <p:cNvPr id="35" name="矩形 47"/>
          <p:cNvSpPr>
            <a:spLocks noChangeArrowheads="1"/>
          </p:cNvSpPr>
          <p:nvPr/>
        </p:nvSpPr>
        <p:spPr bwMode="auto">
          <a:xfrm>
            <a:off x="5907280" y="1419179"/>
            <a:ext cx="2280348" cy="40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573" tIns="19286" rIns="38573" bIns="19286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дає загальну характеристику змісту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навчання</a:t>
            </a:r>
            <a:endParaRPr lang="ru-RU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矩形 47"/>
          <p:cNvSpPr>
            <a:spLocks noChangeArrowheads="1"/>
          </p:cNvSpPr>
          <p:nvPr/>
        </p:nvSpPr>
        <p:spPr bwMode="auto">
          <a:xfrm>
            <a:off x="5907280" y="2557775"/>
            <a:ext cx="2280348" cy="40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573" tIns="19286" rIns="38573" bIns="19286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окреслено ключові компетентності</a:t>
            </a:r>
            <a:endParaRPr lang="ru-RU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矩形 47"/>
          <p:cNvSpPr>
            <a:spLocks noChangeArrowheads="1"/>
          </p:cNvSpPr>
          <p:nvPr/>
        </p:nvSpPr>
        <p:spPr bwMode="auto">
          <a:xfrm>
            <a:off x="5907280" y="3796823"/>
            <a:ext cx="2280348" cy="59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573" tIns="19286" rIns="38573" bIns="19286">
            <a:spAutoFit/>
          </a:bodyPr>
          <a:lstStyle/>
          <a:p>
            <a:pPr algn="just"/>
            <a:r>
              <a:rPr lang="ru-RU" sz="1200" dirty="0">
                <a:latin typeface="Arial" pitchFamily="34" charset="0"/>
                <a:cs typeface="Arial" pitchFamily="34" charset="0"/>
              </a:rPr>
              <a:t>визначає рекомендовану, мінімальну та максимальну кількість навчальних годин</a:t>
            </a:r>
            <a:endParaRPr lang="ru-RU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880017" y="1350661"/>
            <a:ext cx="2280348" cy="25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573" tIns="19286" rIns="38573" bIns="19286">
            <a:spAutoFit/>
          </a:bodyPr>
          <a:lstStyle/>
          <a:p>
            <a:pPr algn="r"/>
            <a:endParaRPr lang="ru-RU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矩形 47"/>
          <p:cNvSpPr>
            <a:spLocks noChangeArrowheads="1"/>
          </p:cNvSpPr>
          <p:nvPr/>
        </p:nvSpPr>
        <p:spPr bwMode="auto">
          <a:xfrm>
            <a:off x="1089613" y="3769024"/>
            <a:ext cx="2280348" cy="59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573" tIns="19286" rIns="38573" bIns="19286">
            <a:spAutoFit/>
          </a:bodyPr>
          <a:lstStyle/>
          <a:p>
            <a:pPr algn="just"/>
            <a:r>
              <a:rPr lang="ru-RU" sz="1200" dirty="0">
                <a:latin typeface="Arial" pitchFamily="34" charset="0"/>
                <a:cs typeface="Arial" pitchFamily="34" charset="0"/>
              </a:rPr>
              <a:t>містить 7 варіантів базового навчального плану відповідно до освітніх потреб дітей</a:t>
            </a:r>
            <a:endParaRPr lang="ru-RU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7696" y="1300155"/>
            <a:ext cx="2524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Arial" pitchFamily="34" charset="0"/>
                <a:cs typeface="Arial" pitchFamily="34" charset="0"/>
              </a:rPr>
              <a:t>визначає мету та принципи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освітнього процесу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в закладах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базової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середньої освіти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957617" y="2473617"/>
            <a:ext cx="2822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пояснює вимоги до обов’язкових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результатів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навчання та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орієнтири для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їхнього оцінювання</a:t>
            </a:r>
          </a:p>
        </p:txBody>
      </p:sp>
      <p:pic>
        <p:nvPicPr>
          <p:cNvPr id="42" name="Picture 4" descr="https://i.pinimg.com/564x/5b/a2/76/5ba2762403fdad96a7aef1efaa2e627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219" y="435459"/>
            <a:ext cx="1342452" cy="743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1" t="76297" r="28431" b="15262"/>
          <a:stretch/>
        </p:blipFill>
        <p:spPr bwMode="auto">
          <a:xfrm>
            <a:off x="4392445" y="3088334"/>
            <a:ext cx="4102630" cy="47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4" name="Прямая соединительная линия 43"/>
          <p:cNvCxnSpPr/>
          <p:nvPr/>
        </p:nvCxnSpPr>
        <p:spPr>
          <a:xfrm>
            <a:off x="4572000" y="3541818"/>
            <a:ext cx="247545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70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9572" y="627534"/>
            <a:ext cx="770485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Метою мовно-літературної освітньої галузі </a:t>
            </a:r>
            <a:endParaRPr lang="ru-RU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є розвиток </a:t>
            </a:r>
            <a:r>
              <a:rPr lang="ru-RU" dirty="0">
                <a:latin typeface="Arial" pitchFamily="34" charset="0"/>
                <a:cs typeface="Arial" pitchFamily="34" charset="0"/>
              </a:rPr>
              <a:t>компетентних мовців і читачів із </a:t>
            </a:r>
            <a:r>
              <a:rPr lang="ru-RU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гуманістичним світоглядом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які володіють українською мовою</a:t>
            </a:r>
            <a:r>
              <a:rPr lang="ru-RU" dirty="0">
                <a:latin typeface="Arial" pitchFamily="34" charset="0"/>
                <a:cs typeface="Arial" pitchFamily="34" charset="0"/>
              </a:rPr>
              <a:t>, читають інформаційні та художні тексти, зокрема класичної та сучасної художньої літератури (української та зарубіжних), </a:t>
            </a:r>
            <a:r>
              <a:rPr lang="ru-RU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здатні спілкуватися мовами корінних народів і національних меншин</a:t>
            </a:r>
            <a:r>
              <a:rPr lang="ru-RU" dirty="0">
                <a:latin typeface="Arial" pitchFamily="34" charset="0"/>
                <a:cs typeface="Arial" pitchFamily="34" charset="0"/>
              </a:rPr>
              <a:t>, іноземними мовами  </a:t>
            </a:r>
            <a:r>
              <a:rPr lang="ru-RU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для духовного, культурного та </a:t>
            </a:r>
            <a:r>
              <a:rPr lang="ru-RU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національного самовираження та міжкультурного діалогу</a:t>
            </a:r>
            <a:r>
              <a:rPr lang="ru-RU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для збагачення емоційно-чуттєвого досвіду</a:t>
            </a:r>
            <a:r>
              <a:rPr lang="ru-RU" dirty="0">
                <a:latin typeface="Arial" pitchFamily="34" charset="0"/>
                <a:cs typeface="Arial" pitchFamily="34" charset="0"/>
              </a:rPr>
              <a:t>, творчої самореалізації, </a:t>
            </a:r>
            <a:r>
              <a:rPr lang="ru-RU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формування ціннісних орієнтацій і ставлень.</a:t>
            </a:r>
          </a:p>
        </p:txBody>
      </p:sp>
      <p:pic>
        <p:nvPicPr>
          <p:cNvPr id="14338" name="Picture 2" descr="ᐉ Наліпка MAXGROUP «Я Українка і цим пишаюся!» NM-017 • Краща ціна в Києві,  Україні • Купити в Епіцентрі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15531" r="2171" b="1744"/>
          <a:stretch/>
        </p:blipFill>
        <p:spPr bwMode="auto">
          <a:xfrm>
            <a:off x="6516216" y="3327291"/>
            <a:ext cx="1775427" cy="1791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24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9" t="23376" r="22877" b="12987"/>
          <a:stretch/>
        </p:blipFill>
        <p:spPr bwMode="auto">
          <a:xfrm>
            <a:off x="4073674" y="123478"/>
            <a:ext cx="4259279" cy="466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6300192" y="2796542"/>
            <a:ext cx="1008112" cy="1440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3" t="13729" r="50114" b="10656"/>
          <a:stretch/>
        </p:blipFill>
        <p:spPr bwMode="auto">
          <a:xfrm>
            <a:off x="0" y="1284038"/>
            <a:ext cx="3862947" cy="3859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54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Презентация1\Слайд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" y="0"/>
            <a:ext cx="8412425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Admin\Downloads\kisspng-flag-of-ukraine-coat-of-arms-of-ukraine-solid-border-5b245aebadb593.39100745152910922771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99" y="24848"/>
            <a:ext cx="1648549" cy="96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t="21974" r="70972" b="53224"/>
          <a:stretch/>
        </p:blipFill>
        <p:spPr bwMode="auto">
          <a:xfrm>
            <a:off x="5508103" y="3962447"/>
            <a:ext cx="2906281" cy="1169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6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Презентация1\Слайд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84413" cy="46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Admin\Downloads\kisspng-flag-of-ukraine-coat-of-arms-of-ukraine-solid-border-5b245aebadb593.39100745152910922771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99" y="24848"/>
            <a:ext cx="1436847" cy="83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" t="25743" r="70859" b="6796"/>
          <a:stretch/>
        </p:blipFill>
        <p:spPr bwMode="auto">
          <a:xfrm>
            <a:off x="6055344" y="0"/>
            <a:ext cx="2248948" cy="2618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6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cлайд на 07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Презентация1\Слайд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t="5734" r="10497" b="10050"/>
          <a:stretch/>
        </p:blipFill>
        <p:spPr bwMode="auto">
          <a:xfrm>
            <a:off x="0" y="33012"/>
            <a:ext cx="4441371" cy="255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Презентация1\Слайд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t="8016" r="4276" b="10088"/>
          <a:stretch/>
        </p:blipFill>
        <p:spPr bwMode="auto">
          <a:xfrm>
            <a:off x="683568" y="1345027"/>
            <a:ext cx="4139074" cy="224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Презентация1\Слайд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" t="4021" r="10952" b="8995"/>
          <a:stretch/>
        </p:blipFill>
        <p:spPr bwMode="auto">
          <a:xfrm>
            <a:off x="1473357" y="2380334"/>
            <a:ext cx="4104456" cy="237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Презентация1\Слайд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t="7195" r="7857" b="29129"/>
          <a:stretch/>
        </p:blipFill>
        <p:spPr bwMode="auto">
          <a:xfrm>
            <a:off x="2158580" y="3415308"/>
            <a:ext cx="410693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Admin\Downloads\kisspng-flag-of-ukraine-coat-of-arms-of-ukraine-solid-border-5b245aebadb593.39100745152910922771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99" y="24849"/>
            <a:ext cx="1278635" cy="74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9" descr="Суми • Sumy • Сумы • Ukraine - Startseit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11" descr="Суми • Sumy • Сумы • Ukraine - Startseit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13" descr="Суми • Sumy • Сумы • Ukraine - Startseit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63" name="Picture 15" descr="C:\Users\Admin\Desktop\19164_800x600_alyt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7" t="3828" r="26071" b="12572"/>
          <a:stretch/>
        </p:blipFill>
        <p:spPr bwMode="auto">
          <a:xfrm>
            <a:off x="6156176" y="2364540"/>
            <a:ext cx="2268268" cy="2778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Admin\Desktop\image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926" y="33012"/>
            <a:ext cx="3398490" cy="2279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09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1017</Words>
  <Application>Microsoft Office PowerPoint</Application>
  <PresentationFormat>Экран (16:9)</PresentationFormat>
  <Paragraphs>151</Paragraphs>
  <Slides>36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Notebook</cp:lastModifiedBy>
  <cp:revision>85</cp:revision>
  <dcterms:created xsi:type="dcterms:W3CDTF">2022-04-01T11:25:40Z</dcterms:created>
  <dcterms:modified xsi:type="dcterms:W3CDTF">2022-04-07T10:21:39Z</dcterms:modified>
</cp:coreProperties>
</file>