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1" r:id="rId2"/>
    <p:sldId id="353" r:id="rId3"/>
    <p:sldId id="340" r:id="rId4"/>
    <p:sldId id="345" r:id="rId5"/>
    <p:sldId id="346" r:id="rId6"/>
    <p:sldId id="347" r:id="rId7"/>
    <p:sldId id="348" r:id="rId8"/>
    <p:sldId id="355" r:id="rId9"/>
    <p:sldId id="356" r:id="rId10"/>
    <p:sldId id="357" r:id="rId11"/>
    <p:sldId id="342" r:id="rId12"/>
  </p:sldIdLst>
  <p:sldSz cx="12192000" cy="6858000"/>
  <p:notesSz cx="6735763" cy="98663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969"/>
    <a:srgbClr val="FF5757"/>
    <a:srgbClr val="FF5050"/>
    <a:srgbClr val="FF8989"/>
    <a:srgbClr val="ED1126"/>
    <a:srgbClr val="151541"/>
    <a:srgbClr val="CEE2F2"/>
    <a:srgbClr val="DBEAF5"/>
    <a:srgbClr val="FAFAFA"/>
    <a:srgbClr val="1A1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9" autoAdjust="0"/>
    <p:restoredTop sz="89460" autoAdjust="0"/>
  </p:normalViewPr>
  <p:slideViewPr>
    <p:cSldViewPr snapToGrid="0">
      <p:cViewPr varScale="1">
        <p:scale>
          <a:sx n="77" d="100"/>
          <a:sy n="77" d="100"/>
        </p:scale>
        <p:origin x="8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handoutMaster" Target="handoutMasters/handout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>
              <a:latin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7D017-1265-4336-94FF-A3C68D184BC0}" type="datetimeFigureOut">
              <a:rPr lang="uk-UA" smtClean="0">
                <a:latin typeface="Arial" panose="020B0604020202020204" pitchFamily="34" charset="0"/>
              </a:rPr>
              <a:t>16.12.2020</a:t>
            </a:fld>
            <a:endParaRPr lang="uk-UA" dirty="0">
              <a:latin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0709A-F306-46CE-9EBF-1964B1EC108A}" type="slidenum">
              <a:rPr lang="uk-UA" smtClean="0">
                <a:latin typeface="Arial" panose="020B0604020202020204" pitchFamily="34" charset="0"/>
              </a:rPr>
              <a:t>‹#›</a:t>
            </a:fld>
            <a:endParaRPr lang="uk-UA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709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BC723EC-386D-41A0-AD5D-B5DDDBA57F8C}" type="datetimeFigureOut">
              <a:rPr lang="ru-RU" smtClean="0"/>
              <a:pPr/>
              <a:t>16.12.2020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9F8D659-84E7-452A-BFB9-8821D1C57C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40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1ADCD-315A-46D1-B2B4-9082C25D50C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597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1ADCD-315A-46D1-B2B4-9082C25D50C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080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1ADCD-315A-46D1-B2B4-9082C25D50C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737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1ADCD-315A-46D1-B2B4-9082C25D50C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818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1ADCD-315A-46D1-B2B4-9082C25D50C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989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1ADCD-315A-46D1-B2B4-9082C25D50C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833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1ADCD-315A-46D1-B2B4-9082C25D50C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02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38DE-8108-481D-ACB6-CDB55EE06DFE}" type="datetimeFigureOut">
              <a:rPr lang="uk-UA" smtClean="0"/>
              <a:t>16.12.2020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59F-00A4-45E0-8D56-91F9DC90AF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103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38DE-8108-481D-ACB6-CDB55EE06DFE}" type="datetimeFigureOut">
              <a:rPr lang="uk-UA" smtClean="0"/>
              <a:t>16.12.2020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59F-00A4-45E0-8D56-91F9DC90AF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017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38DE-8108-481D-ACB6-CDB55EE06DFE}" type="datetimeFigureOut">
              <a:rPr lang="uk-UA" smtClean="0"/>
              <a:t>16.12.2020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59F-00A4-45E0-8D56-91F9DC90AF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14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38DE-8108-481D-ACB6-CDB55EE06DFE}" type="datetimeFigureOut">
              <a:rPr lang="uk-UA" smtClean="0"/>
              <a:t>16.12.2020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59F-00A4-45E0-8D56-91F9DC90AF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772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38DE-8108-481D-ACB6-CDB55EE06DFE}" type="datetimeFigureOut">
              <a:rPr lang="uk-UA" smtClean="0"/>
              <a:t>16.12.2020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59F-00A4-45E0-8D56-91F9DC90AF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213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38DE-8108-481D-ACB6-CDB55EE06DFE}" type="datetimeFigureOut">
              <a:rPr lang="uk-UA" smtClean="0"/>
              <a:t>16.12.2020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59F-00A4-45E0-8D56-91F9DC90AF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504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38DE-8108-481D-ACB6-CDB55EE06DFE}" type="datetimeFigureOut">
              <a:rPr lang="uk-UA" smtClean="0"/>
              <a:t>16.12.2020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59F-00A4-45E0-8D56-91F9DC90AF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780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38DE-8108-481D-ACB6-CDB55EE06DFE}" type="datetimeFigureOut">
              <a:rPr lang="uk-UA" smtClean="0"/>
              <a:t>16.12.2020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59F-00A4-45E0-8D56-91F9DC90AF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294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38DE-8108-481D-ACB6-CDB55EE06DFE}" type="datetimeFigureOut">
              <a:rPr lang="uk-UA" smtClean="0"/>
              <a:t>16.12.2020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59F-00A4-45E0-8D56-91F9DC90AF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603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38DE-8108-481D-ACB6-CDB55EE06DFE}" type="datetimeFigureOut">
              <a:rPr lang="uk-UA" smtClean="0"/>
              <a:t>16.12.2020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59F-00A4-45E0-8D56-91F9DC90AF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660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38DE-8108-481D-ACB6-CDB55EE06DFE}" type="datetimeFigureOut">
              <a:rPr lang="uk-UA" smtClean="0"/>
              <a:t>16.12.2020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B59F-00A4-45E0-8D56-91F9DC90AF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603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D0B38DE-8108-481D-ACB6-CDB55EE06DFE}" type="datetimeFigureOut">
              <a:rPr lang="uk-UA" smtClean="0"/>
              <a:pPr/>
              <a:t>16.12.2020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8F56B59F-00A4-45E0-8D56-91F9DC90AF11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100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-3746"/>
            <a:ext cx="12192000" cy="523220"/>
          </a:xfrm>
          <a:prstGeom prst="rect">
            <a:avLst/>
          </a:prstGeom>
          <a:solidFill>
            <a:srgbClr val="F24E5E"/>
          </a:solidFill>
        </p:spPr>
        <p:txBody>
          <a:bodyPr wrap="square">
            <a:spAutoFit/>
          </a:bodyPr>
          <a:lstStyle/>
          <a:p>
            <a:pPr marL="447675" algn="ctr"/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ЗНО-2021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t="15135"/>
          <a:stretch/>
        </p:blipFill>
        <p:spPr>
          <a:xfrm>
            <a:off x="1716667" y="619474"/>
            <a:ext cx="8758666" cy="4118059"/>
          </a:xfrm>
          <a:prstGeom prst="rect">
            <a:avLst/>
          </a:prstGeom>
        </p:spPr>
      </p:pic>
      <p:sp>
        <p:nvSpPr>
          <p:cNvPr id="6" name="Выноска со стрелкой вправо 5"/>
          <p:cNvSpPr/>
          <p:nvPr/>
        </p:nvSpPr>
        <p:spPr>
          <a:xfrm rot="16200000">
            <a:off x="5147737" y="-286979"/>
            <a:ext cx="1896528" cy="12192000"/>
          </a:xfrm>
          <a:prstGeom prst="rightArrowCallout">
            <a:avLst>
              <a:gd name="adj1" fmla="val 28341"/>
              <a:gd name="adj2" fmla="val 24580"/>
              <a:gd name="adj3" fmla="val 15436"/>
              <a:gd name="adj4" fmla="val 76881"/>
            </a:avLst>
          </a:prstGeom>
          <a:solidFill>
            <a:srgbClr val="FF69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351823" y="5355291"/>
            <a:ext cx="118401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/>
              <a:t>У ЗНО не будуть брати участь ті, хто не планує вступати до ЗВО – орієнтовно 25% (в основному ЗПТО, ЗВО).</a:t>
            </a:r>
          </a:p>
          <a:p>
            <a:endParaRPr lang="uk-UA" sz="1600" dirty="0"/>
          </a:p>
          <a:p>
            <a:r>
              <a:rPr lang="uk-UA" sz="1600" dirty="0"/>
              <a:t>Зменшення середньої наповнюваності до 180 осіб у ПТ (12 аудиторій) скорочує мережу ПТ з української орієнтовно  всього на 5%.</a:t>
            </a:r>
          </a:p>
          <a:p>
            <a:endParaRPr lang="uk-UA" sz="1600" dirty="0"/>
          </a:p>
          <a:p>
            <a:r>
              <a:rPr lang="uk-UA" sz="1600" dirty="0"/>
              <a:t>Зменшення середньої наповнюваності до 180 осіб у ПТ (12 аудиторій) скорочує мережу ПТ з англійської орієнтовно на 20%.</a:t>
            </a:r>
          </a:p>
        </p:txBody>
      </p:sp>
    </p:spTree>
    <p:extLst>
      <p:ext uri="{BB962C8B-B14F-4D97-AF65-F5344CB8AC3E}">
        <p14:creationId xmlns:p14="http://schemas.microsoft.com/office/powerpoint/2010/main" val="3738721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 rot="16200000">
            <a:off x="-3198167" y="3198168"/>
            <a:ext cx="6858000" cy="461665"/>
          </a:xfrm>
          <a:prstGeom prst="rect">
            <a:avLst/>
          </a:prstGeom>
          <a:solidFill>
            <a:srgbClr val="F24E5E"/>
          </a:solidFill>
        </p:spPr>
        <p:txBody>
          <a:bodyPr wrap="square">
            <a:spAutoFit/>
          </a:bodyPr>
          <a:lstStyle/>
          <a:p>
            <a:pPr marL="447675" algn="ctr"/>
            <a:r>
              <a:rPr lang="uk-UA" sz="24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Пункти для </a:t>
            </a:r>
            <a:r>
              <a:rPr lang="uk-UA" sz="2400" dirty="0" err="1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маломобільних</a:t>
            </a:r>
            <a:r>
              <a:rPr lang="uk-UA" sz="24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 груп населення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83" y="259080"/>
          <a:ext cx="11261558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0779">
                  <a:extLst>
                    <a:ext uri="{9D8B030D-6E8A-4147-A177-3AD203B41FA5}">
                      <a16:colId xmlns:a16="http://schemas.microsoft.com/office/drawing/2014/main" val="230901886"/>
                    </a:ext>
                  </a:extLst>
                </a:gridCol>
                <a:gridCol w="5630779">
                  <a:extLst>
                    <a:ext uri="{9D8B030D-6E8A-4147-A177-3AD203B41FA5}">
                      <a16:colId xmlns:a16="http://schemas.microsoft.com/office/drawing/2014/main" val="1255900321"/>
                    </a:ext>
                  </a:extLst>
                </a:gridCol>
              </a:tblGrid>
              <a:tr h="4310514">
                <a:tc>
                  <a:txBody>
                    <a:bodyPr/>
                    <a:lstStyle/>
                    <a:p>
                      <a:pPr algn="ctr"/>
                      <a:r>
                        <a:rPr lang="uk-UA" sz="1800" b="1" noProof="0" dirty="0">
                          <a:latin typeface="Arial" panose="020B0604020202020204" pitchFamily="34" charset="0"/>
                        </a:rPr>
                        <a:t>ДБН В.2.2-17:2006 </a:t>
                      </a:r>
                    </a:p>
                    <a:p>
                      <a:endParaRPr lang="uk-UA" sz="1800" b="0" noProof="0" dirty="0"/>
                    </a:p>
                    <a:p>
                      <a:endParaRPr lang="uk-UA" sz="1800" b="0" noProof="0" dirty="0"/>
                    </a:p>
                    <a:p>
                      <a:endParaRPr lang="uk-UA" sz="1800" b="0" noProof="0" dirty="0"/>
                    </a:p>
                    <a:p>
                      <a:endParaRPr lang="uk-UA" sz="1600" b="0" noProof="0" dirty="0"/>
                    </a:p>
                    <a:p>
                      <a:endParaRPr lang="uk-UA" sz="1600" b="0" noProof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1" u="sng" noProof="0" dirty="0"/>
                        <a:t>6.1 Входи і шляхи руху до будинків</a:t>
                      </a:r>
                    </a:p>
                    <a:p>
                      <a:r>
                        <a:rPr lang="uk-UA" sz="1800" b="0" noProof="0" dirty="0"/>
                        <a:t>6.1.1 У будинку повинен бути як мінімум один вхід, пристосований для МГН</a:t>
                      </a:r>
                    </a:p>
                    <a:p>
                      <a:r>
                        <a:rPr lang="uk-UA" sz="1800" b="0" noProof="0" dirty="0"/>
                        <a:t>6.1.2  Зовнішні сходи і пандуси повинні мати поручні з урахуванням технічних вимог до опорних</a:t>
                      </a:r>
                      <a:br>
                        <a:rPr lang="uk-UA" sz="1800" b="0" noProof="0" dirty="0"/>
                      </a:br>
                      <a:r>
                        <a:rPr lang="uk-UA" sz="1800" b="0" noProof="0" dirty="0"/>
                        <a:t>стаціонарних пристроїв згідно з чинними нормативними документами</a:t>
                      </a:r>
                    </a:p>
                    <a:p>
                      <a:endParaRPr lang="uk-UA" sz="1800" b="0" noProof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1" u="sng" noProof="0" dirty="0"/>
                        <a:t>6.2 Сходи і пандуси</a:t>
                      </a:r>
                    </a:p>
                    <a:p>
                      <a:endParaRPr lang="uk-UA" sz="1800" b="0" noProof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1" u="sng" noProof="0" dirty="0"/>
                        <a:t>6.6</a:t>
                      </a:r>
                      <a:r>
                        <a:rPr lang="uk-UA" sz="1800" b="1" i="1" u="sng" noProof="0" dirty="0"/>
                        <a:t> </a:t>
                      </a:r>
                      <a:r>
                        <a:rPr lang="uk-UA" sz="1800" b="1" u="sng" noProof="0" dirty="0"/>
                        <a:t>Санітарно-гігієнічні приміще</a:t>
                      </a:r>
                      <a:r>
                        <a:rPr lang="uk-UA" sz="1800" b="1" noProof="0" dirty="0"/>
                        <a:t>ння</a:t>
                      </a:r>
                    </a:p>
                    <a:p>
                      <a:r>
                        <a:rPr lang="uk-UA" sz="1800" b="0" noProof="0" dirty="0"/>
                        <a:t>6.6.1	У громадських туалетах, у тому числі розташованих у громадських будинках (крім зазначе­них у ДБН В.2.2-9), необхідно передбачати не менше однієї універсальної кабіни, доступної для всіх категорій громадян.</a:t>
                      </a:r>
                    </a:p>
                    <a:p>
                      <a:endParaRPr lang="uk-UA" sz="1800" noProof="0" dirty="0"/>
                    </a:p>
                  </a:txBody>
                  <a:tcPr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noProof="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ПЕРЕЛІК особливих (спеціальних) умов, що створюються для осіб з особливими освітніми потребами в пунктах проведення ЗНО, </a:t>
                      </a:r>
                    </a:p>
                    <a:p>
                      <a:pPr algn="ctr"/>
                      <a:r>
                        <a:rPr lang="uk-UA" sz="1600" b="0" kern="1200" noProof="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затверджений наказом МОНУ від 29.08.2016 №1027/900 (спільний з МОЗ)</a:t>
                      </a:r>
                    </a:p>
                    <a:p>
                      <a:pPr algn="ctr"/>
                      <a:endParaRPr lang="uk-UA" sz="2000" b="0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Наявність у будівлі, де розміщується пункт проведення ЗНО, </a:t>
                      </a:r>
                      <a:r>
                        <a:rPr lang="uk-UA" sz="1800" b="1" u="sng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зовнішніх сходів і пандусів, обладнаних поручнями </a:t>
                      </a:r>
                      <a:r>
                        <a:rPr lang="uk-UA" sz="1800" b="0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 урахуванням технічних вимог до опорних стаціонарних пристроїв відповідно до ДБН В.2.2-17:2006 </a:t>
                      </a:r>
                    </a:p>
                    <a:p>
                      <a:endParaRPr lang="uk-UA" sz="1800" b="0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Наявність у пункті проведення ЗНО </a:t>
                      </a:r>
                      <a:r>
                        <a:rPr lang="uk-UA" sz="1800" b="1" u="sng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туалету, обладнаного універсальною кабіною, доступною для осіб, які пересуваються на кріслах колісних</a:t>
                      </a:r>
                      <a:r>
                        <a:rPr lang="uk-UA" sz="1800" b="1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uk-UA" sz="1800" b="0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відповідно до ДБН В.2.2-17:2006</a:t>
                      </a:r>
                    </a:p>
                    <a:p>
                      <a:endParaRPr lang="uk-UA" sz="1800" b="0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Виконання сертифікаційної роботи за </a:t>
                      </a:r>
                      <a:r>
                        <a:rPr lang="uk-UA" sz="1800" b="1" u="sng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столом, придатним для письма на інвалідному візку</a:t>
                      </a:r>
                      <a:endParaRPr lang="uk-UA" sz="1400" b="1" u="sng" noProof="0" dirty="0"/>
                    </a:p>
                  </a:txBody>
                  <a:tcPr>
                    <a:solidFill>
                      <a:srgbClr val="FF8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462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448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454" y="533683"/>
            <a:ext cx="8822835" cy="6264283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9200003" y="2511645"/>
            <a:ext cx="149629" cy="15794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Овал 6"/>
          <p:cNvSpPr/>
          <p:nvPr/>
        </p:nvSpPr>
        <p:spPr>
          <a:xfrm>
            <a:off x="9200003" y="2761074"/>
            <a:ext cx="149629" cy="157942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9349632" y="2518757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округи ЗНО</a:t>
            </a:r>
          </a:p>
        </p:txBody>
      </p:sp>
      <p:sp>
        <p:nvSpPr>
          <p:cNvPr id="9" name="Овал 8"/>
          <p:cNvSpPr/>
          <p:nvPr/>
        </p:nvSpPr>
        <p:spPr>
          <a:xfrm>
            <a:off x="7946969" y="2518757"/>
            <a:ext cx="149629" cy="15794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7049194" y="3340459"/>
            <a:ext cx="897775" cy="23401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9555" y="677914"/>
            <a:ext cx="406698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1.   Закріплення територій</a:t>
            </a:r>
            <a:r>
              <a:rPr lang="uk-UA" sz="2000" dirty="0">
                <a:solidFill>
                  <a:srgbClr val="FF5050"/>
                </a:solidFill>
              </a:rPr>
              <a:t>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FF5050"/>
                </a:solidFill>
              </a:rPr>
              <a:t>за вибором учасника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uk-UA" dirty="0">
              <a:solidFill>
                <a:srgbClr val="FF0000"/>
              </a:solidFill>
            </a:endParaRPr>
          </a:p>
          <a:p>
            <a:pPr>
              <a:buClr>
                <a:srgbClr val="C00000"/>
              </a:buClr>
            </a:pPr>
            <a:endParaRPr lang="uk-UA" sz="700" dirty="0"/>
          </a:p>
          <a:p>
            <a:pPr marL="342900" indent="-342900">
              <a:buAutoNum type="arabicPeriod" startAt="2"/>
            </a:pPr>
            <a:r>
              <a:rPr lang="uk-UA" sz="2000" dirty="0"/>
              <a:t>Закріплення предметів: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FF5050"/>
                </a:solidFill>
              </a:rPr>
              <a:t>усі предмети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uk-UA" dirty="0"/>
          </a:p>
          <a:p>
            <a:endParaRPr lang="uk-UA" sz="700" dirty="0"/>
          </a:p>
          <a:p>
            <a:r>
              <a:rPr lang="uk-UA" sz="2000" dirty="0"/>
              <a:t>3. Організація пунктів з англійської мови: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FF5050"/>
                </a:solidFill>
              </a:rPr>
              <a:t>пристрої для відтворення звуку по кількості аудиторій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uk-UA" dirty="0">
              <a:solidFill>
                <a:srgbClr val="FF0000"/>
              </a:solidFill>
            </a:endParaRPr>
          </a:p>
          <a:p>
            <a:endParaRPr lang="uk-UA" sz="700" dirty="0">
              <a:solidFill>
                <a:srgbClr val="FF0000"/>
              </a:solidFill>
            </a:endParaRPr>
          </a:p>
          <a:p>
            <a:r>
              <a:rPr lang="uk-UA" sz="2000" dirty="0"/>
              <a:t>4. Протиепідемічні засоби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uk-UA" sz="2000" dirty="0"/>
              <a:t> </a:t>
            </a:r>
            <a:r>
              <a:rPr lang="uk-UA" sz="2000" dirty="0">
                <a:solidFill>
                  <a:srgbClr val="FF5050"/>
                </a:solidFill>
              </a:rPr>
              <a:t>забезпечує Харківський РЦОЯО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0" y="5140425"/>
            <a:ext cx="4887528" cy="151929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rgbClr val="F24E5E"/>
          </a:solidFill>
        </p:spPr>
        <p:txBody>
          <a:bodyPr wrap="square">
            <a:spAutoFit/>
          </a:bodyPr>
          <a:lstStyle/>
          <a:p>
            <a:pPr marL="447675" algn="ctr"/>
            <a:r>
              <a:rPr lang="uk-UA" sz="24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ПРОБНЕ ЗНО-2021</a:t>
            </a:r>
          </a:p>
        </p:txBody>
      </p:sp>
    </p:spTree>
    <p:extLst>
      <p:ext uri="{BB962C8B-B14F-4D97-AF65-F5344CB8AC3E}">
        <p14:creationId xmlns:p14="http://schemas.microsoft.com/office/powerpoint/2010/main" val="297617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-3746"/>
            <a:ext cx="12192000" cy="523220"/>
          </a:xfrm>
          <a:prstGeom prst="rect">
            <a:avLst/>
          </a:prstGeom>
          <a:solidFill>
            <a:srgbClr val="F24E5E"/>
          </a:solidFill>
        </p:spPr>
        <p:txBody>
          <a:bodyPr wrap="square">
            <a:spAutoFit/>
          </a:bodyPr>
          <a:lstStyle/>
          <a:p>
            <a:pPr marL="447675" algn="ctr"/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ЗНО-2021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2459788" y="1486000"/>
            <a:ext cx="7569736" cy="5107305"/>
            <a:chOff x="4058936" y="903982"/>
            <a:chExt cx="7679272" cy="5308076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296"/>
            <a:stretch/>
          </p:blipFill>
          <p:spPr>
            <a:xfrm>
              <a:off x="4058936" y="903982"/>
              <a:ext cx="7679272" cy="4776993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680"/>
            <a:stretch/>
          </p:blipFill>
          <p:spPr>
            <a:xfrm>
              <a:off x="4185084" y="5153191"/>
              <a:ext cx="7347392" cy="1058867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647595" y="537504"/>
            <a:ext cx="10896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chemeClr val="bg1">
                    <a:lumMod val="50000"/>
                  </a:schemeClr>
                </a:solidFill>
              </a:rPr>
              <a:t>НАКАЗ МОНУ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ВІД 30.09.2020 №1210 </a:t>
            </a:r>
          </a:p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«ПРО ПІДГОТОВКУ ДО ПРОВЕДЕННЯ У 2021 РОЦІ ЗОВНІШНЬОГО НЕЗАЛЕЖНОГО ОЦІНЮВАННЯ РЕЗУЛЬТАТІВ НАВЧАННЯ, ЗДОБУТИХ НА ОСНОВІ ПОВНОЇ ЗАГАЛЬНОЇ СЕРЕДНЬОЇ ОСВІТИ»</a:t>
            </a:r>
          </a:p>
        </p:txBody>
      </p:sp>
    </p:spTree>
    <p:extLst>
      <p:ext uri="{BB962C8B-B14F-4D97-AF65-F5344CB8AC3E}">
        <p14:creationId xmlns:p14="http://schemas.microsoft.com/office/powerpoint/2010/main" val="441606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454" y="533683"/>
            <a:ext cx="8822835" cy="6264283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9200003" y="2511645"/>
            <a:ext cx="149629" cy="15794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Овал 6"/>
          <p:cNvSpPr/>
          <p:nvPr/>
        </p:nvSpPr>
        <p:spPr>
          <a:xfrm>
            <a:off x="9200003" y="2761074"/>
            <a:ext cx="149629" cy="157942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9349632" y="2518757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округи ЗНО</a:t>
            </a:r>
          </a:p>
        </p:txBody>
      </p:sp>
      <p:sp>
        <p:nvSpPr>
          <p:cNvPr id="9" name="Овал 8"/>
          <p:cNvSpPr/>
          <p:nvPr/>
        </p:nvSpPr>
        <p:spPr>
          <a:xfrm>
            <a:off x="7946969" y="2518757"/>
            <a:ext cx="149629" cy="15794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7049194" y="3340459"/>
            <a:ext cx="897775" cy="23401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0" y="-3746"/>
            <a:ext cx="12192000" cy="461665"/>
          </a:xfrm>
          <a:prstGeom prst="rect">
            <a:avLst/>
          </a:prstGeom>
          <a:solidFill>
            <a:srgbClr val="F24E5E"/>
          </a:solidFill>
        </p:spPr>
        <p:txBody>
          <a:bodyPr wrap="square">
            <a:spAutoFit/>
          </a:bodyPr>
          <a:lstStyle/>
          <a:p>
            <a:pPr marL="447675" algn="ctr"/>
            <a:r>
              <a:rPr lang="uk-UA" sz="24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ЗНО-2021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5770" y="754612"/>
            <a:ext cx="4060767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1.   Закріплення територій: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FF5050"/>
                </a:solidFill>
              </a:rPr>
              <a:t>відповідно до адміністративно-територіального устрою</a:t>
            </a:r>
          </a:p>
          <a:p>
            <a:pPr>
              <a:buClr>
                <a:srgbClr val="C00000"/>
              </a:buClr>
            </a:pPr>
            <a:endParaRPr lang="uk-UA" sz="700" dirty="0"/>
          </a:p>
          <a:p>
            <a:pPr marL="342900" indent="-342900">
              <a:buAutoNum type="arabicPeriod" startAt="2"/>
            </a:pPr>
            <a:r>
              <a:rPr lang="uk-UA" sz="2000" dirty="0"/>
              <a:t>Закріплення предметів: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FF5050"/>
                </a:solidFill>
              </a:rPr>
              <a:t>всі, крім фізики, хімії, німецької, французької, іспанської мов </a:t>
            </a:r>
          </a:p>
          <a:p>
            <a:endParaRPr lang="uk-UA" sz="700" dirty="0"/>
          </a:p>
          <a:p>
            <a:r>
              <a:rPr lang="uk-UA" sz="2000" dirty="0"/>
              <a:t>3. Організація пунктів з англійської мови: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FF5050"/>
                </a:solidFill>
              </a:rPr>
              <a:t>15 комплектів пристроїв для відтворення звуку в 1 пункті</a:t>
            </a:r>
          </a:p>
          <a:p>
            <a:endParaRPr lang="uk-UA" sz="700" dirty="0">
              <a:solidFill>
                <a:srgbClr val="FF0000"/>
              </a:solidFill>
            </a:endParaRPr>
          </a:p>
          <a:p>
            <a:r>
              <a:rPr lang="uk-UA" sz="2000" dirty="0"/>
              <a:t>4. Організація пунктів для учасників з особливими потребами: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uk-UA" sz="2000" dirty="0"/>
              <a:t> </a:t>
            </a:r>
            <a:r>
              <a:rPr lang="uk-UA" sz="2000" dirty="0">
                <a:solidFill>
                  <a:srgbClr val="FF5050"/>
                </a:solidFill>
              </a:rPr>
              <a:t>в усіх округах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9996" y="5887854"/>
            <a:ext cx="5984551" cy="71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189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 rot="16200000">
            <a:off x="-3167390" y="3167390"/>
            <a:ext cx="6858000" cy="523220"/>
          </a:xfrm>
          <a:prstGeom prst="rect">
            <a:avLst/>
          </a:prstGeom>
          <a:solidFill>
            <a:srgbClr val="F24E5E"/>
          </a:solidFill>
        </p:spPr>
        <p:txBody>
          <a:bodyPr wrap="square">
            <a:spAutoFit/>
          </a:bodyPr>
          <a:lstStyle/>
          <a:p>
            <a:pPr marL="447675" algn="ctr"/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УКРАЇНСЬКА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554600"/>
              </p:ext>
            </p:extLst>
          </p:nvPr>
        </p:nvGraphicFramePr>
        <p:xfrm>
          <a:off x="741146" y="214597"/>
          <a:ext cx="11184557" cy="635946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970774">
                  <a:extLst>
                    <a:ext uri="{9D8B030D-6E8A-4147-A177-3AD203B41FA5}">
                      <a16:colId xmlns:a16="http://schemas.microsoft.com/office/drawing/2014/main" val="1514196124"/>
                    </a:ext>
                  </a:extLst>
                </a:gridCol>
                <a:gridCol w="1970774">
                  <a:extLst>
                    <a:ext uri="{9D8B030D-6E8A-4147-A177-3AD203B41FA5}">
                      <a16:colId xmlns:a16="http://schemas.microsoft.com/office/drawing/2014/main" val="2089515756"/>
                    </a:ext>
                  </a:extLst>
                </a:gridCol>
                <a:gridCol w="1246470">
                  <a:extLst>
                    <a:ext uri="{9D8B030D-6E8A-4147-A177-3AD203B41FA5}">
                      <a16:colId xmlns:a16="http://schemas.microsoft.com/office/drawing/2014/main" val="1754539541"/>
                    </a:ext>
                  </a:extLst>
                </a:gridCol>
                <a:gridCol w="1297006">
                  <a:extLst>
                    <a:ext uri="{9D8B030D-6E8A-4147-A177-3AD203B41FA5}">
                      <a16:colId xmlns:a16="http://schemas.microsoft.com/office/drawing/2014/main" val="610290208"/>
                    </a:ext>
                  </a:extLst>
                </a:gridCol>
                <a:gridCol w="1078029">
                  <a:extLst>
                    <a:ext uri="{9D8B030D-6E8A-4147-A177-3AD203B41FA5}">
                      <a16:colId xmlns:a16="http://schemas.microsoft.com/office/drawing/2014/main" val="253027207"/>
                    </a:ext>
                  </a:extLst>
                </a:gridCol>
                <a:gridCol w="1078029">
                  <a:extLst>
                    <a:ext uri="{9D8B030D-6E8A-4147-A177-3AD203B41FA5}">
                      <a16:colId xmlns:a16="http://schemas.microsoft.com/office/drawing/2014/main" val="200390147"/>
                    </a:ext>
                  </a:extLst>
                </a:gridCol>
                <a:gridCol w="1078029">
                  <a:extLst>
                    <a:ext uri="{9D8B030D-6E8A-4147-A177-3AD203B41FA5}">
                      <a16:colId xmlns:a16="http://schemas.microsoft.com/office/drawing/2014/main" val="3827960174"/>
                    </a:ext>
                  </a:extLst>
                </a:gridCol>
                <a:gridCol w="1465446">
                  <a:extLst>
                    <a:ext uri="{9D8B030D-6E8A-4147-A177-3AD203B41FA5}">
                      <a16:colId xmlns:a16="http://schemas.microsoft.com/office/drawing/2014/main" val="3821895659"/>
                    </a:ext>
                  </a:extLst>
                </a:gridCol>
              </a:tblGrid>
              <a:tr h="1027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Округ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Закріплені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райони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Проект </a:t>
                      </a:r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учасників</a:t>
                      </a:r>
                      <a:r>
                        <a:rPr lang="ru-RU" sz="1400" u="none" strike="noStrike" dirty="0">
                          <a:effectLst/>
                        </a:rPr>
                        <a:t> 2021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аудиторій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ПТ 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по 225 </a:t>
                      </a:r>
                      <a:r>
                        <a:rPr lang="ru-RU" sz="1400" u="none" strike="noStrike" dirty="0" err="1">
                          <a:effectLst/>
                        </a:rPr>
                        <a:t>осіб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(по 15 </a:t>
                      </a:r>
                      <a:r>
                        <a:rPr lang="ru-RU" sz="1400" u="none" strike="noStrike" dirty="0" err="1">
                          <a:effectLst/>
                        </a:rPr>
                        <a:t>ауд</a:t>
                      </a:r>
                      <a:r>
                        <a:rPr lang="ru-RU" sz="1400" u="none" strike="noStrike" dirty="0">
                          <a:effectLst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Факт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Максимальна </a:t>
                      </a:r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аудиторій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Факт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Максимальна </a:t>
                      </a:r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ПТ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Необхідний</a:t>
                      </a:r>
                      <a:r>
                        <a:rPr lang="ru-RU" sz="1400" u="none" strike="noStrike" baseline="0" dirty="0">
                          <a:effectLst/>
                        </a:rPr>
                        <a:t> резерв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extLst>
                  <a:ext uri="{0D108BD9-81ED-4DB2-BD59-A6C34878D82A}">
                    <a16:rowId xmlns:a16="http://schemas.microsoft.com/office/drawing/2014/main" val="650671357"/>
                  </a:ext>
                </a:extLst>
              </a:tr>
              <a:tr h="26174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м. Суми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м. Суми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2773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7" marR="5197" marT="5197" marB="0" anchor="b"/>
                </a:tc>
                <a:extLst>
                  <a:ext uri="{0D108BD9-81ED-4DB2-BD59-A6C34878D82A}">
                    <a16:rowId xmlns:a16="http://schemas.microsoft.com/office/drawing/2014/main" val="4075854880"/>
                  </a:ext>
                </a:extLst>
              </a:tr>
              <a:tr h="26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м. Лебедин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302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7" marR="5197" marT="5197" marB="0" anchor="b"/>
                </a:tc>
                <a:extLst>
                  <a:ext uri="{0D108BD9-81ED-4DB2-BD59-A6C34878D82A}">
                    <a16:rowId xmlns:a16="http://schemas.microsoft.com/office/drawing/2014/main" val="1093961588"/>
                  </a:ext>
                </a:extLst>
              </a:tr>
              <a:tr h="26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Білопільський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245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7" marR="5197" marT="5197" marB="0" anchor="b"/>
                </a:tc>
                <a:extLst>
                  <a:ext uri="{0D108BD9-81ED-4DB2-BD59-A6C34878D82A}">
                    <a16:rowId xmlns:a16="http://schemas.microsoft.com/office/drawing/2014/main" val="1534368805"/>
                  </a:ext>
                </a:extLst>
              </a:tr>
              <a:tr h="26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Краснопільський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139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7" marR="5197" marT="5197" marB="0" anchor="b"/>
                </a:tc>
                <a:extLst>
                  <a:ext uri="{0D108BD9-81ED-4DB2-BD59-A6C34878D82A}">
                    <a16:rowId xmlns:a16="http://schemas.microsoft.com/office/drawing/2014/main" val="2476832954"/>
                  </a:ext>
                </a:extLst>
              </a:tr>
              <a:tr h="26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Лебединський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7" marR="5197" marT="5197" marB="0" anchor="b"/>
                </a:tc>
                <a:extLst>
                  <a:ext uri="{0D108BD9-81ED-4DB2-BD59-A6C34878D82A}">
                    <a16:rowId xmlns:a16="http://schemas.microsoft.com/office/drawing/2014/main" val="3034792686"/>
                  </a:ext>
                </a:extLst>
              </a:tr>
              <a:tr h="26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Сумський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7" marR="5197" marT="5197" marB="0" anchor="b"/>
                </a:tc>
                <a:extLst>
                  <a:ext uri="{0D108BD9-81ED-4DB2-BD59-A6C34878D82A}">
                    <a16:rowId xmlns:a16="http://schemas.microsoft.com/office/drawing/2014/main" val="896120668"/>
                  </a:ext>
                </a:extLst>
              </a:tr>
              <a:tr h="261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ВСЬОГО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4383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292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339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вистачає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extLst>
                  <a:ext uri="{0D108BD9-81ED-4DB2-BD59-A6C34878D82A}">
                    <a16:rowId xmlns:a16="http://schemas.microsoft.com/office/drawing/2014/main" val="154769314"/>
                  </a:ext>
                </a:extLst>
              </a:tr>
              <a:tr h="2617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7" marR="5197" marT="5197" marB="0" anchor="b"/>
                </a:tc>
                <a:extLst>
                  <a:ext uri="{0D108BD9-81ED-4DB2-BD59-A6C34878D82A}">
                    <a16:rowId xmlns:a16="http://schemas.microsoft.com/office/drawing/2014/main" val="2651049067"/>
                  </a:ext>
                </a:extLst>
              </a:tr>
              <a:tr h="2617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м. Глухів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м. Глухів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7" marR="5197" marT="5197" marB="0" anchor="b"/>
                </a:tc>
                <a:extLst>
                  <a:ext uri="{0D108BD9-81ED-4DB2-BD59-A6C34878D82A}">
                    <a16:rowId xmlns:a16="http://schemas.microsoft.com/office/drawing/2014/main" val="3570489584"/>
                  </a:ext>
                </a:extLst>
              </a:tr>
              <a:tr h="26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Глухівський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7" marR="5197" marT="5197" marB="0" anchor="b"/>
                </a:tc>
                <a:extLst>
                  <a:ext uri="{0D108BD9-81ED-4DB2-BD59-A6C34878D82A}">
                    <a16:rowId xmlns:a16="http://schemas.microsoft.com/office/drawing/2014/main" val="2790402093"/>
                  </a:ext>
                </a:extLst>
              </a:tr>
              <a:tr h="2617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ВСЬОГО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584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вистачає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extLst>
                  <a:ext uri="{0D108BD9-81ED-4DB2-BD59-A6C34878D82A}">
                    <a16:rowId xmlns:a16="http://schemas.microsoft.com/office/drawing/2014/main" val="2083765725"/>
                  </a:ext>
                </a:extLst>
              </a:tr>
              <a:tr h="2617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7" marR="5197" marT="5197" marB="0" anchor="b"/>
                </a:tc>
                <a:extLst>
                  <a:ext uri="{0D108BD9-81ED-4DB2-BD59-A6C34878D82A}">
                    <a16:rowId xmlns:a16="http://schemas.microsoft.com/office/drawing/2014/main" val="265349908"/>
                  </a:ext>
                </a:extLst>
              </a:tr>
              <a:tr h="26174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м. Конотоп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м.Конотоп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755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7" marR="5197" marT="5197" marB="0" anchor="b"/>
                </a:tc>
                <a:extLst>
                  <a:ext uri="{0D108BD9-81ED-4DB2-BD59-A6C34878D82A}">
                    <a16:rowId xmlns:a16="http://schemas.microsoft.com/office/drawing/2014/main" val="348578073"/>
                  </a:ext>
                </a:extLst>
              </a:tr>
              <a:tr h="26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Буринський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7" marR="5197" marT="5197" marB="0" anchor="b"/>
                </a:tc>
                <a:extLst>
                  <a:ext uri="{0D108BD9-81ED-4DB2-BD59-A6C34878D82A}">
                    <a16:rowId xmlns:a16="http://schemas.microsoft.com/office/drawing/2014/main" val="352528853"/>
                  </a:ext>
                </a:extLst>
              </a:tr>
              <a:tr h="26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Конотопський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7" marR="5197" marT="5197" marB="0" anchor="b"/>
                </a:tc>
                <a:extLst>
                  <a:ext uri="{0D108BD9-81ED-4DB2-BD59-A6C34878D82A}">
                    <a16:rowId xmlns:a16="http://schemas.microsoft.com/office/drawing/2014/main" val="785167810"/>
                  </a:ext>
                </a:extLst>
              </a:tr>
              <a:tr h="26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Кролевецький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7" marR="5197" marT="5197" marB="0" anchor="b"/>
                </a:tc>
                <a:extLst>
                  <a:ext uri="{0D108BD9-81ED-4DB2-BD59-A6C34878D82A}">
                    <a16:rowId xmlns:a16="http://schemas.microsoft.com/office/drawing/2014/main" val="2230707141"/>
                  </a:ext>
                </a:extLst>
              </a:tr>
              <a:tr h="26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Путивльський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258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7" marR="5197" marT="5197" marB="0" anchor="b"/>
                </a:tc>
                <a:extLst>
                  <a:ext uri="{0D108BD9-81ED-4DB2-BD59-A6C34878D82A}">
                    <a16:rowId xmlns:a16="http://schemas.microsoft.com/office/drawing/2014/main" val="2582924586"/>
                  </a:ext>
                </a:extLst>
              </a:tr>
              <a:tr h="8822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ВСЬОГО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1705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>
                    <a:solidFill>
                      <a:srgbClr val="FF69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7" marR="5197" marT="5197" marB="0" anchor="b">
                    <a:solidFill>
                      <a:srgbClr val="FF69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необхідно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ЗО (установи в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окрузі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наявні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необхідно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визначити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5197" marR="5197" marT="5197" marB="0" anchor="b">
                    <a:solidFill>
                      <a:srgbClr val="FF6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705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44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 rot="16200000">
            <a:off x="-3167390" y="3167390"/>
            <a:ext cx="6858000" cy="523220"/>
          </a:xfrm>
          <a:prstGeom prst="rect">
            <a:avLst/>
          </a:prstGeom>
          <a:solidFill>
            <a:srgbClr val="F24E5E"/>
          </a:solidFill>
        </p:spPr>
        <p:txBody>
          <a:bodyPr wrap="square">
            <a:spAutoFit/>
          </a:bodyPr>
          <a:lstStyle/>
          <a:p>
            <a:pPr marL="447675" algn="ctr"/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УКРАЇНСЬКА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441811"/>
              </p:ext>
            </p:extLst>
          </p:nvPr>
        </p:nvGraphicFramePr>
        <p:xfrm>
          <a:off x="831228" y="204972"/>
          <a:ext cx="11036720" cy="640758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944724">
                  <a:extLst>
                    <a:ext uri="{9D8B030D-6E8A-4147-A177-3AD203B41FA5}">
                      <a16:colId xmlns:a16="http://schemas.microsoft.com/office/drawing/2014/main" val="2502699538"/>
                    </a:ext>
                  </a:extLst>
                </a:gridCol>
                <a:gridCol w="1944724">
                  <a:extLst>
                    <a:ext uri="{9D8B030D-6E8A-4147-A177-3AD203B41FA5}">
                      <a16:colId xmlns:a16="http://schemas.microsoft.com/office/drawing/2014/main" val="1093439792"/>
                    </a:ext>
                  </a:extLst>
                </a:gridCol>
                <a:gridCol w="1229995">
                  <a:extLst>
                    <a:ext uri="{9D8B030D-6E8A-4147-A177-3AD203B41FA5}">
                      <a16:colId xmlns:a16="http://schemas.microsoft.com/office/drawing/2014/main" val="1923254291"/>
                    </a:ext>
                  </a:extLst>
                </a:gridCol>
                <a:gridCol w="1279861">
                  <a:extLst>
                    <a:ext uri="{9D8B030D-6E8A-4147-A177-3AD203B41FA5}">
                      <a16:colId xmlns:a16="http://schemas.microsoft.com/office/drawing/2014/main" val="3684739306"/>
                    </a:ext>
                  </a:extLst>
                </a:gridCol>
                <a:gridCol w="1063780">
                  <a:extLst>
                    <a:ext uri="{9D8B030D-6E8A-4147-A177-3AD203B41FA5}">
                      <a16:colId xmlns:a16="http://schemas.microsoft.com/office/drawing/2014/main" val="579342244"/>
                    </a:ext>
                  </a:extLst>
                </a:gridCol>
                <a:gridCol w="1119195">
                  <a:extLst>
                    <a:ext uri="{9D8B030D-6E8A-4147-A177-3AD203B41FA5}">
                      <a16:colId xmlns:a16="http://schemas.microsoft.com/office/drawing/2014/main" val="3900398262"/>
                    </a:ext>
                  </a:extLst>
                </a:gridCol>
                <a:gridCol w="1106906">
                  <a:extLst>
                    <a:ext uri="{9D8B030D-6E8A-4147-A177-3AD203B41FA5}">
                      <a16:colId xmlns:a16="http://schemas.microsoft.com/office/drawing/2014/main" val="293448609"/>
                    </a:ext>
                  </a:extLst>
                </a:gridCol>
                <a:gridCol w="1347535">
                  <a:extLst>
                    <a:ext uri="{9D8B030D-6E8A-4147-A177-3AD203B41FA5}">
                      <a16:colId xmlns:a16="http://schemas.microsoft.com/office/drawing/2014/main" val="1934060827"/>
                    </a:ext>
                  </a:extLst>
                </a:gridCol>
              </a:tblGrid>
              <a:tr h="10141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Округ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Закріплені райони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Проект </a:t>
                      </a:r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учасників</a:t>
                      </a:r>
                      <a:r>
                        <a:rPr lang="ru-RU" sz="1400" u="none" strike="noStrike" dirty="0">
                          <a:effectLst/>
                        </a:rPr>
                        <a:t> 2021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аудиторій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ПТ 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по 225 </a:t>
                      </a:r>
                      <a:r>
                        <a:rPr lang="ru-RU" sz="1400" u="none" strike="noStrike" dirty="0" err="1">
                          <a:effectLst/>
                        </a:rPr>
                        <a:t>осіб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(по 15 </a:t>
                      </a:r>
                      <a:r>
                        <a:rPr lang="ru-RU" sz="1400" u="none" strike="noStrike" dirty="0" err="1">
                          <a:effectLst/>
                        </a:rPr>
                        <a:t>ауд</a:t>
                      </a:r>
                      <a:r>
                        <a:rPr lang="ru-RU" sz="1400" u="none" strike="noStrike" dirty="0">
                          <a:effectLst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Факт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Максимальна </a:t>
                      </a:r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аудиторій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Факт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Максимальна </a:t>
                      </a:r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ПТ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Необхідний</a:t>
                      </a:r>
                      <a:r>
                        <a:rPr lang="ru-RU" sz="1400" u="none" strike="noStrike" baseline="0" dirty="0">
                          <a:effectLst/>
                        </a:rPr>
                        <a:t> резерв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extLst>
                  <a:ext uri="{0D108BD9-81ED-4DB2-BD59-A6C34878D82A}">
                    <a16:rowId xmlns:a16="http://schemas.microsoft.com/office/drawing/2014/main" val="251885906"/>
                  </a:ext>
                </a:extLst>
              </a:tr>
              <a:tr h="25795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м. Охтирка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м. Охтирка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409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0" marR="4990" marT="4990" marB="0" anchor="b"/>
                </a:tc>
                <a:extLst>
                  <a:ext uri="{0D108BD9-81ED-4DB2-BD59-A6C34878D82A}">
                    <a16:rowId xmlns:a16="http://schemas.microsoft.com/office/drawing/2014/main" val="1679101243"/>
                  </a:ext>
                </a:extLst>
              </a:tr>
              <a:tr h="257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Охтирський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0" marR="4990" marT="4990" marB="0" anchor="b"/>
                </a:tc>
                <a:extLst>
                  <a:ext uri="{0D108BD9-81ED-4DB2-BD59-A6C34878D82A}">
                    <a16:rowId xmlns:a16="http://schemas.microsoft.com/office/drawing/2014/main" val="267914713"/>
                  </a:ext>
                </a:extLst>
              </a:tr>
              <a:tr h="257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Великописарівський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0" marR="4990" marT="4990" marB="0" anchor="b"/>
                </a:tc>
                <a:extLst>
                  <a:ext uri="{0D108BD9-81ED-4DB2-BD59-A6C34878D82A}">
                    <a16:rowId xmlns:a16="http://schemas.microsoft.com/office/drawing/2014/main" val="1543757508"/>
                  </a:ext>
                </a:extLst>
              </a:tr>
              <a:tr h="257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Тростянецький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196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0" marR="4990" marT="4990" marB="0" anchor="b"/>
                </a:tc>
                <a:extLst>
                  <a:ext uri="{0D108BD9-81ED-4DB2-BD59-A6C34878D82A}">
                    <a16:rowId xmlns:a16="http://schemas.microsoft.com/office/drawing/2014/main" val="1927998007"/>
                  </a:ext>
                </a:extLst>
              </a:tr>
              <a:tr h="2579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ВСЬОГО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933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вистачає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extLst>
                  <a:ext uri="{0D108BD9-81ED-4DB2-BD59-A6C34878D82A}">
                    <a16:rowId xmlns:a16="http://schemas.microsoft.com/office/drawing/2014/main" val="2352196048"/>
                  </a:ext>
                </a:extLst>
              </a:tr>
              <a:tr h="2579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0" marR="4990" marT="4990" marB="0" anchor="b"/>
                </a:tc>
                <a:extLst>
                  <a:ext uri="{0D108BD9-81ED-4DB2-BD59-A6C34878D82A}">
                    <a16:rowId xmlns:a16="http://schemas.microsoft.com/office/drawing/2014/main" val="648263970"/>
                  </a:ext>
                </a:extLst>
              </a:tr>
              <a:tr h="25795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м. Ромни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м. Ромни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0" marR="4990" marT="4990" marB="0" anchor="b"/>
                </a:tc>
                <a:extLst>
                  <a:ext uri="{0D108BD9-81ED-4DB2-BD59-A6C34878D82A}">
                    <a16:rowId xmlns:a16="http://schemas.microsoft.com/office/drawing/2014/main" val="2875865958"/>
                  </a:ext>
                </a:extLst>
              </a:tr>
              <a:tr h="257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Липоводолинський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0" marR="4990" marT="4990" marB="0" anchor="b"/>
                </a:tc>
                <a:extLst>
                  <a:ext uri="{0D108BD9-81ED-4DB2-BD59-A6C34878D82A}">
                    <a16:rowId xmlns:a16="http://schemas.microsoft.com/office/drawing/2014/main" val="3758738739"/>
                  </a:ext>
                </a:extLst>
              </a:tr>
              <a:tr h="257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Роменський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0" marR="4990" marT="4990" marB="0" anchor="b"/>
                </a:tc>
                <a:extLst>
                  <a:ext uri="{0D108BD9-81ED-4DB2-BD59-A6C34878D82A}">
                    <a16:rowId xmlns:a16="http://schemas.microsoft.com/office/drawing/2014/main" val="2634623873"/>
                  </a:ext>
                </a:extLst>
              </a:tr>
              <a:tr h="257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Недригайлівський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0" marR="4990" marT="4990" marB="0" anchor="b"/>
                </a:tc>
                <a:extLst>
                  <a:ext uri="{0D108BD9-81ED-4DB2-BD59-A6C34878D82A}">
                    <a16:rowId xmlns:a16="http://schemas.microsoft.com/office/drawing/2014/main" val="3907125487"/>
                  </a:ext>
                </a:extLst>
              </a:tr>
              <a:tr h="1266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ВСЬОГО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1004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>
                    <a:solidFill>
                      <a:srgbClr val="FF69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77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>
                    <a:solidFill>
                      <a:srgbClr val="FF69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</a:rPr>
                        <a:t>необхідно</a:t>
                      </a:r>
                      <a:r>
                        <a:rPr lang="ru-RU" sz="1400" u="none" strike="noStrike" dirty="0">
                          <a:effectLst/>
                        </a:rPr>
                        <a:t> 1 ЗО   (установи в </a:t>
                      </a:r>
                      <a:r>
                        <a:rPr lang="ru-RU" sz="1400" u="none" strike="noStrike" dirty="0" err="1">
                          <a:effectLst/>
                        </a:rPr>
                        <a:t>окрузі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наявні</a:t>
                      </a:r>
                      <a:r>
                        <a:rPr lang="ru-RU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 err="1">
                          <a:effectLst/>
                        </a:rPr>
                        <a:t>необхідно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їх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визначити</a:t>
                      </a:r>
                      <a:r>
                        <a:rPr lang="ru-RU" sz="1400" u="none" strike="noStrike" dirty="0">
                          <a:effectLst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>
                    <a:solidFill>
                      <a:srgbClr val="FF6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639792"/>
                  </a:ext>
                </a:extLst>
              </a:tr>
              <a:tr h="2579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0" marR="4990" marT="4990" marB="0" anchor="b"/>
                </a:tc>
                <a:extLst>
                  <a:ext uri="{0D108BD9-81ED-4DB2-BD59-A6C34878D82A}">
                    <a16:rowId xmlns:a16="http://schemas.microsoft.com/office/drawing/2014/main" val="2799004242"/>
                  </a:ext>
                </a:extLst>
              </a:tr>
              <a:tr h="25795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м. Шостка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м. Шостка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682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0" marR="4990" marT="4990" marB="0" anchor="b"/>
                </a:tc>
                <a:extLst>
                  <a:ext uri="{0D108BD9-81ED-4DB2-BD59-A6C34878D82A}">
                    <a16:rowId xmlns:a16="http://schemas.microsoft.com/office/drawing/2014/main" val="2634219920"/>
                  </a:ext>
                </a:extLst>
              </a:tr>
              <a:tr h="257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Середино-Будський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0" marR="4990" marT="4990" marB="0" anchor="b"/>
                </a:tc>
                <a:extLst>
                  <a:ext uri="{0D108BD9-81ED-4DB2-BD59-A6C34878D82A}">
                    <a16:rowId xmlns:a16="http://schemas.microsoft.com/office/drawing/2014/main" val="1900771066"/>
                  </a:ext>
                </a:extLst>
              </a:tr>
              <a:tr h="257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Шосткинський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0" marR="4990" marT="4990" marB="0" anchor="b"/>
                </a:tc>
                <a:extLst>
                  <a:ext uri="{0D108BD9-81ED-4DB2-BD59-A6C34878D82A}">
                    <a16:rowId xmlns:a16="http://schemas.microsoft.com/office/drawing/2014/main" val="3033704937"/>
                  </a:ext>
                </a:extLst>
              </a:tr>
              <a:tr h="257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Ямпільський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0" marR="4990" marT="4990" marB="0" anchor="b"/>
                </a:tc>
                <a:extLst>
                  <a:ext uri="{0D108BD9-81ED-4DB2-BD59-A6C34878D82A}">
                    <a16:rowId xmlns:a16="http://schemas.microsoft.com/office/drawing/2014/main" val="2893456607"/>
                  </a:ext>
                </a:extLst>
              </a:tr>
              <a:tr h="2579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ВСЬОГО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1126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123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</a:rPr>
                        <a:t>вистачає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0" marR="4990" marT="4990" marB="0" anchor="b"/>
                </a:tc>
                <a:extLst>
                  <a:ext uri="{0D108BD9-81ED-4DB2-BD59-A6C34878D82A}">
                    <a16:rowId xmlns:a16="http://schemas.microsoft.com/office/drawing/2014/main" val="3713348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321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 rot="16200000">
            <a:off x="-3167390" y="3167390"/>
            <a:ext cx="6858000" cy="523220"/>
          </a:xfrm>
          <a:prstGeom prst="rect">
            <a:avLst/>
          </a:prstGeom>
          <a:solidFill>
            <a:srgbClr val="F24E5E"/>
          </a:solidFill>
        </p:spPr>
        <p:txBody>
          <a:bodyPr wrap="square">
            <a:spAutoFit/>
          </a:bodyPr>
          <a:lstStyle/>
          <a:p>
            <a:pPr marL="447675" algn="ctr"/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АНГЛІЙСЬКА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134859"/>
              </p:ext>
            </p:extLst>
          </p:nvPr>
        </p:nvGraphicFramePr>
        <p:xfrm>
          <a:off x="671263" y="86492"/>
          <a:ext cx="11276896" cy="668501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065010">
                  <a:extLst>
                    <a:ext uri="{9D8B030D-6E8A-4147-A177-3AD203B41FA5}">
                      <a16:colId xmlns:a16="http://schemas.microsoft.com/office/drawing/2014/main" val="959766730"/>
                    </a:ext>
                  </a:extLst>
                </a:gridCol>
                <a:gridCol w="2065010">
                  <a:extLst>
                    <a:ext uri="{9D8B030D-6E8A-4147-A177-3AD203B41FA5}">
                      <a16:colId xmlns:a16="http://schemas.microsoft.com/office/drawing/2014/main" val="673304041"/>
                    </a:ext>
                  </a:extLst>
                </a:gridCol>
                <a:gridCol w="1193835">
                  <a:extLst>
                    <a:ext uri="{9D8B030D-6E8A-4147-A177-3AD203B41FA5}">
                      <a16:colId xmlns:a16="http://schemas.microsoft.com/office/drawing/2014/main" val="1332579247"/>
                    </a:ext>
                  </a:extLst>
                </a:gridCol>
                <a:gridCol w="1242232">
                  <a:extLst>
                    <a:ext uri="{9D8B030D-6E8A-4147-A177-3AD203B41FA5}">
                      <a16:colId xmlns:a16="http://schemas.microsoft.com/office/drawing/2014/main" val="2022097889"/>
                    </a:ext>
                  </a:extLst>
                </a:gridCol>
                <a:gridCol w="1032506">
                  <a:extLst>
                    <a:ext uri="{9D8B030D-6E8A-4147-A177-3AD203B41FA5}">
                      <a16:colId xmlns:a16="http://schemas.microsoft.com/office/drawing/2014/main" val="3384877167"/>
                    </a:ext>
                  </a:extLst>
                </a:gridCol>
                <a:gridCol w="1210912">
                  <a:extLst>
                    <a:ext uri="{9D8B030D-6E8A-4147-A177-3AD203B41FA5}">
                      <a16:colId xmlns:a16="http://schemas.microsoft.com/office/drawing/2014/main" val="3151306737"/>
                    </a:ext>
                  </a:extLst>
                </a:gridCol>
                <a:gridCol w="1097166">
                  <a:extLst>
                    <a:ext uri="{9D8B030D-6E8A-4147-A177-3AD203B41FA5}">
                      <a16:colId xmlns:a16="http://schemas.microsoft.com/office/drawing/2014/main" val="2749801420"/>
                    </a:ext>
                  </a:extLst>
                </a:gridCol>
                <a:gridCol w="1370225">
                  <a:extLst>
                    <a:ext uri="{9D8B030D-6E8A-4147-A177-3AD203B41FA5}">
                      <a16:colId xmlns:a16="http://schemas.microsoft.com/office/drawing/2014/main" val="673492401"/>
                    </a:ext>
                  </a:extLst>
                </a:gridCol>
              </a:tblGrid>
              <a:tr h="894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Округ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Закріплені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райони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Проект </a:t>
                      </a:r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учасників</a:t>
                      </a:r>
                      <a:r>
                        <a:rPr lang="ru-RU" sz="1400" u="none" strike="noStrike" dirty="0">
                          <a:effectLst/>
                        </a:rPr>
                        <a:t> 2021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аудиторій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ПТ 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по 225 </a:t>
                      </a:r>
                      <a:r>
                        <a:rPr lang="ru-RU" sz="1400" u="none" strike="noStrike" dirty="0" err="1">
                          <a:effectLst/>
                        </a:rPr>
                        <a:t>осіб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(по 15 </a:t>
                      </a:r>
                      <a:r>
                        <a:rPr lang="ru-RU" sz="1400" u="none" strike="noStrike" dirty="0" err="1">
                          <a:effectLst/>
                        </a:rPr>
                        <a:t>ауд</a:t>
                      </a:r>
                      <a:r>
                        <a:rPr lang="ru-RU" sz="1400" u="none" strike="noStrike" dirty="0">
                          <a:effectLst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Факт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Максимальна </a:t>
                      </a:r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аудиторій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Факт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Максимальна </a:t>
                      </a:r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ПТ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Необхідний</a:t>
                      </a:r>
                      <a:r>
                        <a:rPr lang="ru-RU" sz="1400" u="none" strike="noStrike" baseline="0" dirty="0">
                          <a:effectLst/>
                        </a:rPr>
                        <a:t> резерв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extLst>
                  <a:ext uri="{0D108BD9-81ED-4DB2-BD59-A6C34878D82A}">
                    <a16:rowId xmlns:a16="http://schemas.microsoft.com/office/drawing/2014/main" val="178624674"/>
                  </a:ext>
                </a:extLst>
              </a:tr>
              <a:tr h="22689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м. Суми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м. Суми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1439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4" marR="4304" marT="4304" marB="0" anchor="b"/>
                </a:tc>
                <a:extLst>
                  <a:ext uri="{0D108BD9-81ED-4DB2-BD59-A6C34878D82A}">
                    <a16:rowId xmlns:a16="http://schemas.microsoft.com/office/drawing/2014/main" val="1625853477"/>
                  </a:ext>
                </a:extLst>
              </a:tr>
              <a:tr h="226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м. Лебедин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4" marR="4304" marT="4304" marB="0" anchor="b"/>
                </a:tc>
                <a:extLst>
                  <a:ext uri="{0D108BD9-81ED-4DB2-BD59-A6C34878D82A}">
                    <a16:rowId xmlns:a16="http://schemas.microsoft.com/office/drawing/2014/main" val="3029704114"/>
                  </a:ext>
                </a:extLst>
              </a:tr>
              <a:tr h="226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Білопільський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4" marR="4304" marT="4304" marB="0" anchor="b"/>
                </a:tc>
                <a:extLst>
                  <a:ext uri="{0D108BD9-81ED-4DB2-BD59-A6C34878D82A}">
                    <a16:rowId xmlns:a16="http://schemas.microsoft.com/office/drawing/2014/main" val="4004393768"/>
                  </a:ext>
                </a:extLst>
              </a:tr>
              <a:tr h="226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>
                          <a:effectLst/>
                        </a:rPr>
                        <a:t>Краснопільський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4" marR="4304" marT="4304" marB="0" anchor="b"/>
                </a:tc>
                <a:extLst>
                  <a:ext uri="{0D108BD9-81ED-4DB2-BD59-A6C34878D82A}">
                    <a16:rowId xmlns:a16="http://schemas.microsoft.com/office/drawing/2014/main" val="3322263046"/>
                  </a:ext>
                </a:extLst>
              </a:tr>
              <a:tr h="226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Лебединський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4" marR="4304" marT="4304" marB="0" anchor="b"/>
                </a:tc>
                <a:extLst>
                  <a:ext uri="{0D108BD9-81ED-4DB2-BD59-A6C34878D82A}">
                    <a16:rowId xmlns:a16="http://schemas.microsoft.com/office/drawing/2014/main" val="614190475"/>
                  </a:ext>
                </a:extLst>
              </a:tr>
              <a:tr h="226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Сумський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4" marR="4304" marT="4304" marB="0" anchor="b"/>
                </a:tc>
                <a:extLst>
                  <a:ext uri="{0D108BD9-81ED-4DB2-BD59-A6C34878D82A}">
                    <a16:rowId xmlns:a16="http://schemas.microsoft.com/office/drawing/2014/main" val="1377540554"/>
                  </a:ext>
                </a:extLst>
              </a:tr>
              <a:tr h="6717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ВСЬОГО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1961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131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>
                    <a:solidFill>
                      <a:srgbClr val="FF69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>
                    <a:solidFill>
                      <a:srgbClr val="FF69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>
                    <a:solidFill>
                      <a:srgbClr val="FF69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>
                    <a:solidFill>
                      <a:srgbClr val="FF69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</a:rPr>
                        <a:t>необхідно</a:t>
                      </a:r>
                      <a:r>
                        <a:rPr lang="ru-RU" sz="1400" u="none" strike="noStrike" dirty="0">
                          <a:effectLst/>
                        </a:rPr>
                        <a:t> 1 ЗО та </a:t>
                      </a:r>
                      <a:r>
                        <a:rPr lang="ru-RU" sz="1400" u="none" strike="noStrike" dirty="0" err="1">
                          <a:effectLst/>
                        </a:rPr>
                        <a:t>дообладнати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технікою</a:t>
                      </a:r>
                      <a:r>
                        <a:rPr lang="ru-RU" sz="1400" u="none" strike="noStrike" dirty="0">
                          <a:effectLst/>
                        </a:rPr>
                        <a:t> 13 ауд.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>
                    <a:solidFill>
                      <a:srgbClr val="FF6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032598"/>
                  </a:ext>
                </a:extLst>
              </a:tr>
              <a:tr h="226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4" marR="4304" marT="4304" marB="0" anchor="b"/>
                </a:tc>
                <a:extLst>
                  <a:ext uri="{0D108BD9-81ED-4DB2-BD59-A6C34878D82A}">
                    <a16:rowId xmlns:a16="http://schemas.microsoft.com/office/drawing/2014/main" val="2989983747"/>
                  </a:ext>
                </a:extLst>
              </a:tr>
              <a:tr h="2268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м. Глухів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м. Глухів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243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4" marR="4304" marT="4304" marB="0" anchor="b"/>
                </a:tc>
                <a:extLst>
                  <a:ext uri="{0D108BD9-81ED-4DB2-BD59-A6C34878D82A}">
                    <a16:rowId xmlns:a16="http://schemas.microsoft.com/office/drawing/2014/main" val="3326088852"/>
                  </a:ext>
                </a:extLst>
              </a:tr>
              <a:tr h="226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Глухівський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4" marR="4304" marT="4304" marB="0" anchor="b"/>
                </a:tc>
                <a:extLst>
                  <a:ext uri="{0D108BD9-81ED-4DB2-BD59-A6C34878D82A}">
                    <a16:rowId xmlns:a16="http://schemas.microsoft.com/office/drawing/2014/main" val="437627377"/>
                  </a:ext>
                </a:extLst>
              </a:tr>
              <a:tr h="671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ВСЬОГО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283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>
                    <a:solidFill>
                      <a:srgbClr val="FF69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ПТ та </a:t>
                      </a:r>
                      <a:r>
                        <a:rPr lang="ru-RU" sz="1400" u="none" strike="noStrike" dirty="0" err="1">
                          <a:effectLst/>
                        </a:rPr>
                        <a:t>ауд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вистачає</a:t>
                      </a:r>
                      <a:r>
                        <a:rPr lang="ru-RU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 err="1">
                          <a:effectLst/>
                        </a:rPr>
                        <a:t>питання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щодо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наявності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техніки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>
                    <a:solidFill>
                      <a:srgbClr val="FF6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547146"/>
                  </a:ext>
                </a:extLst>
              </a:tr>
              <a:tr h="226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4" marR="4304" marT="4304" marB="0" anchor="b"/>
                </a:tc>
                <a:extLst>
                  <a:ext uri="{0D108BD9-81ED-4DB2-BD59-A6C34878D82A}">
                    <a16:rowId xmlns:a16="http://schemas.microsoft.com/office/drawing/2014/main" val="2291824733"/>
                  </a:ext>
                </a:extLst>
              </a:tr>
              <a:tr h="22689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м. Конотоп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м.Конотоп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441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4" marR="4304" marT="4304" marB="0" anchor="b"/>
                </a:tc>
                <a:extLst>
                  <a:ext uri="{0D108BD9-81ED-4DB2-BD59-A6C34878D82A}">
                    <a16:rowId xmlns:a16="http://schemas.microsoft.com/office/drawing/2014/main" val="482929855"/>
                  </a:ext>
                </a:extLst>
              </a:tr>
              <a:tr h="226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Буринський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4" marR="4304" marT="4304" marB="0" anchor="b"/>
                </a:tc>
                <a:extLst>
                  <a:ext uri="{0D108BD9-81ED-4DB2-BD59-A6C34878D82A}">
                    <a16:rowId xmlns:a16="http://schemas.microsoft.com/office/drawing/2014/main" val="4262279628"/>
                  </a:ext>
                </a:extLst>
              </a:tr>
              <a:tr h="226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Конотопський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4" marR="4304" marT="4304" marB="0" anchor="b"/>
                </a:tc>
                <a:extLst>
                  <a:ext uri="{0D108BD9-81ED-4DB2-BD59-A6C34878D82A}">
                    <a16:rowId xmlns:a16="http://schemas.microsoft.com/office/drawing/2014/main" val="1962687745"/>
                  </a:ext>
                </a:extLst>
              </a:tr>
              <a:tr h="226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Кролевецький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4" marR="4304" marT="4304" marB="0" anchor="b"/>
                </a:tc>
                <a:extLst>
                  <a:ext uri="{0D108BD9-81ED-4DB2-BD59-A6C34878D82A}">
                    <a16:rowId xmlns:a16="http://schemas.microsoft.com/office/drawing/2014/main" val="4174735791"/>
                  </a:ext>
                </a:extLst>
              </a:tr>
              <a:tr h="226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Путивльський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4" marR="4304" marT="4304" marB="0" anchor="b"/>
                </a:tc>
                <a:extLst>
                  <a:ext uri="{0D108BD9-81ED-4DB2-BD59-A6C34878D82A}">
                    <a16:rowId xmlns:a16="http://schemas.microsoft.com/office/drawing/2014/main" val="545031780"/>
                  </a:ext>
                </a:extLst>
              </a:tr>
              <a:tr h="6717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ВСЬОГО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801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>
                    <a:solidFill>
                      <a:srgbClr val="FF69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ПТ та </a:t>
                      </a:r>
                      <a:r>
                        <a:rPr lang="ru-RU" sz="1400" u="none" strike="noStrike" dirty="0" err="1">
                          <a:effectLst/>
                        </a:rPr>
                        <a:t>ауд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вистачає</a:t>
                      </a:r>
                      <a:r>
                        <a:rPr lang="ru-RU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 err="1">
                          <a:effectLst/>
                        </a:rPr>
                        <a:t>питання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щодо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наявності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техніки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4" marR="4304" marT="4304" marB="0" anchor="b">
                    <a:solidFill>
                      <a:srgbClr val="FF6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459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2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 rot="16200000">
            <a:off x="-3167390" y="3167390"/>
            <a:ext cx="6858000" cy="523220"/>
          </a:xfrm>
          <a:prstGeom prst="rect">
            <a:avLst/>
          </a:prstGeom>
          <a:solidFill>
            <a:srgbClr val="F24E5E"/>
          </a:solidFill>
        </p:spPr>
        <p:txBody>
          <a:bodyPr wrap="square">
            <a:spAutoFit/>
          </a:bodyPr>
          <a:lstStyle/>
          <a:p>
            <a:pPr marL="447675" algn="ctr"/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АНГЛІЙСЬКА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226114"/>
              </p:ext>
            </p:extLst>
          </p:nvPr>
        </p:nvGraphicFramePr>
        <p:xfrm>
          <a:off x="750835" y="248319"/>
          <a:ext cx="11217645" cy="651491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054162">
                  <a:extLst>
                    <a:ext uri="{9D8B030D-6E8A-4147-A177-3AD203B41FA5}">
                      <a16:colId xmlns:a16="http://schemas.microsoft.com/office/drawing/2014/main" val="3734964101"/>
                    </a:ext>
                  </a:extLst>
                </a:gridCol>
                <a:gridCol w="2054162">
                  <a:extLst>
                    <a:ext uri="{9D8B030D-6E8A-4147-A177-3AD203B41FA5}">
                      <a16:colId xmlns:a16="http://schemas.microsoft.com/office/drawing/2014/main" val="4008632846"/>
                    </a:ext>
                  </a:extLst>
                </a:gridCol>
                <a:gridCol w="1187561">
                  <a:extLst>
                    <a:ext uri="{9D8B030D-6E8A-4147-A177-3AD203B41FA5}">
                      <a16:colId xmlns:a16="http://schemas.microsoft.com/office/drawing/2014/main" val="2336499276"/>
                    </a:ext>
                  </a:extLst>
                </a:gridCol>
                <a:gridCol w="1235707">
                  <a:extLst>
                    <a:ext uri="{9D8B030D-6E8A-4147-A177-3AD203B41FA5}">
                      <a16:colId xmlns:a16="http://schemas.microsoft.com/office/drawing/2014/main" val="1689798649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val="3163038130"/>
                    </a:ext>
                  </a:extLst>
                </a:gridCol>
                <a:gridCol w="1141380">
                  <a:extLst>
                    <a:ext uri="{9D8B030D-6E8A-4147-A177-3AD203B41FA5}">
                      <a16:colId xmlns:a16="http://schemas.microsoft.com/office/drawing/2014/main" val="3066936338"/>
                    </a:ext>
                  </a:extLst>
                </a:gridCol>
                <a:gridCol w="1180582">
                  <a:extLst>
                    <a:ext uri="{9D8B030D-6E8A-4147-A177-3AD203B41FA5}">
                      <a16:colId xmlns:a16="http://schemas.microsoft.com/office/drawing/2014/main" val="3664788623"/>
                    </a:ext>
                  </a:extLst>
                </a:gridCol>
                <a:gridCol w="1337011">
                  <a:extLst>
                    <a:ext uri="{9D8B030D-6E8A-4147-A177-3AD203B41FA5}">
                      <a16:colId xmlns:a16="http://schemas.microsoft.com/office/drawing/2014/main" val="2796617444"/>
                    </a:ext>
                  </a:extLst>
                </a:gridCol>
              </a:tblGrid>
              <a:tr h="995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Округ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Закріплені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райони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Проект </a:t>
                      </a:r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учасників</a:t>
                      </a:r>
                      <a:r>
                        <a:rPr lang="ru-RU" sz="1400" u="none" strike="noStrike" dirty="0">
                          <a:effectLst/>
                        </a:rPr>
                        <a:t> 2021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аудиторій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ПТ 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по 225 </a:t>
                      </a:r>
                      <a:r>
                        <a:rPr lang="ru-RU" sz="1400" u="none" strike="noStrike" dirty="0" err="1">
                          <a:effectLst/>
                        </a:rPr>
                        <a:t>осіб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(по 15 </a:t>
                      </a:r>
                      <a:r>
                        <a:rPr lang="ru-RU" sz="1400" u="none" strike="noStrike" dirty="0" err="1">
                          <a:effectLst/>
                        </a:rPr>
                        <a:t>ауд</a:t>
                      </a:r>
                      <a:r>
                        <a:rPr lang="ru-RU" sz="1400" u="none" strike="noStrike" dirty="0">
                          <a:effectLst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Факт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Максимальна </a:t>
                      </a:r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аудиторій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Факт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Максимальна </a:t>
                      </a:r>
                      <a:r>
                        <a:rPr lang="ru-RU" sz="1400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1400" u="none" strike="noStrike" dirty="0">
                          <a:effectLst/>
                        </a:rPr>
                        <a:t> ПТ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Необхідний</a:t>
                      </a:r>
                      <a:r>
                        <a:rPr lang="ru-RU" sz="1400" u="none" strike="noStrike" baseline="0" dirty="0">
                          <a:effectLst/>
                        </a:rPr>
                        <a:t> резерв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5" marR="4565" marT="4565" marB="0" anchor="ctr"/>
                </a:tc>
                <a:extLst>
                  <a:ext uri="{0D108BD9-81ED-4DB2-BD59-A6C34878D82A}">
                    <a16:rowId xmlns:a16="http://schemas.microsoft.com/office/drawing/2014/main" val="2280951778"/>
                  </a:ext>
                </a:extLst>
              </a:tr>
              <a:tr h="2534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м. Охтирка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м. Охтирка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199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/>
                </a:tc>
                <a:extLst>
                  <a:ext uri="{0D108BD9-81ED-4DB2-BD59-A6C34878D82A}">
                    <a16:rowId xmlns:a16="http://schemas.microsoft.com/office/drawing/2014/main" val="2733340397"/>
                  </a:ext>
                </a:extLst>
              </a:tr>
              <a:tr h="253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Охтирський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/>
                </a:tc>
                <a:extLst>
                  <a:ext uri="{0D108BD9-81ED-4DB2-BD59-A6C34878D82A}">
                    <a16:rowId xmlns:a16="http://schemas.microsoft.com/office/drawing/2014/main" val="699425655"/>
                  </a:ext>
                </a:extLst>
              </a:tr>
              <a:tr h="253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Великописарівський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/>
                </a:tc>
                <a:extLst>
                  <a:ext uri="{0D108BD9-81ED-4DB2-BD59-A6C34878D82A}">
                    <a16:rowId xmlns:a16="http://schemas.microsoft.com/office/drawing/2014/main" val="3299798387"/>
                  </a:ext>
                </a:extLst>
              </a:tr>
              <a:tr h="253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Тростянецький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/>
                </a:tc>
                <a:extLst>
                  <a:ext uri="{0D108BD9-81ED-4DB2-BD59-A6C34878D82A}">
                    <a16:rowId xmlns:a16="http://schemas.microsoft.com/office/drawing/2014/main" val="3465889235"/>
                  </a:ext>
                </a:extLst>
              </a:tr>
              <a:tr h="7486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ВСЬОГО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383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>
                    <a:solidFill>
                      <a:srgbClr val="FF69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ПТ та </a:t>
                      </a:r>
                      <a:r>
                        <a:rPr lang="ru-RU" sz="1400" u="none" strike="noStrike" dirty="0" err="1">
                          <a:effectLst/>
                        </a:rPr>
                        <a:t>ауд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вистачає</a:t>
                      </a:r>
                      <a:r>
                        <a:rPr lang="ru-RU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 err="1">
                          <a:effectLst/>
                        </a:rPr>
                        <a:t>питання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щодо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наявності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техніки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>
                    <a:solidFill>
                      <a:srgbClr val="FF6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160371"/>
                  </a:ext>
                </a:extLst>
              </a:tr>
              <a:tr h="2534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/>
                </a:tc>
                <a:extLst>
                  <a:ext uri="{0D108BD9-81ED-4DB2-BD59-A6C34878D82A}">
                    <a16:rowId xmlns:a16="http://schemas.microsoft.com/office/drawing/2014/main" val="2704307294"/>
                  </a:ext>
                </a:extLst>
              </a:tr>
              <a:tr h="2534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м. Ромни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м. Ромни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292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/>
                </a:tc>
                <a:extLst>
                  <a:ext uri="{0D108BD9-81ED-4DB2-BD59-A6C34878D82A}">
                    <a16:rowId xmlns:a16="http://schemas.microsoft.com/office/drawing/2014/main" val="1364722509"/>
                  </a:ext>
                </a:extLst>
              </a:tr>
              <a:tr h="253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Липоводолинський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/>
                </a:tc>
                <a:extLst>
                  <a:ext uri="{0D108BD9-81ED-4DB2-BD59-A6C34878D82A}">
                    <a16:rowId xmlns:a16="http://schemas.microsoft.com/office/drawing/2014/main" val="3673558702"/>
                  </a:ext>
                </a:extLst>
              </a:tr>
              <a:tr h="253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Роменський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/>
                </a:tc>
                <a:extLst>
                  <a:ext uri="{0D108BD9-81ED-4DB2-BD59-A6C34878D82A}">
                    <a16:rowId xmlns:a16="http://schemas.microsoft.com/office/drawing/2014/main" val="1917552703"/>
                  </a:ext>
                </a:extLst>
              </a:tr>
              <a:tr h="253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Недригайлівський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/>
                </a:tc>
                <a:extLst>
                  <a:ext uri="{0D108BD9-81ED-4DB2-BD59-A6C34878D82A}">
                    <a16:rowId xmlns:a16="http://schemas.microsoft.com/office/drawing/2014/main" val="3275153301"/>
                  </a:ext>
                </a:extLst>
              </a:tr>
              <a:tr h="7486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ВСЬОГО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443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>
                    <a:solidFill>
                      <a:srgbClr val="FF69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ПТ та </a:t>
                      </a:r>
                      <a:r>
                        <a:rPr lang="ru-RU" sz="1400" u="none" strike="noStrike" dirty="0" err="1">
                          <a:effectLst/>
                        </a:rPr>
                        <a:t>ауд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вистачає</a:t>
                      </a:r>
                      <a:r>
                        <a:rPr lang="ru-RU" sz="1400" u="none" strike="noStrike" dirty="0">
                          <a:effectLst/>
                        </a:rPr>
                        <a:t>, </a:t>
                      </a:r>
                      <a:r>
                        <a:rPr lang="ru-RU" sz="1400" u="none" strike="noStrike" dirty="0" err="1">
                          <a:effectLst/>
                        </a:rPr>
                        <a:t>питання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щодо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наявності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техніки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>
                    <a:solidFill>
                      <a:srgbClr val="FF6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837794"/>
                  </a:ext>
                </a:extLst>
              </a:tr>
              <a:tr h="2534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/>
                </a:tc>
                <a:extLst>
                  <a:ext uri="{0D108BD9-81ED-4DB2-BD59-A6C34878D82A}">
                    <a16:rowId xmlns:a16="http://schemas.microsoft.com/office/drawing/2014/main" val="3049790057"/>
                  </a:ext>
                </a:extLst>
              </a:tr>
              <a:tr h="2534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м. Шостка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м. Шостка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/>
                </a:tc>
                <a:extLst>
                  <a:ext uri="{0D108BD9-81ED-4DB2-BD59-A6C34878D82A}">
                    <a16:rowId xmlns:a16="http://schemas.microsoft.com/office/drawing/2014/main" val="702109627"/>
                  </a:ext>
                </a:extLst>
              </a:tr>
              <a:tr h="253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Середино-Будський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/>
                </a:tc>
                <a:extLst>
                  <a:ext uri="{0D108BD9-81ED-4DB2-BD59-A6C34878D82A}">
                    <a16:rowId xmlns:a16="http://schemas.microsoft.com/office/drawing/2014/main" val="2582110850"/>
                  </a:ext>
                </a:extLst>
              </a:tr>
              <a:tr h="253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Шосткинський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/>
                </a:tc>
                <a:extLst>
                  <a:ext uri="{0D108BD9-81ED-4DB2-BD59-A6C34878D82A}">
                    <a16:rowId xmlns:a16="http://schemas.microsoft.com/office/drawing/2014/main" val="2159782073"/>
                  </a:ext>
                </a:extLst>
              </a:tr>
              <a:tr h="253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Ямпільський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6" marR="5066" marT="5066" marB="0" anchor="b"/>
                </a:tc>
                <a:extLst>
                  <a:ext uri="{0D108BD9-81ED-4DB2-BD59-A6C34878D82A}">
                    <a16:rowId xmlns:a16="http://schemas.microsoft.com/office/drawing/2014/main" val="652716326"/>
                  </a:ext>
                </a:extLst>
              </a:tr>
              <a:tr h="2534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ВСЬОГО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470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вистачає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6" marR="5066" marT="5066" marB="0" anchor="ctr"/>
                </a:tc>
                <a:extLst>
                  <a:ext uri="{0D108BD9-81ED-4DB2-BD59-A6C34878D82A}">
                    <a16:rowId xmlns:a16="http://schemas.microsoft.com/office/drawing/2014/main" val="734629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543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 rot="16200000">
            <a:off x="-3167390" y="3167390"/>
            <a:ext cx="6858000" cy="523220"/>
          </a:xfrm>
          <a:prstGeom prst="rect">
            <a:avLst/>
          </a:prstGeom>
          <a:solidFill>
            <a:srgbClr val="F24E5E"/>
          </a:solidFill>
        </p:spPr>
        <p:txBody>
          <a:bodyPr wrap="square">
            <a:spAutoFit/>
          </a:bodyPr>
          <a:lstStyle/>
          <a:p>
            <a:pPr marL="447675" algn="ctr"/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АНГЛІЙСЬКА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51560" y="923544"/>
            <a:ext cx="10981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</a:rPr>
              <a:t>Вимога до </a:t>
            </a:r>
            <a:r>
              <a:rPr lang="ru-RU" sz="2800" dirty="0" err="1">
                <a:latin typeface="Arial" panose="020B0604020202020204" pitchFamily="34" charset="0"/>
              </a:rPr>
              <a:t>аудиторій</a:t>
            </a:r>
            <a:r>
              <a:rPr lang="ru-RU" sz="2800" dirty="0">
                <a:latin typeface="Arial" panose="020B0604020202020204" pitchFamily="34" charset="0"/>
              </a:rPr>
              <a:t>, де проводиться ЗНО з </a:t>
            </a:r>
            <a:r>
              <a:rPr lang="ru-RU" sz="2800" dirty="0" err="1">
                <a:latin typeface="Arial" panose="020B0604020202020204" pitchFamily="34" charset="0"/>
              </a:rPr>
              <a:t>іноземної</a:t>
            </a:r>
            <a:r>
              <a:rPr lang="ru-RU" sz="2800" dirty="0">
                <a:latin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</a:rPr>
              <a:t>мови</a:t>
            </a:r>
            <a:r>
              <a:rPr lang="ru-RU" sz="2800" dirty="0">
                <a:latin typeface="Arial" panose="020B0604020202020204" pitchFamily="34" charset="0"/>
              </a:rPr>
              <a:t> *:</a:t>
            </a:r>
          </a:p>
          <a:p>
            <a:endParaRPr lang="ru-RU" sz="2800" dirty="0"/>
          </a:p>
          <a:p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пристрій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 для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програвання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аудіо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-компакт-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дисків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зі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звуковим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записом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 (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аудіоцентр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, аудіопрогравач,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магнітола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,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комп'ютер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, ноутбук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тощо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),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акустична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 система (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вмонтована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або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зовнішня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)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якого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відповідає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 таким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вимогам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: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потужність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 - не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менше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ніж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 10 Вт, частота - не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гірше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ніж</a:t>
            </a:r>
            <a:r>
              <a:rPr lang="ru-RU" sz="2800" b="1" dirty="0">
                <a:solidFill>
                  <a:srgbClr val="FF5050"/>
                </a:solidFill>
                <a:latin typeface="Arial" panose="020B0604020202020204" pitchFamily="34" charset="0"/>
              </a:rPr>
              <a:t> 100 Гц - 20000 Гц</a:t>
            </a:r>
          </a:p>
          <a:p>
            <a:endParaRPr lang="uk-UA" sz="2800" dirty="0">
              <a:latin typeface="Arial" panose="020B0604020202020204" pitchFamily="34" charset="0"/>
            </a:endParaRPr>
          </a:p>
          <a:p>
            <a:r>
              <a:rPr lang="uk-UA" sz="2800" dirty="0">
                <a:latin typeface="Arial" panose="020B0604020202020204" pitchFamily="34" charset="0"/>
              </a:rPr>
              <a:t>* </a:t>
            </a:r>
            <a:r>
              <a:rPr lang="ru-RU" sz="2400" dirty="0"/>
              <a:t>Порядок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приміщень</a:t>
            </a:r>
            <a:r>
              <a:rPr lang="ru-RU" sz="2400" dirty="0"/>
              <a:t> </a:t>
            </a:r>
            <a:r>
              <a:rPr lang="ru-RU" sz="2400" dirty="0" err="1"/>
              <a:t>закладів</a:t>
            </a:r>
            <a:r>
              <a:rPr lang="ru-RU" sz="2400" dirty="0"/>
              <a:t> освіти для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зовнішнього</a:t>
            </a:r>
            <a:r>
              <a:rPr lang="ru-RU" sz="2400" dirty="0"/>
              <a:t> </a:t>
            </a:r>
            <a:r>
              <a:rPr lang="ru-RU" sz="2400" dirty="0" err="1"/>
              <a:t>незалежного</a:t>
            </a:r>
            <a:r>
              <a:rPr lang="ru-RU" sz="2400" dirty="0"/>
              <a:t> оцінювання </a:t>
            </a:r>
            <a:r>
              <a:rPr lang="ru-RU" sz="2400" dirty="0" err="1"/>
              <a:t>результатів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, </a:t>
            </a:r>
            <a:r>
              <a:rPr lang="ru-RU" sz="2400" dirty="0" err="1"/>
              <a:t>здобутих</a:t>
            </a:r>
            <a:r>
              <a:rPr lang="ru-RU" sz="2400" dirty="0"/>
              <a:t> на </a:t>
            </a:r>
            <a:r>
              <a:rPr lang="ru-RU" sz="2400" dirty="0" err="1"/>
              <a:t>основі</a:t>
            </a:r>
            <a:r>
              <a:rPr lang="ru-RU" sz="2400" dirty="0"/>
              <a:t> повної </a:t>
            </a:r>
            <a:r>
              <a:rPr lang="ru-RU" sz="2400" dirty="0" err="1"/>
              <a:t>загальної</a:t>
            </a:r>
            <a:r>
              <a:rPr lang="ru-RU" sz="2400" dirty="0"/>
              <a:t> </a:t>
            </a:r>
            <a:r>
              <a:rPr lang="ru-RU" sz="2400" dirty="0" err="1"/>
              <a:t>середньої</a:t>
            </a:r>
            <a:r>
              <a:rPr lang="ru-RU" sz="2400" dirty="0"/>
              <a:t> освіти, </a:t>
            </a:r>
            <a:r>
              <a:rPr lang="ru-RU" sz="2400" dirty="0" err="1"/>
              <a:t>затверджений</a:t>
            </a:r>
            <a:r>
              <a:rPr lang="ru-RU" sz="2400" dirty="0"/>
              <a:t> наказом МОНУ </a:t>
            </a:r>
            <a:r>
              <a:rPr lang="ru-RU" sz="2400" dirty="0" err="1"/>
              <a:t>від</a:t>
            </a:r>
            <a:r>
              <a:rPr lang="ru-RU" sz="2400" dirty="0"/>
              <a:t> 03.02.2015 № 85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80328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 rot="16200000">
            <a:off x="-3198167" y="3198168"/>
            <a:ext cx="6858000" cy="461665"/>
          </a:xfrm>
          <a:prstGeom prst="rect">
            <a:avLst/>
          </a:prstGeom>
          <a:solidFill>
            <a:srgbClr val="F24E5E"/>
          </a:solidFill>
        </p:spPr>
        <p:txBody>
          <a:bodyPr wrap="square">
            <a:spAutoFit/>
          </a:bodyPr>
          <a:lstStyle/>
          <a:p>
            <a:pPr marL="447675" algn="ctr"/>
            <a:r>
              <a:rPr lang="uk-UA" sz="24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Пункти для </a:t>
            </a:r>
            <a:r>
              <a:rPr lang="uk-UA" sz="2400" dirty="0" err="1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маломобільних</a:t>
            </a:r>
            <a:r>
              <a:rPr lang="uk-UA" sz="2400" dirty="0">
                <a:solidFill>
                  <a:schemeClr val="bg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 груп населення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22960" y="173736"/>
            <a:ext cx="1098194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1600" dirty="0"/>
          </a:p>
          <a:p>
            <a:r>
              <a:rPr lang="uk-UA" sz="2400" b="1" dirty="0">
                <a:solidFill>
                  <a:srgbClr val="FF5050"/>
                </a:solidFill>
                <a:latin typeface="Arial" panose="020B0604020202020204" pitchFamily="34" charset="0"/>
              </a:rPr>
              <a:t>В окрузі має функціонувати не менше одного пункту ЗНО, що відповідає вимогам підпунктів 6.1.1, 6.1.2 пункту 6.1, пункту 6.2, підпункту 6.6.1 пункту 6.6 ДБН В.2.2-17:2006 «Доступність будинків і споруд для </a:t>
            </a:r>
            <a:r>
              <a:rPr lang="uk-UA" sz="24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маломобільних</a:t>
            </a:r>
            <a:r>
              <a:rPr lang="uk-UA" sz="2400" b="1" dirty="0">
                <a:solidFill>
                  <a:srgbClr val="FF5050"/>
                </a:solidFill>
                <a:latin typeface="Arial" panose="020B0604020202020204" pitchFamily="34" charset="0"/>
              </a:rPr>
              <a:t> груп населення» *</a:t>
            </a:r>
          </a:p>
          <a:p>
            <a:endParaRPr lang="uk-UA" sz="1600" b="1" dirty="0">
              <a:latin typeface="Arial" panose="020B0604020202020204" pitchFamily="34" charset="0"/>
            </a:endParaRPr>
          </a:p>
          <a:p>
            <a:r>
              <a:rPr lang="uk-UA" sz="2000" dirty="0">
                <a:latin typeface="Arial" panose="020B0604020202020204" pitchFamily="34" charset="0"/>
              </a:rPr>
              <a:t>* </a:t>
            </a:r>
            <a:r>
              <a:rPr lang="uk-UA" dirty="0"/>
              <a:t>Порядок використання приміщень закладів освіти для проведення зовнішнього незалежного оцінювання результатів навчання, здобутих на основі повної загальної середньої освіти, затверджений наказом МОНУ від 03.02.2015 № 85</a:t>
            </a:r>
          </a:p>
          <a:p>
            <a:endParaRPr lang="uk-UA" sz="1600" dirty="0"/>
          </a:p>
          <a:p>
            <a:endParaRPr lang="uk-UA" sz="1600" dirty="0"/>
          </a:p>
          <a:p>
            <a:endParaRPr lang="ru-RU" sz="1600" dirty="0"/>
          </a:p>
          <a:p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2960" y="3311572"/>
            <a:ext cx="109819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1600" dirty="0"/>
          </a:p>
          <a:p>
            <a:r>
              <a:rPr lang="ru-RU" sz="24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Доступність</a:t>
            </a:r>
            <a:r>
              <a:rPr lang="ru-RU" sz="2400" b="1" dirty="0">
                <a:solidFill>
                  <a:srgbClr val="FF5050"/>
                </a:solidFill>
                <a:latin typeface="Arial" panose="020B0604020202020204" pitchFamily="34" charset="0"/>
              </a:rPr>
              <a:t> до </a:t>
            </a:r>
            <a:r>
              <a:rPr lang="ru-RU" sz="24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будівель</a:t>
            </a:r>
            <a:r>
              <a:rPr lang="ru-RU" sz="2400" b="1" dirty="0">
                <a:solidFill>
                  <a:srgbClr val="FF5050"/>
                </a:solidFill>
                <a:latin typeface="Arial" panose="020B0604020202020204" pitchFamily="34" charset="0"/>
              </a:rPr>
              <a:t>, </a:t>
            </a:r>
            <a:r>
              <a:rPr lang="ru-RU" sz="2400" b="1" dirty="0" err="1">
                <a:solidFill>
                  <a:srgbClr val="FF5050"/>
                </a:solidFill>
                <a:latin typeface="Arial" panose="020B0604020202020204" pitchFamily="34" charset="0"/>
              </a:rPr>
              <a:t>споруд</a:t>
            </a:r>
            <a:r>
              <a:rPr lang="ru-RU" sz="2400" b="1" dirty="0">
                <a:solidFill>
                  <a:srgbClr val="FF5050"/>
                </a:solidFill>
                <a:latin typeface="Arial" panose="020B0604020202020204" pitchFamily="34" charset="0"/>
              </a:rPr>
              <a:t> та </a:t>
            </a:r>
            <a:r>
              <a:rPr lang="ru-RU" sz="24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приміщень</a:t>
            </a:r>
            <a:r>
              <a:rPr lang="ru-RU" sz="2400" b="1" dirty="0">
                <a:solidFill>
                  <a:srgbClr val="FF5050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закладів</a:t>
            </a:r>
            <a:r>
              <a:rPr lang="ru-RU" sz="2400" b="1" dirty="0">
                <a:solidFill>
                  <a:srgbClr val="FF5050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освіти</a:t>
            </a:r>
            <a:r>
              <a:rPr lang="ru-RU" sz="2400" b="1" dirty="0">
                <a:solidFill>
                  <a:srgbClr val="FF5050"/>
                </a:solidFill>
                <a:latin typeface="Arial" panose="020B0604020202020204" pitchFamily="34" charset="0"/>
              </a:rPr>
              <a:t>, в </a:t>
            </a:r>
            <a:r>
              <a:rPr lang="ru-RU" sz="2400" b="1" dirty="0" err="1">
                <a:solidFill>
                  <a:srgbClr val="FF5050"/>
                </a:solidFill>
                <a:latin typeface="Arial" panose="020B0604020202020204" pitchFamily="34" charset="0"/>
              </a:rPr>
              <a:t>яких</a:t>
            </a:r>
            <a:r>
              <a:rPr lang="ru-RU" sz="2400" b="1" dirty="0">
                <a:solidFill>
                  <a:srgbClr val="FF5050"/>
                </a:solidFill>
                <a:latin typeface="Arial" panose="020B0604020202020204" pitchFamily="34" charset="0"/>
              </a:rPr>
              <a:t> проводиться ЗНО, для </a:t>
            </a:r>
            <a:r>
              <a:rPr lang="ru-RU" sz="2400" b="1" dirty="0" err="1">
                <a:solidFill>
                  <a:srgbClr val="FF5050"/>
                </a:solidFill>
                <a:latin typeface="Arial" panose="020B0604020202020204" pitchFamily="34" charset="0"/>
              </a:rPr>
              <a:t>учасників</a:t>
            </a:r>
            <a:r>
              <a:rPr lang="ru-RU" sz="2400" b="1" dirty="0">
                <a:solidFill>
                  <a:srgbClr val="FF5050"/>
                </a:solidFill>
                <a:latin typeface="Arial" panose="020B0604020202020204" pitchFamily="34" charset="0"/>
              </a:rPr>
              <a:t> ЗНО, </a:t>
            </a:r>
            <a:r>
              <a:rPr lang="ru-RU" sz="2400" b="1" dirty="0" err="1">
                <a:solidFill>
                  <a:srgbClr val="FF5050"/>
                </a:solidFill>
                <a:latin typeface="Arial" panose="020B0604020202020204" pitchFamily="34" charset="0"/>
              </a:rPr>
              <a:t>які</a:t>
            </a:r>
            <a:r>
              <a:rPr lang="ru-RU" sz="2400" b="1" dirty="0">
                <a:solidFill>
                  <a:srgbClr val="FF5050"/>
                </a:solidFill>
                <a:latin typeface="Arial" panose="020B0604020202020204" pitchFamily="34" charset="0"/>
              </a:rPr>
              <a:t> є особами з </a:t>
            </a:r>
            <a:r>
              <a:rPr lang="ru-RU" sz="24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особливими</a:t>
            </a:r>
            <a:r>
              <a:rPr lang="ru-RU" sz="2400" b="1" dirty="0">
                <a:solidFill>
                  <a:srgbClr val="FF5050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освітніми</a:t>
            </a:r>
            <a:r>
              <a:rPr lang="ru-RU" sz="2400" b="1" dirty="0">
                <a:solidFill>
                  <a:srgbClr val="FF5050"/>
                </a:solidFill>
                <a:latin typeface="Arial" panose="020B0604020202020204" pitchFamily="34" charset="0"/>
              </a:rPr>
              <a:t> потребами, </a:t>
            </a:r>
            <a:r>
              <a:rPr lang="ru-RU" sz="2400" b="1" dirty="0" err="1">
                <a:solidFill>
                  <a:srgbClr val="FF5050"/>
                </a:solidFill>
                <a:latin typeface="Arial" panose="020B0604020202020204" pitchFamily="34" charset="0"/>
              </a:rPr>
              <a:t>забезпечується</a:t>
            </a:r>
            <a:r>
              <a:rPr lang="ru-RU" sz="2400" b="1" dirty="0">
                <a:solidFill>
                  <a:srgbClr val="FF5050"/>
                </a:solidFill>
                <a:latin typeface="Arial" panose="020B0604020202020204" pitchFamily="34" charset="0"/>
              </a:rPr>
              <a:t> </a:t>
            </a:r>
            <a:r>
              <a:rPr lang="ru-RU" sz="2400" b="1" u="sng" dirty="0" err="1">
                <a:solidFill>
                  <a:srgbClr val="FF5050"/>
                </a:solidFill>
                <a:latin typeface="Arial" panose="020B0604020202020204" pitchFamily="34" charset="0"/>
              </a:rPr>
              <a:t>засновниками</a:t>
            </a:r>
            <a:r>
              <a:rPr lang="ru-RU" sz="2400" b="1" u="sng" dirty="0">
                <a:solidFill>
                  <a:srgbClr val="FF5050"/>
                </a:solidFill>
                <a:latin typeface="Arial" panose="020B0604020202020204" pitchFamily="34" charset="0"/>
              </a:rPr>
              <a:t> </a:t>
            </a:r>
            <a:r>
              <a:rPr lang="ru-RU" sz="2400" b="1" u="sng" dirty="0" err="1">
                <a:solidFill>
                  <a:srgbClr val="FF5050"/>
                </a:solidFill>
                <a:latin typeface="Arial" panose="020B0604020202020204" pitchFamily="34" charset="0"/>
              </a:rPr>
              <a:t>цих</a:t>
            </a:r>
            <a:r>
              <a:rPr lang="ru-RU" sz="2400" b="1" u="sng" dirty="0">
                <a:solidFill>
                  <a:srgbClr val="FF5050"/>
                </a:solidFill>
                <a:latin typeface="Arial" panose="020B0604020202020204" pitchFamily="34" charset="0"/>
              </a:rPr>
              <a:t> </a:t>
            </a:r>
            <a:r>
              <a:rPr lang="ru-RU" sz="2400" b="1" u="sng" dirty="0" err="1">
                <a:solidFill>
                  <a:srgbClr val="FF5050"/>
                </a:solidFill>
                <a:latin typeface="Arial" panose="020B0604020202020204" pitchFamily="34" charset="0"/>
              </a:rPr>
              <a:t>закладів</a:t>
            </a:r>
            <a:r>
              <a:rPr lang="ru-RU" sz="2400" b="1" u="sng" dirty="0">
                <a:solidFill>
                  <a:srgbClr val="FF5050"/>
                </a:solidFill>
                <a:latin typeface="Arial" panose="020B0604020202020204" pitchFamily="34" charset="0"/>
              </a:rPr>
              <a:t> </a:t>
            </a:r>
            <a:r>
              <a:rPr lang="ru-RU" sz="2400" b="1" u="sng" dirty="0" err="1">
                <a:solidFill>
                  <a:srgbClr val="FF5050"/>
                </a:solidFill>
                <a:latin typeface="Arial" panose="020B0604020202020204" pitchFamily="34" charset="0"/>
              </a:rPr>
              <a:t>освіти</a:t>
            </a:r>
            <a:r>
              <a:rPr lang="ru-RU" sz="2400" b="1" dirty="0">
                <a:solidFill>
                  <a:srgbClr val="FF5050"/>
                </a:solidFill>
                <a:latin typeface="Arial" panose="020B0604020202020204" pitchFamily="34" charset="0"/>
              </a:rPr>
              <a:t> </a:t>
            </a:r>
            <a:r>
              <a:rPr lang="uk-UA" sz="2400" b="1" dirty="0">
                <a:solidFill>
                  <a:srgbClr val="FF5050"/>
                </a:solidFill>
                <a:latin typeface="Arial" panose="020B0604020202020204" pitchFamily="34" charset="0"/>
              </a:rPr>
              <a:t>**</a:t>
            </a:r>
          </a:p>
          <a:p>
            <a:endParaRPr lang="uk-UA" sz="2400" b="1" dirty="0">
              <a:solidFill>
                <a:srgbClr val="FF5050"/>
              </a:solidFill>
              <a:latin typeface="Arial" panose="020B0604020202020204" pitchFamily="34" charset="0"/>
            </a:endParaRPr>
          </a:p>
          <a:p>
            <a:r>
              <a:rPr lang="uk-UA" sz="2000" dirty="0">
                <a:latin typeface="Arial" panose="020B0604020202020204" pitchFamily="34" charset="0"/>
              </a:rPr>
              <a:t>* </a:t>
            </a:r>
            <a:r>
              <a:rPr lang="uk-UA" dirty="0"/>
              <a:t>Абзац перший частини 3 статті 47 Закону України «Про повну загальну середню освіту»</a:t>
            </a:r>
            <a:endParaRPr lang="ru-RU" sz="16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766801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3470</TotalTime>
  <Words>954</Words>
  <Application>Microsoft Office PowerPoint</Application>
  <PresentationFormat>Широкоэкранный</PresentationFormat>
  <Paragraphs>667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 Б.А.. Половин</dc:creator>
  <cp:lastModifiedBy>tmaksymenko89@gmail.com</cp:lastModifiedBy>
  <cp:revision>250</cp:revision>
  <cp:lastPrinted>2020-12-07T08:04:15Z</cp:lastPrinted>
  <dcterms:created xsi:type="dcterms:W3CDTF">2020-01-20T07:08:03Z</dcterms:created>
  <dcterms:modified xsi:type="dcterms:W3CDTF">2020-12-16T07:35:59Z</dcterms:modified>
</cp:coreProperties>
</file>