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448" r:id="rId3"/>
    <p:sldId id="384" r:id="rId4"/>
    <p:sldId id="330" r:id="rId5"/>
    <p:sldId id="387" r:id="rId6"/>
    <p:sldId id="357" r:id="rId7"/>
    <p:sldId id="466" r:id="rId8"/>
    <p:sldId id="460" r:id="rId9"/>
    <p:sldId id="461" r:id="rId10"/>
    <p:sldId id="462" r:id="rId11"/>
    <p:sldId id="434" r:id="rId12"/>
    <p:sldId id="439" r:id="rId13"/>
    <p:sldId id="457" r:id="rId14"/>
    <p:sldId id="440" r:id="rId1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569" autoAdjust="0"/>
    <p:restoredTop sz="93823" autoAdjust="0"/>
  </p:normalViewPr>
  <p:slideViewPr>
    <p:cSldViewPr>
      <p:cViewPr>
        <p:scale>
          <a:sx n="90" d="100"/>
          <a:sy n="90" d="100"/>
        </p:scale>
        <p:origin x="-240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6" y="937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8E0B1-5518-4310-89F1-66D3418C5921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F10C2-D10F-4DD5-992D-149CFC8B22E7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4419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19ABC-0F8D-427B-98A1-DE2A3B4AAF46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0EC13-26E0-4FB4-B2EC-7137BD2D6E73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4382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AD29-5A4A-4754-9488-241D848629B5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1FB0-683B-4F3E-BF83-E450E4A164B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39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AD29-5A4A-4754-9488-241D848629B5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1FB0-683B-4F3E-BF83-E450E4A164B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8605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AD29-5A4A-4754-9488-241D848629B5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1FB0-683B-4F3E-BF83-E450E4A164B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927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AD29-5A4A-4754-9488-241D848629B5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1FB0-683B-4F3E-BF83-E450E4A164B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621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AD29-5A4A-4754-9488-241D848629B5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1FB0-683B-4F3E-BF83-E450E4A164B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818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AD29-5A4A-4754-9488-241D848629B5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1FB0-683B-4F3E-BF83-E450E4A164B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468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AD29-5A4A-4754-9488-241D848629B5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1FB0-683B-4F3E-BF83-E450E4A164B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572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AD29-5A4A-4754-9488-241D848629B5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1FB0-683B-4F3E-BF83-E450E4A164B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568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AD29-5A4A-4754-9488-241D848629B5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1FB0-683B-4F3E-BF83-E450E4A164B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059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AD29-5A4A-4754-9488-241D848629B5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1FB0-683B-4F3E-BF83-E450E4A164B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9030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AD29-5A4A-4754-9488-241D848629B5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1FB0-683B-4F3E-BF83-E450E4A164B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389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0AD29-5A4A-4754-9488-241D848629B5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D1FB0-683B-4F3E-BF83-E450E4A164B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798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738691996506908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ctpd.sspu.edu.u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ctpd.sspu.edu.ua/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533"/>
            <a:ext cx="9144000" cy="683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8108851" cy="2882751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/>
            </a:r>
            <a:br>
              <a:rPr lang="uk-UA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</a:br>
            <a:r>
              <a:rPr lang="uk-UA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/>
            </a:r>
            <a:br>
              <a:rPr lang="uk-UA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</a:br>
            <a:r>
              <a:rPr lang="uk-UA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Р</a:t>
            </a:r>
            <a:r>
              <a:rPr lang="ru-RU" sz="2800" b="1" dirty="0" err="1" smtClean="0">
                <a:solidFill>
                  <a:schemeClr val="tx2"/>
                </a:solidFill>
              </a:rPr>
              <a:t>есурсный</a:t>
            </a:r>
            <a:r>
              <a:rPr lang="ru-RU" sz="2800" b="1" dirty="0" smtClean="0">
                <a:solidFill>
                  <a:schemeClr val="tx2"/>
                </a:solidFill>
              </a:rPr>
              <a:t> центр </a:t>
            </a:r>
            <a:r>
              <a:rPr lang="ru-RU" sz="2800" b="1" dirty="0">
                <a:solidFill>
                  <a:schemeClr val="tx2"/>
                </a:solidFill>
              </a:rPr>
              <a:t>профессионального развития </a:t>
            </a:r>
            <a:r>
              <a:rPr lang="ru-RU" sz="2800" b="1" dirty="0" smtClean="0">
                <a:solidFill>
                  <a:schemeClr val="tx2"/>
                </a:solidFill>
              </a:rPr>
              <a:t>учителя как </a:t>
            </a:r>
            <a:r>
              <a:rPr lang="ru-RU" sz="2800" b="1" smtClean="0">
                <a:solidFill>
                  <a:schemeClr val="tx2"/>
                </a:solidFill>
              </a:rPr>
              <a:t>средство взаимодействия: </a:t>
            </a:r>
            <a:r>
              <a:rPr lang="ru-RU" sz="2800" b="1" dirty="0" smtClean="0">
                <a:solidFill>
                  <a:schemeClr val="tx2"/>
                </a:solidFill>
              </a:rPr>
              <a:t/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университет - школа</a:t>
            </a:r>
            <a:r>
              <a:rPr lang="ru-RU" sz="2800" b="1" dirty="0">
                <a:solidFill>
                  <a:schemeClr val="tx2"/>
                </a:solidFill>
                <a:latin typeface="Century Schoolbook" panose="02040604050505020304" pitchFamily="18" charset="0"/>
              </a:rPr>
              <a:t/>
            </a:r>
            <a:br>
              <a:rPr lang="ru-RU" sz="2800" b="1" dirty="0">
                <a:solidFill>
                  <a:schemeClr val="tx2"/>
                </a:solidFill>
                <a:latin typeface="Century Schoolbook" panose="02040604050505020304" pitchFamily="18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Елена </a:t>
            </a:r>
            <a:r>
              <a:rPr lang="ru-RU" sz="2400" dirty="0" err="1"/>
              <a:t>Семеног</a:t>
            </a:r>
            <a:r>
              <a:rPr lang="ru-RU" sz="2400" dirty="0"/>
              <a:t>, д. </a:t>
            </a:r>
            <a:r>
              <a:rPr lang="ru-RU" sz="2400" dirty="0" err="1" smtClean="0"/>
              <a:t>пед</a:t>
            </a:r>
            <a:r>
              <a:rPr lang="ru-RU" sz="2400" dirty="0"/>
              <a:t>. н., проф., </a:t>
            </a:r>
            <a:r>
              <a:rPr lang="ru-RU" sz="2400" dirty="0" smtClean="0"/>
              <a:t>заведующая кафедрой </a:t>
            </a:r>
            <a:r>
              <a:rPr lang="ru-RU" sz="2400" dirty="0"/>
              <a:t>украинского языка и литературы, Сумской государственный педагогический университет имени А. С. Макаренко</a:t>
            </a:r>
            <a:endParaRPr lang="ru-RU" sz="1600" b="1" dirty="0"/>
          </a:p>
        </p:txBody>
      </p:sp>
      <p:pic>
        <p:nvPicPr>
          <p:cNvPr id="7" name="Рисунок 6" descr="Ð¡Ð²ÑÑÐ»Ð¸Ð½Ð° Ð²ÑÐ´ Ð¡ÑÐ¼ÑÑÐºÐ¸Ð¹ Ð´ÐµÑÐ¶Ð°Ð²Ð½Ð¸Ð¹ Ð¿ÐµÐ´Ð°Ð³Ð¾Ð³ÑÑÐ½Ð¸Ð¹ ÑÐ½ÑÐ²ÐµÑÑÐ¸ÑÐµÑ ÑÐ¼. Ð.Ð¡.ÐÐ°ÐºÐ°ÑÐµÐ½ÐºÐ°.">
            <a:extLst>
              <a:ext uri="{FF2B5EF4-FFF2-40B4-BE49-F238E27FC236}">
                <a16:creationId xmlns:a16="http://schemas.microsoft.com/office/drawing/2014/main" xmlns="" id="{81430E46-7B15-4E80-8F93-F0A17AE633D9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1934" y="188640"/>
            <a:ext cx="219303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1523AB-2B27-4A22-8E61-BC83F1E8A818}"/>
              </a:ext>
            </a:extLst>
          </p:cNvPr>
          <p:cNvSpPr/>
          <p:nvPr/>
        </p:nvSpPr>
        <p:spPr>
          <a:xfrm>
            <a:off x="755576" y="2828836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4" descr="ÐÐ²ÑÐ¾Ð¼Ð°ÑÐ¸ÑÐµÑÐºÐ¸Ð¹ Ð°Ð»ÑÑÐµÑÐ½Ð°ÑÐ¸Ð²Ð½ÑÐ¹ ÑÐµÐºÑÑ Ð¾ÑÑÑÑÑÑÐ²ÑÐµÑ."/>
          <p:cNvPicPr>
            <a:picLocks noChangeAspect="1" noChangeArrowheads="1"/>
          </p:cNvPicPr>
          <p:nvPr/>
        </p:nvPicPr>
        <p:blipFill>
          <a:blip r:embed="rId5" cstate="print"/>
          <a:srcRect r="1756"/>
          <a:stretch>
            <a:fillRect/>
          </a:stretch>
        </p:blipFill>
        <p:spPr bwMode="auto">
          <a:xfrm>
            <a:off x="214282" y="0"/>
            <a:ext cx="4214842" cy="13483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88909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423"/>
            <a:ext cx="9144000" cy="683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4847"/>
            <a:ext cx="8229600" cy="765657"/>
          </a:xfrm>
        </p:spPr>
        <p:txBody>
          <a:bodyPr>
            <a:normAutofit fontScale="90000"/>
          </a:bodyPr>
          <a:lstStyle/>
          <a:p>
            <a:r>
              <a:rPr lang="uk-UA" sz="1800" b="1" dirty="0" err="1"/>
              <a:t>Страница</a:t>
            </a:r>
            <a:r>
              <a:rPr lang="uk-UA" sz="1800" b="1" dirty="0"/>
              <a:t>  ресурсного центра </a:t>
            </a:r>
            <a:r>
              <a:rPr lang="uk-UA" sz="1800" b="1" dirty="0" err="1"/>
              <a:t>профессионального</a:t>
            </a:r>
            <a:r>
              <a:rPr lang="uk-UA" sz="1800" b="1" dirty="0"/>
              <a:t>  </a:t>
            </a:r>
            <a:r>
              <a:rPr lang="uk-UA" sz="1800" b="1" dirty="0" err="1"/>
              <a:t>развития</a:t>
            </a:r>
            <a:r>
              <a:rPr lang="uk-UA" sz="1800" b="1" dirty="0"/>
              <a:t> </a:t>
            </a:r>
            <a:r>
              <a:rPr lang="uk-UA" sz="1800" b="1" dirty="0" smtClean="0"/>
              <a:t>учителя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uk-UA" sz="1800" b="1" dirty="0" smtClean="0"/>
              <a:t>у </a:t>
            </a:r>
            <a:r>
              <a:rPr lang="uk-UA" sz="1800" b="1" dirty="0" err="1" smtClean="0"/>
              <a:t>социальных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сетях</a:t>
            </a:r>
            <a:r>
              <a:rPr lang="uk-UA" sz="2800" dirty="0" smtClean="0"/>
              <a:t> </a:t>
            </a:r>
            <a:r>
              <a:rPr lang="uk-UA" sz="1800" u="sng" dirty="0" smtClean="0">
                <a:hlinkClick r:id="rId3"/>
              </a:rPr>
              <a:t>https</a:t>
            </a:r>
            <a:r>
              <a:rPr lang="uk-UA" sz="1800" u="sng" dirty="0">
                <a:hlinkClick r:id="rId3"/>
              </a:rPr>
              <a:t>://www.facebook.com/groups/738691996506908</a:t>
            </a:r>
            <a:r>
              <a:rPr lang="uk-UA" sz="2800" u="sng" dirty="0" smtClean="0">
                <a:hlinkClick r:id="rId3"/>
              </a:rPr>
              <a:t>/</a:t>
            </a:r>
            <a:r>
              <a:rPr lang="en-US" sz="2800" u="sng" dirty="0" smtClean="0"/>
              <a:t/>
            </a:r>
            <a:br>
              <a:rPr lang="en-US" sz="2800" u="sng" dirty="0" smtClean="0"/>
            </a:b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643050"/>
            <a:ext cx="8480493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Безымянный5.bmp"/>
          <p:cNvPicPr>
            <a:picLocks noChangeAspect="1"/>
          </p:cNvPicPr>
          <p:nvPr/>
        </p:nvPicPr>
        <p:blipFill>
          <a:blip r:embed="rId5" cstate="print"/>
          <a:srcRect l="2343" b="3750"/>
          <a:stretch>
            <a:fillRect/>
          </a:stretch>
        </p:blipFill>
        <p:spPr>
          <a:xfrm>
            <a:off x="179512" y="1268760"/>
            <a:ext cx="8465837" cy="521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075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776" y="488869"/>
            <a:ext cx="8820472" cy="5991851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uk-UA" sz="2400" dirty="0" smtClean="0"/>
              <a:t>	</a:t>
            </a:r>
            <a:r>
              <a:rPr lang="uk-UA" sz="2400" b="1" dirty="0" smtClean="0"/>
              <a:t> </a:t>
            </a:r>
            <a:r>
              <a:rPr lang="uk-UA" sz="2400" b="1" dirty="0"/>
              <a:t>проект </a:t>
            </a:r>
            <a:r>
              <a:rPr lang="uk-UA" sz="2400" b="1" dirty="0" smtClean="0"/>
              <a:t> </a:t>
            </a:r>
            <a:endParaRPr lang="uk-UA" sz="2400" b="1" dirty="0"/>
          </a:p>
          <a:p>
            <a:pPr marL="0" indent="0" algn="just">
              <a:buNone/>
              <a:defRPr/>
            </a:pPr>
            <a:r>
              <a:rPr lang="uk-UA" sz="1800" b="1" dirty="0" smtClean="0"/>
              <a:t>С Центром </a:t>
            </a:r>
            <a:r>
              <a:rPr lang="uk-UA" sz="1800" b="1" dirty="0" err="1" smtClean="0"/>
              <a:t>словаря</a:t>
            </a:r>
            <a:r>
              <a:rPr lang="uk-UA" sz="1800" b="1" dirty="0" smtClean="0"/>
              <a:t>  </a:t>
            </a:r>
            <a:r>
              <a:rPr lang="uk-UA" sz="1800" b="1" dirty="0" err="1" smtClean="0"/>
              <a:t>Украинского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языково-информационного</a:t>
            </a:r>
            <a:r>
              <a:rPr lang="uk-UA" sz="1800" b="1" dirty="0" smtClean="0"/>
              <a:t>  </a:t>
            </a:r>
            <a:r>
              <a:rPr lang="uk-UA" sz="1800" b="1" dirty="0" err="1" smtClean="0"/>
              <a:t>фонда</a:t>
            </a:r>
            <a:r>
              <a:rPr lang="uk-UA" sz="1800" b="1" dirty="0" smtClean="0"/>
              <a:t> </a:t>
            </a:r>
            <a:r>
              <a:rPr lang="uk-UA" sz="1800" b="1" dirty="0"/>
              <a:t>НАН </a:t>
            </a:r>
            <a:r>
              <a:rPr lang="uk-UA" sz="1800" b="1" dirty="0" err="1" smtClean="0"/>
              <a:t>Украины</a:t>
            </a:r>
            <a:endParaRPr lang="uk-UA" sz="1800" dirty="0" smtClean="0"/>
          </a:p>
          <a:p>
            <a:pPr algn="just">
              <a:buFontTx/>
              <a:buChar char="-"/>
              <a:defRPr/>
            </a:pPr>
            <a:r>
              <a:rPr lang="uk-UA" sz="1600" dirty="0" smtClean="0"/>
              <a:t>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1600" y="2339291"/>
            <a:ext cx="7416824" cy="420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141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187"/>
            <a:ext cx="9144000" cy="68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764" y="0"/>
            <a:ext cx="8820472" cy="6703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400" b="1" dirty="0" smtClean="0"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cs typeface="Times New Roman" pitchFamily="18" charset="0"/>
              </a:rPr>
              <a:t>Пример использования </a:t>
            </a:r>
          </a:p>
          <a:p>
            <a:pPr marL="0" indent="0" algn="ctr">
              <a:buNone/>
            </a:pPr>
            <a:r>
              <a:rPr lang="uk-UA" sz="2400" b="1" dirty="0" err="1" smtClean="0">
                <a:cs typeface="Times New Roman" panose="02020603050405020304" pitchFamily="18" charset="0"/>
              </a:rPr>
              <a:t>Национального</a:t>
            </a:r>
            <a:r>
              <a:rPr lang="uk-UA" sz="2400" b="1" dirty="0" smtClean="0">
                <a:cs typeface="Times New Roman" panose="02020603050405020304" pitchFamily="18" charset="0"/>
              </a:rPr>
              <a:t> </a:t>
            </a:r>
            <a:r>
              <a:rPr lang="uk-UA" sz="2400" b="1" dirty="0" err="1" smtClean="0">
                <a:cs typeface="Times New Roman" panose="02020603050405020304" pitchFamily="18" charset="0"/>
              </a:rPr>
              <a:t>лингвистического</a:t>
            </a:r>
            <a:r>
              <a:rPr lang="uk-UA" sz="2400" b="1" dirty="0" smtClean="0">
                <a:cs typeface="Times New Roman" panose="02020603050405020304" pitchFamily="18" charset="0"/>
              </a:rPr>
              <a:t> корпуса</a:t>
            </a:r>
          </a:p>
          <a:p>
            <a:pPr marL="0" indent="0" algn="ctr">
              <a:buNone/>
            </a:pPr>
            <a:r>
              <a:rPr lang="uk-UA" sz="2000" i="1" dirty="0" smtClean="0">
                <a:cs typeface="Times New Roman" panose="02020603050405020304" pitchFamily="18" charset="0"/>
              </a:rPr>
              <a:t>Лексико-семантичне поле слова «воля»</a:t>
            </a:r>
          </a:p>
          <a:p>
            <a:pPr marL="0" indent="0" algn="ctr">
              <a:buNone/>
            </a:pPr>
            <a:endParaRPr lang="uk-UA" sz="2000" i="1" dirty="0" smtClean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400" dirty="0" smtClean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400" dirty="0" smtClean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400" dirty="0"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340768"/>
            <a:ext cx="8690656" cy="511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58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764704"/>
          </a:xfrm>
        </p:spPr>
        <p:txBody>
          <a:bodyPr>
            <a:noAutofit/>
          </a:bodyPr>
          <a:lstStyle/>
          <a:p>
            <a:pPr marL="0" indent="0">
              <a:defRPr/>
            </a:pPr>
            <a:r>
              <a:rPr lang="ru-RU" sz="2800" b="1" dirty="0" smtClean="0">
                <a:cs typeface="Times New Roman" pitchFamily="18" charset="0"/>
              </a:rPr>
              <a:t/>
            </a:r>
            <a:br>
              <a:rPr lang="ru-RU" sz="2800" b="1" dirty="0" smtClean="0">
                <a:cs typeface="Times New Roman" pitchFamily="18" charset="0"/>
              </a:rPr>
            </a:br>
            <a:r>
              <a:rPr lang="ru-RU" sz="2800" b="1" dirty="0" smtClean="0">
                <a:cs typeface="Times New Roman" pitchFamily="18" charset="0"/>
              </a:rPr>
              <a:t/>
            </a:r>
            <a:br>
              <a:rPr lang="ru-RU" sz="2800" b="1" dirty="0" smtClean="0">
                <a:cs typeface="Times New Roman" pitchFamily="18" charset="0"/>
              </a:rPr>
            </a:br>
            <a:r>
              <a:rPr lang="ru-RU" sz="2800" b="1" dirty="0">
                <a:cs typeface="Times New Roman" pitchFamily="18" charset="0"/>
              </a:rPr>
              <a:t/>
            </a:r>
            <a:br>
              <a:rPr lang="ru-RU" sz="2800" b="1" dirty="0">
                <a:cs typeface="Times New Roman" pitchFamily="18" charset="0"/>
              </a:rPr>
            </a:br>
            <a:r>
              <a:rPr lang="ru-RU" sz="2800" b="1" dirty="0" smtClean="0">
                <a:cs typeface="Times New Roman" pitchFamily="18" charset="0"/>
              </a:rPr>
              <a:t/>
            </a:r>
            <a:br>
              <a:rPr lang="ru-RU" sz="2800" b="1" dirty="0" smtClean="0">
                <a:cs typeface="Times New Roman" pitchFamily="18" charset="0"/>
              </a:rPr>
            </a:br>
            <a:r>
              <a:rPr lang="ru-RU" sz="2800" b="1" dirty="0">
                <a:cs typeface="Times New Roman" pitchFamily="18" charset="0"/>
              </a:rPr>
              <a:t/>
            </a:r>
            <a:br>
              <a:rPr lang="ru-RU" sz="2800" b="1" dirty="0">
                <a:cs typeface="Times New Roman" pitchFamily="18" charset="0"/>
              </a:rPr>
            </a:br>
            <a:r>
              <a:rPr lang="ru-RU" sz="2800" b="1" dirty="0" smtClean="0">
                <a:cs typeface="Times New Roman" pitchFamily="18" charset="0"/>
              </a:rPr>
              <a:t>ПРОВЕДЕНЫ</a:t>
            </a:r>
            <a:r>
              <a:rPr lang="ru-RU" sz="2800" dirty="0" smtClean="0"/>
              <a:t> </a:t>
            </a:r>
            <a:r>
              <a:rPr lang="ru-RU" sz="2800" dirty="0"/>
              <a:t>мероприятия научно-методического, исследовательского, культурно-образовательного направления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08" y="772297"/>
            <a:ext cx="8856984" cy="2664296"/>
          </a:xfrm>
        </p:spPr>
        <p:txBody>
          <a:bodyPr>
            <a:noAutofit/>
          </a:bodyPr>
          <a:lstStyle/>
          <a:p>
            <a:endParaRPr lang="ru-RU" sz="1100" dirty="0">
              <a:ea typeface="Calibri"/>
              <a:cs typeface="Times New Roman"/>
            </a:endParaRPr>
          </a:p>
          <a:p>
            <a:endParaRPr lang="uk-UA" sz="2400" b="1" dirty="0"/>
          </a:p>
          <a:p>
            <a:endParaRPr lang="ru-RU" sz="2400" dirty="0"/>
          </a:p>
        </p:txBody>
      </p:sp>
      <p:pic>
        <p:nvPicPr>
          <p:cNvPr id="5" name="Picture 2" descr="E:\Мамин компьютер\!!!\Мои документы\С ноутбука\Наукові крила 2019\КАФЕДРА УКР МОВИ І ЛІТЕРИ\ЦЕНТР ПРОФ РОЗВИТКУ\новини\51513495_789501671408029_3728188765781360640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19" y="4111356"/>
            <a:ext cx="5205553" cy="27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Мамин компьютер\!!!\Мои документы\С ноутбука\Наукові крила 2019\КАФЕДРА УКР МОВИ І ЛІТЕРИ\ЦЕНТР ПРОФ РОЗВИТКУ\новини\51593584_789501821408014_8758507419803320320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1464" y="4111356"/>
            <a:ext cx="4025645" cy="275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152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533"/>
            <a:ext cx="9144000" cy="683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8108851" cy="2882751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/>
            </a:r>
            <a:br>
              <a:rPr lang="uk-UA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</a:br>
            <a:r>
              <a:rPr lang="uk-UA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/>
            </a:r>
            <a:br>
              <a:rPr lang="uk-UA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</a:br>
            <a:r>
              <a:rPr lang="uk-UA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/>
            </a:r>
            <a:br>
              <a:rPr lang="uk-UA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</a:br>
            <a:r>
              <a:rPr lang="uk-UA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/>
            </a:r>
            <a:br>
              <a:rPr lang="uk-UA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</a:br>
            <a:r>
              <a:rPr lang="uk-UA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</a:t>
            </a:r>
            <a:endParaRPr lang="ru-RU" sz="1600" b="1" dirty="0"/>
          </a:p>
        </p:txBody>
      </p:sp>
      <p:pic>
        <p:nvPicPr>
          <p:cNvPr id="7" name="Рисунок 6" descr="Ð¡Ð²ÑÑÐ»Ð¸Ð½Ð° Ð²ÑÐ´ Ð¡ÑÐ¼ÑÑÐºÐ¸Ð¹ Ð´ÐµÑÐ¶Ð°Ð²Ð½Ð¸Ð¹ Ð¿ÐµÐ´Ð°Ð³Ð¾Ð³ÑÑÐ½Ð¸Ð¹ ÑÐ½ÑÐ²ÐµÑÑÐ¸ÑÐµÑ ÑÐ¼. Ð.Ð¡.ÐÐ°ÐºÐ°ÑÐµÐ½ÐºÐ°.">
            <a:extLst>
              <a:ext uri="{FF2B5EF4-FFF2-40B4-BE49-F238E27FC236}">
                <a16:creationId xmlns:a16="http://schemas.microsoft.com/office/drawing/2014/main" xmlns="" id="{81430E46-7B15-4E80-8F93-F0A17AE633D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64" y="142852"/>
            <a:ext cx="219303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1523AB-2B27-4A22-8E61-BC83F1E8A818}"/>
              </a:ext>
            </a:extLst>
          </p:cNvPr>
          <p:cNvSpPr/>
          <p:nvPr/>
        </p:nvSpPr>
        <p:spPr>
          <a:xfrm>
            <a:off x="755576" y="2828836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Большое</a:t>
            </a:r>
            <a:r>
              <a:rPr lang="uk-UA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uk-UA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спасибо</a:t>
            </a:r>
            <a:r>
              <a:rPr lang="uk-UA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за </a:t>
            </a:r>
            <a:r>
              <a:rPr lang="uk-UA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внимание</a:t>
            </a:r>
            <a:r>
              <a:rPr lang="uk-UA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uk-UA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4" descr="ÐÐ²ÑÐ¾Ð¼Ð°ÑÐ¸ÑÐµÑÐºÐ¸Ð¹ Ð°Ð»ÑÑÐµÑÐ½Ð°ÑÐ¸Ð²Ð½ÑÐ¹ ÑÐµÐºÑÑ Ð¾ÑÑÑÑÑÑÐ²ÑÐµÑ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290"/>
            <a:ext cx="4290191" cy="1348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1939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352928" cy="778098"/>
          </a:xfrm>
        </p:spPr>
        <p:txBody>
          <a:bodyPr>
            <a:normAutofit/>
          </a:bodyPr>
          <a:lstStyle/>
          <a:p>
            <a:pPr algn="ctr"/>
            <a:r>
              <a:rPr lang="uk-UA" sz="4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АКТУАЛЬНОСТЬ</a:t>
            </a:r>
            <a:endParaRPr lang="ru-RU" sz="4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531225" y="5648325"/>
            <a:ext cx="549275" cy="396875"/>
          </a:xfrm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8193E4D0-96C5-416A-A257-7ABD3E8E757B}" type="slidenum">
              <a:rPr lang="ru-RU" sz="1400"/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z="1400" dirty="0"/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ltGray">
          <a:xfrm>
            <a:off x="0" y="1189729"/>
            <a:ext cx="6079772" cy="3960440"/>
          </a:xfrm>
          <a:prstGeom prst="rightArrow">
            <a:avLst>
              <a:gd name="adj1" fmla="val 79306"/>
              <a:gd name="adj2" fmla="val 30296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24001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00000"/>
              </a:lnSpc>
              <a:spcAft>
                <a:spcPct val="0"/>
              </a:spcAft>
              <a:defRPr/>
            </a:pPr>
            <a:endParaRPr lang="uk-UA" sz="180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blackWhite">
          <a:xfrm>
            <a:off x="158071" y="1340768"/>
            <a:ext cx="5097341" cy="1008112"/>
          </a:xfrm>
          <a:prstGeom prst="roundRect">
            <a:avLst>
              <a:gd name="adj" fmla="val 9106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uk-UA" b="1" dirty="0" smtClean="0">
                <a:latin typeface="+mj-lt"/>
                <a:cs typeface="Times New Roman" pitchFamily="18" charset="0"/>
              </a:rPr>
              <a:t>ИННОВАЦИННЫЕ ТРЕБОВАНИЯ ОБЩЕСТВА</a:t>
            </a:r>
          </a:p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uk-UA" b="1" dirty="0" smtClean="0">
                <a:latin typeface="+mj-lt"/>
                <a:cs typeface="Times New Roman" pitchFamily="18" charset="0"/>
              </a:rPr>
              <a:t> И ОБРАЗОВАТЕЛЬНОЙ ОТРАСЛИ </a:t>
            </a:r>
          </a:p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uk-UA" b="1" dirty="0" smtClean="0">
                <a:latin typeface="+mj-lt"/>
                <a:cs typeface="Times New Roman" pitchFamily="18" charset="0"/>
              </a:rPr>
              <a:t>«ЯЗЫКИ И  ЛИТЕРАТУРА»</a:t>
            </a:r>
            <a:endParaRPr lang="uk-UA" b="1" dirty="0">
              <a:latin typeface="+mj-lt"/>
              <a:cs typeface="Times New Roman" pitchFamily="18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blackWhite">
          <a:xfrm>
            <a:off x="150457" y="2492945"/>
            <a:ext cx="5112568" cy="936105"/>
          </a:xfrm>
          <a:prstGeom prst="roundRect">
            <a:avLst>
              <a:gd name="adj" fmla="val 9106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Aft>
                <a:spcPct val="0"/>
              </a:spcAft>
            </a:pPr>
            <a:r>
              <a:rPr lang="ru-RU" b="1" dirty="0" smtClean="0">
                <a:latin typeface="+mj-lt"/>
                <a:cs typeface="Times New Roman" pitchFamily="18" charset="0"/>
              </a:rPr>
              <a:t>ПРОФЕССИОНАЛЬНОЕ ТА ЛИЧНОСТНОЕ РАЗВИТИЕ  </a:t>
            </a:r>
            <a:endParaRPr lang="ru-RU" b="1" dirty="0">
              <a:latin typeface="+mj-lt"/>
              <a:cs typeface="Times New Roman" pitchFamily="18" charset="0"/>
            </a:endParaRPr>
          </a:p>
          <a:p>
            <a:pPr eaLnBrk="0" hangingPunct="0">
              <a:lnSpc>
                <a:spcPct val="100000"/>
              </a:lnSpc>
              <a:spcAft>
                <a:spcPct val="0"/>
              </a:spcAft>
            </a:pPr>
            <a:r>
              <a:rPr lang="ru-RU" b="1" dirty="0" smtClean="0">
                <a:latin typeface="+mj-lt"/>
                <a:cs typeface="Times New Roman" pitchFamily="18" charset="0"/>
              </a:rPr>
              <a:t>СРЕДСТВОМ ФОРМАЛЬНОГО,</a:t>
            </a:r>
          </a:p>
          <a:p>
            <a:pPr eaLnBrk="0" hangingPunct="0">
              <a:lnSpc>
                <a:spcPct val="100000"/>
              </a:lnSpc>
              <a:spcAft>
                <a:spcPct val="0"/>
              </a:spcAft>
            </a:pPr>
            <a:r>
              <a:rPr lang="ru-RU" b="1" dirty="0" smtClean="0">
                <a:latin typeface="+mj-lt"/>
                <a:cs typeface="Times New Roman" pitchFamily="18" charset="0"/>
              </a:rPr>
              <a:t>НЕФОРМАЛЬНОГО ОБРАЗОВАНИЯ</a:t>
            </a:r>
            <a:endParaRPr lang="ru-RU" b="1" dirty="0">
              <a:latin typeface="+mj-lt"/>
              <a:cs typeface="Times New Roman" pitchFamily="18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blackWhite">
          <a:xfrm>
            <a:off x="184775" y="3621554"/>
            <a:ext cx="5043931" cy="1080120"/>
          </a:xfrm>
          <a:prstGeom prst="roundRect">
            <a:avLst>
              <a:gd name="adj" fmla="val 9106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ru-RU" b="1" dirty="0" smtClean="0">
                <a:latin typeface="+mj-lt"/>
              </a:rPr>
              <a:t>  ОБНОВЛЕНИЕ КЛЮЧЕВЫХ КОМПЕТЕНТНОСТЕЙ</a:t>
            </a:r>
            <a:endParaRPr lang="ru-RU" dirty="0">
              <a:latin typeface="+mj-lt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6072198" y="2000240"/>
            <a:ext cx="2520280" cy="3168352"/>
          </a:xfrm>
          <a:prstGeom prst="roundRect">
            <a:avLst>
              <a:gd name="adj" fmla="val 9106"/>
            </a:avLst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00000"/>
              </a:lnSpc>
              <a:spcAft>
                <a:spcPct val="0"/>
              </a:spcAft>
            </a:pPr>
            <a:r>
              <a:rPr lang="uk-UA" sz="2000" b="1" dirty="0" err="1" smtClean="0"/>
              <a:t>Университет</a:t>
            </a:r>
            <a:r>
              <a:rPr lang="uk-UA" sz="2000" b="1" dirty="0" smtClean="0"/>
              <a:t> </a:t>
            </a:r>
            <a:r>
              <a:rPr lang="uk-UA" sz="2000" b="1" dirty="0"/>
              <a:t>– школа: </a:t>
            </a:r>
            <a:br>
              <a:rPr lang="uk-UA" sz="2000" b="1" dirty="0"/>
            </a:br>
            <a:r>
              <a:rPr lang="uk-UA" sz="2000" b="1" dirty="0"/>
              <a:t> </a:t>
            </a:r>
            <a:r>
              <a:rPr lang="uk-UA" sz="2000" b="1" dirty="0" err="1" smtClean="0"/>
              <a:t>коммуникативное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взаимодействие</a:t>
            </a:r>
            <a:endParaRPr lang="uk-UA" sz="2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Aft>
                <a:spcPct val="0"/>
              </a:spcAft>
            </a:pPr>
            <a:endParaRPr lang="uk-UA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Aft>
                <a:spcPct val="0"/>
              </a:spcAft>
            </a:pP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4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423"/>
            <a:ext cx="9144000" cy="683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597"/>
            <a:ext cx="8229600" cy="765657"/>
          </a:xfrm>
        </p:spPr>
        <p:txBody>
          <a:bodyPr>
            <a:normAutofit/>
          </a:bodyPr>
          <a:lstStyle/>
          <a:p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59492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1800" b="1" u="sng" dirty="0" smtClean="0"/>
          </a:p>
          <a:p>
            <a:pPr marL="0" indent="0" algn="just">
              <a:buNone/>
            </a:pPr>
            <a:r>
              <a:rPr lang="ru-RU" sz="2400" dirty="0"/>
              <a:t>с учетом лучших практик национального и польского опыта разработать комплекс нормативного, информационно-дидактического обеспечения развития ключевых компетенций учителя-словесника в условиях междисциплинарного образовательного среды на уровнях: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err="1" smtClean="0"/>
              <a:t>бакалавриат</a:t>
            </a:r>
            <a:r>
              <a:rPr lang="ru-RU" sz="2400" dirty="0" smtClean="0"/>
              <a:t> </a:t>
            </a:r>
            <a:r>
              <a:rPr lang="ru-RU" sz="2400" dirty="0"/>
              <a:t>- магистратура - аспирантура заведений высшего педагогического образования и / или - повышение квалификации на основе ценностей педагогики партнерства и наставничества</a:t>
            </a:r>
            <a:endParaRPr lang="ru-RU" sz="2400" b="1" u="sng" dirty="0"/>
          </a:p>
          <a:p>
            <a:pPr marL="0" indent="0" algn="just">
              <a:buNone/>
            </a:pPr>
            <a:endParaRPr lang="ru-RU" sz="1800" b="1" u="sng" dirty="0" smtClean="0"/>
          </a:p>
          <a:p>
            <a:pPr marL="0" indent="0" algn="just">
              <a:buNone/>
            </a:pPr>
            <a:endParaRPr lang="ru-RU" sz="1800" b="1" u="sng" dirty="0"/>
          </a:p>
          <a:p>
            <a:pPr marL="0" indent="0" algn="just">
              <a:buNone/>
            </a:pPr>
            <a:endParaRPr lang="ru-RU" sz="1800" b="1" u="sng" dirty="0" smtClean="0"/>
          </a:p>
          <a:p>
            <a:pPr marL="0" indent="0" algn="just">
              <a:buNone/>
            </a:pPr>
            <a:r>
              <a:rPr lang="en-US" sz="1800" b="1" u="sng" dirty="0" err="1" smtClean="0"/>
              <a:t>Universitet</a:t>
            </a:r>
            <a:r>
              <a:rPr lang="en-US" sz="1800" b="1" u="sng" dirty="0" smtClean="0"/>
              <a:t> </a:t>
            </a:r>
            <a:r>
              <a:rPr lang="en-US" sz="1800" b="1" u="sng" dirty="0" err="1"/>
              <a:t>Warszawski</a:t>
            </a:r>
            <a:r>
              <a:rPr lang="uk-UA" sz="1800" b="1" u="sng" dirty="0"/>
              <a:t>, </a:t>
            </a:r>
            <a:r>
              <a:rPr lang="en-US" sz="1800" b="1" u="sng" dirty="0" err="1"/>
              <a:t>Universitet</a:t>
            </a:r>
            <a:r>
              <a:rPr lang="en-US" sz="1800" b="1" u="sng" dirty="0"/>
              <a:t> </a:t>
            </a:r>
            <a:r>
              <a:rPr lang="en-US" sz="1800" b="1" u="sng" dirty="0" err="1"/>
              <a:t>Jagellonski</a:t>
            </a:r>
            <a:endParaRPr lang="ru-RU" sz="1800" b="1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dirty="0"/>
              <a:t>d-r  </a:t>
            </a:r>
            <a:r>
              <a:rPr lang="en-US" sz="1400" dirty="0" err="1"/>
              <a:t>hab.Robert</a:t>
            </a:r>
            <a:r>
              <a:rPr lang="en-US" sz="1400" dirty="0"/>
              <a:t>  A </a:t>
            </a:r>
            <a:r>
              <a:rPr lang="en-US" sz="1400" dirty="0" err="1"/>
              <a:t>Sucharsk</a:t>
            </a:r>
            <a:r>
              <a:rPr lang="uk-UA" sz="1400" dirty="0"/>
              <a:t>і!!! </a:t>
            </a:r>
            <a:r>
              <a:rPr lang="en-US" sz="1400" dirty="0"/>
              <a:t>Prof J </a:t>
            </a:r>
            <a:r>
              <a:rPr lang="en-US" sz="1400" dirty="0" err="1"/>
              <a:t>Choinska</a:t>
            </a:r>
            <a:r>
              <a:rPr lang="en-US" sz="1400" dirty="0"/>
              <a:t> Mika</a:t>
            </a:r>
            <a:r>
              <a:rPr lang="uk-UA" sz="1400" dirty="0"/>
              <a:t>, </a:t>
            </a:r>
            <a:r>
              <a:rPr lang="en-US" sz="1400" dirty="0" err="1"/>
              <a:t>Agata</a:t>
            </a:r>
            <a:r>
              <a:rPr lang="en-US" sz="1400" dirty="0"/>
              <a:t> </a:t>
            </a:r>
            <a:r>
              <a:rPr lang="en-US" sz="1400" dirty="0" err="1"/>
              <a:t>Luczynska</a:t>
            </a:r>
            <a:r>
              <a:rPr lang="en-US" sz="1400" dirty="0"/>
              <a:t> </a:t>
            </a:r>
            <a:r>
              <a:rPr lang="uk-UA" sz="1400" dirty="0"/>
              <a:t>, </a:t>
            </a:r>
            <a:r>
              <a:rPr lang="en-US" sz="1400" dirty="0"/>
              <a:t>d-r </a:t>
            </a:r>
            <a:r>
              <a:rPr lang="en-US" sz="1400" dirty="0" err="1"/>
              <a:t>hab</a:t>
            </a:r>
            <a:r>
              <a:rPr lang="uk-UA" sz="1400" dirty="0"/>
              <a:t>.</a:t>
            </a:r>
            <a:r>
              <a:rPr lang="en-US" sz="1400" dirty="0"/>
              <a:t> </a:t>
            </a:r>
            <a:r>
              <a:rPr lang="en-US" sz="1400" dirty="0" err="1"/>
              <a:t>Przemystaw</a:t>
            </a:r>
            <a:r>
              <a:rPr lang="en-US" sz="1400" dirty="0"/>
              <a:t> </a:t>
            </a:r>
            <a:r>
              <a:rPr lang="en-US" sz="1400" dirty="0" err="1"/>
              <a:t>Sadura</a:t>
            </a:r>
            <a:r>
              <a:rPr lang="uk-UA" sz="1400" dirty="0"/>
              <a:t>,</a:t>
            </a:r>
            <a:r>
              <a:rPr lang="en-US" sz="1400" dirty="0"/>
              <a:t> prof </a:t>
            </a:r>
            <a:r>
              <a:rPr lang="uk-UA" sz="1400" dirty="0"/>
              <a:t>.</a:t>
            </a:r>
            <a:r>
              <a:rPr lang="en-US" sz="1400" dirty="0"/>
              <a:t>J </a:t>
            </a:r>
            <a:r>
              <a:rPr lang="en-US" sz="1400" dirty="0" err="1"/>
              <a:t>Sujecka-Zajac</a:t>
            </a:r>
            <a:r>
              <a:rPr lang="uk-UA" sz="1400" dirty="0"/>
              <a:t>,</a:t>
            </a:r>
            <a:r>
              <a:rPr lang="en-US" sz="1400" dirty="0"/>
              <a:t>d-r </a:t>
            </a:r>
            <a:r>
              <a:rPr lang="en-US" sz="1400" dirty="0" err="1"/>
              <a:t>Grazyna</a:t>
            </a:r>
            <a:r>
              <a:rPr lang="en-US" sz="1400" dirty="0"/>
              <a:t> </a:t>
            </a:r>
            <a:r>
              <a:rPr lang="en-US" sz="1400" dirty="0" err="1"/>
              <a:t>Czetwertynska</a:t>
            </a:r>
            <a:r>
              <a:rPr lang="uk-UA" sz="1400" dirty="0"/>
              <a:t>,  </a:t>
            </a:r>
            <a:r>
              <a:rPr lang="en-US" sz="1400" dirty="0"/>
              <a:t>d-r </a:t>
            </a:r>
            <a:r>
              <a:rPr lang="en-US" sz="1400" dirty="0" err="1"/>
              <a:t>Aleksander</a:t>
            </a:r>
            <a:r>
              <a:rPr lang="en-US" sz="1400" dirty="0"/>
              <a:t> </a:t>
            </a:r>
            <a:r>
              <a:rPr lang="en-US" sz="1400" dirty="0" err="1"/>
              <a:t>Pawlicki</a:t>
            </a:r>
            <a:r>
              <a:rPr lang="en-US" sz="1400" dirty="0"/>
              <a:t>  </a:t>
            </a:r>
            <a:endParaRPr lang="uk-UA" sz="1400" dirty="0" smtClean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k-UA" sz="14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400" dirty="0"/>
              <a:t>- </a:t>
            </a:r>
            <a:r>
              <a:rPr lang="en-US" sz="1400" dirty="0"/>
              <a:t>d-r  hab. </a:t>
            </a:r>
            <a:r>
              <a:rPr lang="en-US" sz="1400" dirty="0" err="1"/>
              <a:t>Bogdan</a:t>
            </a:r>
            <a:r>
              <a:rPr lang="en-US" sz="1400" dirty="0"/>
              <a:t> </a:t>
            </a:r>
            <a:r>
              <a:rPr lang="en-US" sz="1400" dirty="0" err="1"/>
              <a:t>Szlachta</a:t>
            </a:r>
            <a:r>
              <a:rPr lang="en-US" sz="1400" dirty="0"/>
              <a:t> </a:t>
            </a:r>
            <a:r>
              <a:rPr lang="uk-UA" sz="1400" dirty="0"/>
              <a:t>!</a:t>
            </a:r>
            <a:r>
              <a:rPr lang="en-US" sz="1400" dirty="0"/>
              <a:t>P d-r Adrian </a:t>
            </a:r>
            <a:r>
              <a:rPr lang="en-US" sz="1400" dirty="0" err="1"/>
              <a:t>Ochalik</a:t>
            </a:r>
            <a:r>
              <a:rPr lang="en-US" sz="1400" dirty="0"/>
              <a:t> </a:t>
            </a:r>
            <a:r>
              <a:rPr lang="uk-UA" sz="1400" dirty="0"/>
              <a:t>!</a:t>
            </a:r>
            <a:r>
              <a:rPr lang="en-US" sz="1400" dirty="0"/>
              <a:t> d-r </a:t>
            </a:r>
            <a:r>
              <a:rPr lang="en-US" sz="1400" dirty="0" err="1"/>
              <a:t>Piotr</a:t>
            </a:r>
            <a:r>
              <a:rPr lang="en-US" sz="1400" dirty="0"/>
              <a:t> </a:t>
            </a:r>
            <a:r>
              <a:rPr lang="en-US" sz="1400" dirty="0" err="1"/>
              <a:t>Dardzinski</a:t>
            </a:r>
            <a:r>
              <a:rPr lang="en-US" sz="1400" dirty="0"/>
              <a:t> </a:t>
            </a:r>
            <a:r>
              <a:rPr lang="uk-UA" sz="1400" dirty="0"/>
              <a:t>! </a:t>
            </a:r>
            <a:r>
              <a:rPr lang="en-US" sz="1400" dirty="0" err="1"/>
              <a:t>Piotr</a:t>
            </a:r>
            <a:r>
              <a:rPr lang="en-US" sz="1400" dirty="0"/>
              <a:t> </a:t>
            </a:r>
            <a:r>
              <a:rPr lang="en-US" sz="1400" dirty="0" err="1"/>
              <a:t>Szumlinski</a:t>
            </a:r>
            <a:r>
              <a:rPr lang="uk-UA" sz="1400" dirty="0"/>
              <a:t>, </a:t>
            </a:r>
            <a:r>
              <a:rPr lang="en-US" sz="1400" dirty="0" err="1"/>
              <a:t>Tadeusz</a:t>
            </a:r>
            <a:r>
              <a:rPr lang="en-US" sz="1400" dirty="0"/>
              <a:t> </a:t>
            </a:r>
            <a:r>
              <a:rPr lang="en-US" sz="1400" dirty="0" err="1"/>
              <a:t>Debowski</a:t>
            </a:r>
            <a:r>
              <a:rPr lang="en-US" sz="1400" dirty="0"/>
              <a:t> </a:t>
            </a:r>
            <a:r>
              <a:rPr lang="uk-UA" sz="1400" dirty="0"/>
              <a:t>,</a:t>
            </a:r>
            <a:r>
              <a:rPr lang="en-US" sz="1400" dirty="0" err="1"/>
              <a:t>Michail</a:t>
            </a:r>
            <a:r>
              <a:rPr lang="en-US" sz="1400" dirty="0"/>
              <a:t> </a:t>
            </a:r>
            <a:r>
              <a:rPr lang="en-US" sz="1400" dirty="0" err="1"/>
              <a:t>Berezinski</a:t>
            </a:r>
            <a:r>
              <a:rPr lang="uk-UA" sz="1400" dirty="0"/>
              <a:t>, </a:t>
            </a:r>
            <a:r>
              <a:rPr lang="en-US" sz="1400" dirty="0" err="1"/>
              <a:t>Pawel</a:t>
            </a:r>
            <a:r>
              <a:rPr lang="en-US" sz="1400" dirty="0"/>
              <a:t> </a:t>
            </a:r>
            <a:r>
              <a:rPr lang="en-US" sz="1400" dirty="0" err="1"/>
              <a:t>Winiarski</a:t>
            </a:r>
            <a:r>
              <a:rPr lang="uk-UA" sz="1400" dirty="0"/>
              <a:t>,  </a:t>
            </a:r>
            <a:r>
              <a:rPr lang="en-US" sz="1400" dirty="0"/>
              <a:t>Adam </a:t>
            </a:r>
            <a:r>
              <a:rPr lang="en-US" sz="1400" dirty="0" err="1"/>
              <a:t>Jelonik</a:t>
            </a:r>
            <a:r>
              <a:rPr lang="uk-UA" sz="1400" dirty="0"/>
              <a:t>,</a:t>
            </a:r>
            <a:r>
              <a:rPr lang="en-US" sz="1400" dirty="0" err="1"/>
              <a:t>Kinga</a:t>
            </a:r>
            <a:r>
              <a:rPr lang="en-US" sz="1400" dirty="0"/>
              <a:t> </a:t>
            </a:r>
            <a:r>
              <a:rPr lang="en-US" sz="1400" dirty="0" err="1"/>
              <a:t>Drechny</a:t>
            </a:r>
            <a:r>
              <a:rPr lang="uk-UA" sz="1400" dirty="0"/>
              <a:t>-</a:t>
            </a:r>
            <a:r>
              <a:rPr lang="en-US" sz="1400" dirty="0" err="1"/>
              <a:t>Mucha</a:t>
            </a:r>
            <a:r>
              <a:rPr lang="uk-UA" sz="1400" dirty="0"/>
              <a:t>, </a:t>
            </a:r>
            <a:r>
              <a:rPr lang="en-US" sz="1400" dirty="0" err="1"/>
              <a:t>Piotr</a:t>
            </a:r>
            <a:r>
              <a:rPr lang="en-US" sz="1400" dirty="0"/>
              <a:t> </a:t>
            </a:r>
            <a:r>
              <a:rPr lang="en-US" sz="1400" dirty="0" err="1"/>
              <a:t>Szumlinski</a:t>
            </a:r>
            <a:r>
              <a:rPr lang="en-US" sz="1400" dirty="0"/>
              <a:t> </a:t>
            </a:r>
            <a:r>
              <a:rPr lang="en-US" sz="1400" dirty="0" err="1"/>
              <a:t>Tadeusz</a:t>
            </a:r>
            <a:r>
              <a:rPr lang="en-US" sz="1400" dirty="0"/>
              <a:t> </a:t>
            </a:r>
            <a:r>
              <a:rPr lang="en-US" sz="1400" dirty="0" err="1"/>
              <a:t>Debowski</a:t>
            </a:r>
            <a:r>
              <a:rPr lang="en-US" sz="1400" dirty="0"/>
              <a:t> 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buFontTx/>
              <a:buChar char="-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endParaRPr lang="ru-RU" sz="2400" dirty="0"/>
          </a:p>
          <a:p>
            <a:endParaRPr lang="ru-RU" sz="2400" dirty="0"/>
          </a:p>
          <a:p>
            <a:r>
              <a:rPr lang="uk-UA" sz="2400" dirty="0"/>
              <a:t> </a:t>
            </a:r>
            <a:endParaRPr lang="ru-RU" sz="2400" dirty="0"/>
          </a:p>
          <a:p>
            <a:pPr marL="0" indent="457200" algn="just">
              <a:buNone/>
              <a:defRPr/>
            </a:pPr>
            <a:endParaRPr lang="uk-UA" sz="2400" b="1" dirty="0"/>
          </a:p>
          <a:p>
            <a:pPr algn="just"/>
            <a:endParaRPr lang="uk-UA" sz="2400" dirty="0">
              <a:highlight>
                <a:srgbClr val="FFFF00"/>
              </a:highlight>
            </a:endParaRPr>
          </a:p>
          <a:p>
            <a:pPr algn="just">
              <a:buFontTx/>
              <a:buChar char="-"/>
            </a:pP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114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764704"/>
          </a:xfrm>
        </p:spPr>
        <p:txBody>
          <a:bodyPr>
            <a:noAutofit/>
          </a:bodyPr>
          <a:lstStyle/>
          <a:p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Задания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микропроекта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764" y="987128"/>
            <a:ext cx="8820472" cy="571601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800"/>
              </a:spcBef>
              <a:buNone/>
              <a:defRPr/>
            </a:pP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800" dirty="0"/>
              <a:t>Разработать нормативно-правовое, организационное обоснование предложения по созданию ресурсного центра профессионального развития </a:t>
            </a:r>
            <a:r>
              <a:rPr lang="ru-RU" sz="2800" dirty="0" smtClean="0"/>
              <a:t>учителя. </a:t>
            </a:r>
          </a:p>
          <a:p>
            <a:pPr marL="0" indent="0" algn="just">
              <a:spcBef>
                <a:spcPts val="1800"/>
              </a:spcBef>
              <a:buNone/>
              <a:defRPr/>
            </a:pPr>
            <a:r>
              <a:rPr lang="ru-RU" sz="2800" dirty="0" smtClean="0"/>
              <a:t>Разработать </a:t>
            </a:r>
            <a:r>
              <a:rPr lang="ru-RU" sz="2800" dirty="0"/>
              <a:t>дидактический инструментарий формирования и развития ключевых компетенций учителя-словесника с учетом опыта Школы </a:t>
            </a:r>
            <a:r>
              <a:rPr lang="ru-RU" sz="2800" dirty="0" err="1"/>
              <a:t>едукации</a:t>
            </a:r>
            <a:r>
              <a:rPr lang="ru-RU" sz="2800" dirty="0"/>
              <a:t>, «</a:t>
            </a:r>
            <a:r>
              <a:rPr lang="ru-RU" sz="2800" dirty="0" err="1"/>
              <a:t>Artes</a:t>
            </a:r>
            <a:r>
              <a:rPr lang="ru-RU" sz="2800" dirty="0"/>
              <a:t> </a:t>
            </a:r>
            <a:r>
              <a:rPr lang="ru-RU" sz="2800" dirty="0" err="1"/>
              <a:t>Liberales</a:t>
            </a:r>
            <a:r>
              <a:rPr lang="ru-RU" sz="2800" dirty="0"/>
              <a:t>», Варшавского университета</a:t>
            </a:r>
            <a:r>
              <a:rPr lang="ru-RU" sz="2800" dirty="0" smtClean="0"/>
              <a:t>; </a:t>
            </a:r>
            <a:r>
              <a:rPr lang="ru-RU" sz="2800" dirty="0"/>
              <a:t>кафедры </a:t>
            </a:r>
            <a:r>
              <a:rPr lang="ru-RU" sz="2800" dirty="0" err="1"/>
              <a:t>украиноведения</a:t>
            </a:r>
            <a:r>
              <a:rPr lang="ru-RU" sz="2800" dirty="0"/>
              <a:t> </a:t>
            </a:r>
            <a:r>
              <a:rPr lang="ru-RU" sz="2800" dirty="0" err="1"/>
              <a:t>Ягеллонского</a:t>
            </a:r>
            <a:r>
              <a:rPr lang="ru-RU" sz="2800" dirty="0"/>
              <a:t> университета. </a:t>
            </a:r>
            <a:endParaRPr lang="ru-RU" sz="2800" dirty="0" smtClean="0"/>
          </a:p>
          <a:p>
            <a:pPr marL="0" indent="0" algn="just">
              <a:spcBef>
                <a:spcPts val="1800"/>
              </a:spcBef>
              <a:buNone/>
              <a:defRPr/>
            </a:pPr>
            <a:r>
              <a:rPr lang="ru-RU" sz="2800" dirty="0" smtClean="0"/>
              <a:t>Создать </a:t>
            </a:r>
            <a:r>
              <a:rPr lang="ru-RU" sz="2800" dirty="0"/>
              <a:t>онлайн-платформу центра профессионального развития учителя украинского языка и литературы.</a:t>
            </a:r>
            <a:endParaRPr lang="en-US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882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306" y="25249"/>
            <a:ext cx="9144000" cy="683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597"/>
            <a:ext cx="8229600" cy="765657"/>
          </a:xfrm>
        </p:spPr>
        <p:txBody>
          <a:bodyPr>
            <a:normAutofit/>
          </a:bodyPr>
          <a:lstStyle/>
          <a:p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центра: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365" y="883320"/>
            <a:ext cx="8964488" cy="59492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uk-UA" sz="2800" dirty="0" smtClean="0"/>
          </a:p>
          <a:p>
            <a:pPr marL="0" indent="0" algn="just">
              <a:buNone/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800" dirty="0"/>
              <a:t>осуществлять образовательную, образовательно-консультативную, информационно-дидактическую, исследовательскую поддержку развития ключевых компетенций </a:t>
            </a:r>
            <a:r>
              <a:rPr lang="ru-RU" sz="2800" u="sng" dirty="0"/>
              <a:t>учителя-словесника как наставника молодежи, жителя города, гражданина </a:t>
            </a:r>
            <a:r>
              <a:rPr lang="ru-RU" sz="2800" u="sng" dirty="0" smtClean="0"/>
              <a:t>Украины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64CFAB05-5435-4600-A5FF-59E4422D4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431073"/>
            <a:ext cx="184731" cy="53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015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ar(--stk-f--b_family)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solidFill>
                <a:srgbClr val="000000"/>
              </a:solidFill>
              <a:latin typeface="var(--stk-f--b_family)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ar(--stk-f--b_family)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solidFill>
                <a:srgbClr val="000000"/>
              </a:solidFill>
              <a:latin typeface="var(--stk-f--b_family)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ar(--stk-f--b_family)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solidFill>
                <a:srgbClr val="000000"/>
              </a:solidFill>
              <a:latin typeface="var(--stk-f--b_family)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ar(--stk-f--b_family)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solidFill>
                <a:srgbClr val="000000"/>
              </a:solidFill>
              <a:latin typeface="var(--stk-f--b_family)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ar(--stk-f--b_family)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solidFill>
                <a:srgbClr val="000000"/>
              </a:solidFill>
              <a:latin typeface="var(--stk-f--b_family)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ar(--stk-f--b_family)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solidFill>
                <a:srgbClr val="000000"/>
              </a:solidFill>
              <a:latin typeface="var(--stk-f--b_family)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ar(--stk-f--b_family)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006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1" y="845860"/>
            <a:ext cx="6858000" cy="515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55512" y="3483305"/>
            <a:ext cx="2052228" cy="648072"/>
          </a:xfrm>
          <a:prstGeom prst="rect">
            <a:avLst/>
          </a:prstGeom>
          <a:solidFill>
            <a:schemeClr val="bg1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Литературные</a:t>
            </a:r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конкурсы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4743" y="1010586"/>
            <a:ext cx="5319116" cy="715770"/>
          </a:xfrm>
        </p:spPr>
        <p:txBody>
          <a:bodyPr>
            <a:noAutofit/>
          </a:bodyPr>
          <a:lstStyle/>
          <a:p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Направления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ресурсного центра </a:t>
            </a:r>
            <a:br>
              <a:rPr lang="uk-UA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профессионального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учителя</a:t>
            </a:r>
            <a:br>
              <a:rPr lang="uk-UA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украинского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языка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литературы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endParaRPr lang="ru-RU" sz="1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91955" y="4271431"/>
            <a:ext cx="2052228" cy="648072"/>
          </a:xfrm>
          <a:prstGeom prst="rect">
            <a:avLst/>
          </a:prstGeom>
          <a:solidFill>
            <a:schemeClr val="bg1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Фестивали</a:t>
            </a:r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учительского</a:t>
            </a:r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творчества</a:t>
            </a:r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48800" y="2697281"/>
            <a:ext cx="1728192" cy="648072"/>
          </a:xfrm>
          <a:prstGeom prst="rect">
            <a:avLst/>
          </a:prstGeom>
          <a:solidFill>
            <a:schemeClr val="bg1"/>
          </a:solidFill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Методическое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96290" y="2697281"/>
            <a:ext cx="2052228" cy="648072"/>
          </a:xfrm>
          <a:prstGeom prst="rect">
            <a:avLst/>
          </a:prstGeom>
          <a:solidFill>
            <a:schemeClr val="bg1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Исследовательское</a:t>
            </a:r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9085" y="2048844"/>
            <a:ext cx="3446638" cy="54006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Направления</a:t>
            </a:r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96290" y="3483305"/>
            <a:ext cx="2052228" cy="648072"/>
          </a:xfrm>
          <a:prstGeom prst="rect">
            <a:avLst/>
          </a:prstGeom>
          <a:solidFill>
            <a:schemeClr val="bg1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Лаборатория</a:t>
            </a:r>
            <a:endParaRPr lang="uk-UA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академической</a:t>
            </a:r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культуры</a:t>
            </a:r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46199" y="3483305"/>
            <a:ext cx="1728192" cy="64807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Интердисципл</a:t>
            </a:r>
            <a:r>
              <a:rPr lang="uk-UA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тренинги</a:t>
            </a:r>
            <a:r>
              <a:rPr lang="uk-UA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uk-UA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мастер-классы</a:t>
            </a:r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практикумы</a:t>
            </a:r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96290" y="4271431"/>
            <a:ext cx="2052228" cy="648072"/>
          </a:xfrm>
          <a:prstGeom prst="rect">
            <a:avLst/>
          </a:prstGeom>
          <a:solidFill>
            <a:schemeClr val="bg1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Лабораторія «</a:t>
            </a:r>
            <a:r>
              <a:rPr lang="uk-UA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Медиакультура</a:t>
            </a:r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учителя»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46199" y="4269329"/>
            <a:ext cx="1828373" cy="64807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Курсы</a:t>
            </a:r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повышения</a:t>
            </a:r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квалификации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55512" y="2697281"/>
            <a:ext cx="2052228" cy="648072"/>
          </a:xfrm>
          <a:prstGeom prst="rect">
            <a:avLst/>
          </a:prstGeom>
          <a:solidFill>
            <a:schemeClr val="bg1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Культурно-образовательное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582341"/>
            <a:ext cx="662711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u="sng" dirty="0" smtClean="0"/>
          </a:p>
          <a:p>
            <a:pPr lvl="0"/>
            <a:endParaRPr lang="ru-RU" u="sng" dirty="0"/>
          </a:p>
          <a:p>
            <a:pPr lvl="0"/>
            <a:endParaRPr lang="ru-RU" u="sng" dirty="0" smtClean="0"/>
          </a:p>
          <a:p>
            <a:pPr lvl="0"/>
            <a:endParaRPr lang="ru-RU" u="sng" dirty="0"/>
          </a:p>
          <a:p>
            <a:pPr lvl="0"/>
            <a:endParaRPr lang="ru-RU" u="sng" dirty="0" smtClean="0"/>
          </a:p>
          <a:p>
            <a:pPr lvl="0"/>
            <a:endParaRPr lang="ru-RU" u="sng" dirty="0"/>
          </a:p>
          <a:p>
            <a:pPr lvl="0"/>
            <a:endParaRPr lang="ru-RU" u="sng" dirty="0" smtClean="0"/>
          </a:p>
          <a:p>
            <a:pPr lvl="0"/>
            <a:endParaRPr lang="ru-RU" u="sng" dirty="0"/>
          </a:p>
          <a:p>
            <a:pPr lvl="0"/>
            <a:endParaRPr lang="ru-RU" u="sng" dirty="0" smtClean="0"/>
          </a:p>
          <a:p>
            <a:pPr lvl="0"/>
            <a:endParaRPr lang="ru-RU" u="sng" dirty="0"/>
          </a:p>
          <a:p>
            <a:pPr lvl="0"/>
            <a:endParaRPr lang="ru-RU" u="sng" dirty="0" smtClean="0"/>
          </a:p>
          <a:p>
            <a:pPr lvl="0"/>
            <a:endParaRPr lang="ru-RU" sz="1400" b="1" u="sng" dirty="0" smtClean="0"/>
          </a:p>
          <a:p>
            <a:pPr lvl="0"/>
            <a:endParaRPr lang="ru-RU" sz="1400" b="1" u="sng" dirty="0"/>
          </a:p>
          <a:p>
            <a:pPr lvl="0" algn="just"/>
            <a:r>
              <a:rPr lang="ru-RU" sz="1600" b="1" u="sng" dirty="0" smtClean="0"/>
              <a:t>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261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76470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u="sng" dirty="0" smtClean="0">
                <a:cs typeface="Times New Roman" pitchFamily="18" charset="0"/>
              </a:rPr>
              <a:t>Методическое направление:</a:t>
            </a:r>
            <a:endParaRPr lang="ru-RU" sz="2800" b="1" u="sng" dirty="0"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764" y="987128"/>
            <a:ext cx="8820472" cy="5716016"/>
          </a:xfrm>
        </p:spPr>
        <p:txBody>
          <a:bodyPr>
            <a:noAutofit/>
          </a:bodyPr>
          <a:lstStyle/>
          <a:p>
            <a:pPr algn="r"/>
            <a:endParaRPr lang="ru-RU" sz="2000" dirty="0"/>
          </a:p>
          <a:p>
            <a:pPr algn="just"/>
            <a:r>
              <a:rPr lang="ru-RU" sz="2000" b="1" dirty="0" smtClean="0">
                <a:cs typeface="Times New Roman" pitchFamily="18" charset="0"/>
              </a:rPr>
              <a:t>Разработано:</a:t>
            </a:r>
            <a:endParaRPr lang="ru-RU" sz="2000" b="1" dirty="0">
              <a:cs typeface="Times New Roman" pitchFamily="18" charset="0"/>
            </a:endParaRPr>
          </a:p>
          <a:p>
            <a:endParaRPr lang="uk-UA" sz="1600" dirty="0">
              <a:cs typeface="Times New Roman" pitchFamily="18" charset="0"/>
            </a:endParaRPr>
          </a:p>
          <a:p>
            <a:r>
              <a:rPr lang="ru-RU" sz="2400" dirty="0"/>
              <a:t>программы профессионального, методического, исследовательского модулей в ЗВО; </a:t>
            </a:r>
            <a:endParaRPr lang="ru-RU" sz="2400" dirty="0" smtClean="0"/>
          </a:p>
          <a:p>
            <a:r>
              <a:rPr lang="ru-RU" sz="2400" dirty="0" smtClean="0"/>
              <a:t>программа </a:t>
            </a:r>
            <a:r>
              <a:rPr lang="ru-RU" sz="2400" dirty="0"/>
              <a:t>по украинскому языку для учащихся 10-11 классов, учебник по украинскому языку для учащихся; </a:t>
            </a:r>
            <a:endParaRPr lang="ru-RU" sz="2400" dirty="0" smtClean="0"/>
          </a:p>
          <a:p>
            <a:r>
              <a:rPr lang="ru-RU" sz="2400" dirty="0" smtClean="0"/>
              <a:t>пособия </a:t>
            </a:r>
            <a:r>
              <a:rPr lang="ru-RU" sz="2400" dirty="0"/>
              <a:t>по лингводидактики, </a:t>
            </a:r>
            <a:r>
              <a:rPr lang="ru-RU" sz="2400" dirty="0" smtClean="0"/>
              <a:t>культуре </a:t>
            </a:r>
            <a:r>
              <a:rPr lang="ru-RU" sz="2400" dirty="0"/>
              <a:t>научной украинского языка, академического письма; </a:t>
            </a:r>
            <a:endParaRPr lang="ru-RU" sz="2400" dirty="0" smtClean="0"/>
          </a:p>
          <a:p>
            <a:r>
              <a:rPr lang="ru-RU" sz="2400" dirty="0" smtClean="0"/>
              <a:t>междисциплинарные модули: ИКТ; </a:t>
            </a:r>
            <a:r>
              <a:rPr lang="ru-RU" sz="2400" dirty="0"/>
              <a:t>предпринимательская компетентность, инклюзивное образование; здоровье и </a:t>
            </a:r>
            <a:r>
              <a:rPr lang="ru-RU" sz="2400" dirty="0" smtClean="0"/>
              <a:t>безопасность.</a:t>
            </a:r>
          </a:p>
          <a:p>
            <a:r>
              <a:rPr lang="ru-RU" sz="1600" dirty="0" smtClean="0">
                <a:cs typeface="Times New Roman" pitchFamily="18" charset="0"/>
              </a:rPr>
              <a:t> </a:t>
            </a:r>
          </a:p>
          <a:p>
            <a:endParaRPr lang="ru-RU" sz="1600" dirty="0">
              <a:cs typeface="Times New Roman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5005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52" y="404664"/>
            <a:ext cx="9036496" cy="764704"/>
          </a:xfrm>
        </p:spPr>
        <p:txBody>
          <a:bodyPr>
            <a:noAutofit/>
          </a:bodyPr>
          <a:lstStyle/>
          <a:p>
            <a:r>
              <a:rPr lang="uk-UA" sz="1800" b="1" dirty="0" err="1" smtClean="0"/>
              <a:t>Страница</a:t>
            </a:r>
            <a:r>
              <a:rPr lang="uk-UA" sz="1800" b="1" dirty="0" smtClean="0"/>
              <a:t>  </a:t>
            </a:r>
            <a:r>
              <a:rPr lang="uk-UA" sz="1800" b="1" dirty="0"/>
              <a:t>ресурсного </a:t>
            </a:r>
            <a:r>
              <a:rPr lang="uk-UA" sz="1800" b="1" dirty="0" smtClean="0"/>
              <a:t>центра </a:t>
            </a:r>
            <a:r>
              <a:rPr lang="uk-UA" sz="1800" b="1" dirty="0" err="1" smtClean="0"/>
              <a:t>профессионального</a:t>
            </a:r>
            <a:r>
              <a:rPr lang="uk-UA" sz="1800" b="1" dirty="0" smtClean="0"/>
              <a:t>  </a:t>
            </a:r>
            <a:r>
              <a:rPr lang="uk-UA" sz="1800" b="1" dirty="0" err="1" smtClean="0"/>
              <a:t>развития</a:t>
            </a:r>
            <a:r>
              <a:rPr lang="uk-UA" sz="1800" b="1" dirty="0" smtClean="0"/>
              <a:t> учителя на </a:t>
            </a:r>
            <a:r>
              <a:rPr lang="uk-UA" sz="1800" b="1" dirty="0"/>
              <a:t>сайті </a:t>
            </a:r>
            <a:r>
              <a:rPr lang="uk-UA" sz="1800" b="1" dirty="0" err="1" smtClean="0"/>
              <a:t>СумГПУ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имени</a:t>
            </a:r>
            <a:r>
              <a:rPr lang="uk-UA" sz="1800" b="1" dirty="0" smtClean="0"/>
              <a:t> </a:t>
            </a:r>
            <a:r>
              <a:rPr lang="uk-UA" sz="1800" b="1" dirty="0"/>
              <a:t>А.С.Макаренка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800" u="sng" dirty="0" err="1">
                <a:hlinkClick r:id="rId3"/>
              </a:rPr>
              <a:t>http</a:t>
            </a:r>
            <a:r>
              <a:rPr lang="uk-UA" sz="2800" u="sng" dirty="0">
                <a:hlinkClick r:id="rId3"/>
              </a:rPr>
              <a:t>://</a:t>
            </a:r>
            <a:r>
              <a:rPr lang="ru-RU" sz="2800" u="sng" dirty="0" err="1">
                <a:hlinkClick r:id="rId3"/>
              </a:rPr>
              <a:t>rctpd</a:t>
            </a:r>
            <a:r>
              <a:rPr lang="uk-UA" sz="2800" u="sng" dirty="0">
                <a:hlinkClick r:id="rId3"/>
              </a:rPr>
              <a:t>.</a:t>
            </a:r>
            <a:r>
              <a:rPr lang="ru-RU" sz="2800" u="sng" dirty="0" err="1">
                <a:hlinkClick r:id="rId3"/>
              </a:rPr>
              <a:t>sspu</a:t>
            </a:r>
            <a:r>
              <a:rPr lang="uk-UA" sz="2800" u="sng" dirty="0">
                <a:hlinkClick r:id="rId3"/>
              </a:rPr>
              <a:t>.</a:t>
            </a:r>
            <a:r>
              <a:rPr lang="ru-RU" sz="2800" u="sng" dirty="0" err="1">
                <a:hlinkClick r:id="rId3"/>
              </a:rPr>
              <a:t>edu</a:t>
            </a:r>
            <a:r>
              <a:rPr lang="uk-UA" sz="2800" u="sng" dirty="0">
                <a:hlinkClick r:id="rId3"/>
              </a:rPr>
              <a:t>.</a:t>
            </a:r>
            <a:r>
              <a:rPr lang="ru-RU" sz="2800" u="sng" dirty="0" err="1">
                <a:hlinkClick r:id="rId3"/>
              </a:rPr>
              <a:t>ua</a:t>
            </a:r>
            <a:r>
              <a:rPr lang="uk-UA" sz="2800" u="sng" dirty="0">
                <a:hlinkClick r:id="rId3"/>
              </a:rPr>
              <a:t>/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764" y="987128"/>
            <a:ext cx="8820472" cy="5716016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endParaRPr lang="uk-UA" sz="2400" b="1" dirty="0" smtClean="0"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endParaRPr lang="uk-UA" sz="2400" b="1" dirty="0">
              <a:cs typeface="Times New Roman" pitchFamily="18" charset="0"/>
            </a:endParaRPr>
          </a:p>
        </p:txBody>
      </p:sp>
      <p:pic>
        <p:nvPicPr>
          <p:cNvPr id="6146" name="Picture 2" descr="E:\Мамин компьютер\!!!\Мои документы\С ноутбука\Наукові крила 2019\ФІНІКОВ)\Виступ 21.03.19\Слайди\54388217_812493395775523_1377600851702448128_o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0374" y="1268760"/>
            <a:ext cx="7843837" cy="514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178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764704"/>
          </a:xfrm>
        </p:spPr>
        <p:txBody>
          <a:bodyPr>
            <a:noAutofit/>
          </a:bodyPr>
          <a:lstStyle/>
          <a:p>
            <a:r>
              <a:rPr lang="ru-RU" sz="2800" u="sng" dirty="0" err="1" smtClean="0">
                <a:hlinkClick r:id="rId3"/>
              </a:rPr>
              <a:t>http</a:t>
            </a:r>
            <a:r>
              <a:rPr lang="uk-UA" sz="2800" u="sng" dirty="0">
                <a:hlinkClick r:id="rId3"/>
              </a:rPr>
              <a:t>://</a:t>
            </a:r>
            <a:r>
              <a:rPr lang="ru-RU" sz="2800" u="sng" dirty="0" err="1">
                <a:hlinkClick r:id="rId3"/>
              </a:rPr>
              <a:t>rctpd</a:t>
            </a:r>
            <a:r>
              <a:rPr lang="uk-UA" sz="2800" u="sng" dirty="0">
                <a:hlinkClick r:id="rId3"/>
              </a:rPr>
              <a:t>.</a:t>
            </a:r>
            <a:r>
              <a:rPr lang="ru-RU" sz="2800" u="sng" dirty="0" err="1">
                <a:hlinkClick r:id="rId3"/>
              </a:rPr>
              <a:t>sspu</a:t>
            </a:r>
            <a:r>
              <a:rPr lang="uk-UA" sz="2800" u="sng" dirty="0">
                <a:hlinkClick r:id="rId3"/>
              </a:rPr>
              <a:t>.</a:t>
            </a:r>
            <a:r>
              <a:rPr lang="ru-RU" sz="2800" u="sng" dirty="0" err="1">
                <a:hlinkClick r:id="rId3"/>
              </a:rPr>
              <a:t>edu</a:t>
            </a:r>
            <a:r>
              <a:rPr lang="uk-UA" sz="2800" u="sng" dirty="0">
                <a:hlinkClick r:id="rId3"/>
              </a:rPr>
              <a:t>.</a:t>
            </a:r>
            <a:r>
              <a:rPr lang="ru-RU" sz="2800" u="sng" dirty="0" err="1">
                <a:hlinkClick r:id="rId3"/>
              </a:rPr>
              <a:t>ua</a:t>
            </a:r>
            <a:r>
              <a:rPr lang="uk-UA" sz="2800" u="sng" dirty="0">
                <a:hlinkClick r:id="rId3"/>
              </a:rPr>
              <a:t>/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764" y="987128"/>
            <a:ext cx="8820472" cy="5716016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endParaRPr lang="uk-UA" sz="2400" b="1" dirty="0" smtClean="0"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endParaRPr lang="uk-UA" sz="2400" b="1" dirty="0">
              <a:cs typeface="Times New Roman" pitchFamily="18" charset="0"/>
            </a:endParaRPr>
          </a:p>
        </p:txBody>
      </p:sp>
      <p:pic>
        <p:nvPicPr>
          <p:cNvPr id="6" name="Рисунок 5" descr="Безымянный1.bmp"/>
          <p:cNvPicPr>
            <a:picLocks noChangeAspect="1"/>
          </p:cNvPicPr>
          <p:nvPr/>
        </p:nvPicPr>
        <p:blipFill>
          <a:blip r:embed="rId4" cstate="print"/>
          <a:srcRect l="14062" t="12500" r="35156" b="27500"/>
          <a:stretch>
            <a:fillRect/>
          </a:stretch>
        </p:blipFill>
        <p:spPr>
          <a:xfrm>
            <a:off x="428596" y="1000108"/>
            <a:ext cx="4286280" cy="31652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Безымянный2.bmp"/>
          <p:cNvPicPr>
            <a:picLocks noChangeAspect="1"/>
          </p:cNvPicPr>
          <p:nvPr/>
        </p:nvPicPr>
        <p:blipFill>
          <a:blip r:embed="rId5" cstate="print"/>
          <a:srcRect l="12159" t="17500" r="14062" b="3750"/>
          <a:stretch>
            <a:fillRect/>
          </a:stretch>
        </p:blipFill>
        <p:spPr>
          <a:xfrm>
            <a:off x="5000628" y="4357694"/>
            <a:ext cx="2941768" cy="200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 descr="Безымянный3.bmp"/>
          <p:cNvPicPr>
            <a:picLocks noChangeAspect="1"/>
          </p:cNvPicPr>
          <p:nvPr/>
        </p:nvPicPr>
        <p:blipFill>
          <a:blip r:embed="rId6" cstate="print"/>
          <a:srcRect l="14844" t="30004" r="17187" b="8750"/>
          <a:stretch>
            <a:fillRect/>
          </a:stretch>
        </p:blipFill>
        <p:spPr>
          <a:xfrm>
            <a:off x="571472" y="4357694"/>
            <a:ext cx="3929090" cy="2330765"/>
          </a:xfrm>
          <a:prstGeom prst="rect">
            <a:avLst/>
          </a:prstGeom>
        </p:spPr>
      </p:pic>
      <p:pic>
        <p:nvPicPr>
          <p:cNvPr id="9" name="Рисунок 8" descr="Безымянный4.bmp"/>
          <p:cNvPicPr>
            <a:picLocks noChangeAspect="1"/>
          </p:cNvPicPr>
          <p:nvPr/>
        </p:nvPicPr>
        <p:blipFill>
          <a:blip r:embed="rId7" cstate="print"/>
          <a:srcRect l="14844" t="13750" r="17187" b="6250"/>
          <a:stretch>
            <a:fillRect/>
          </a:stretch>
        </p:blipFill>
        <p:spPr>
          <a:xfrm>
            <a:off x="4500562" y="1071546"/>
            <a:ext cx="4362915" cy="298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804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9600</TotalTime>
  <Words>310</Words>
  <Application>Microsoft Office PowerPoint</Application>
  <PresentationFormat>Екран (4:3)</PresentationFormat>
  <Paragraphs>108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5" baseType="lpstr">
      <vt:lpstr>Тема Office</vt:lpstr>
      <vt:lpstr>  Ресурсный центр профессионального развития учителя как средство взаимодействия:  университет - школа  Елена Семеног, д. пед. н., проф., заведующая кафедрой украинского языка и литературы, Сумской государственный педагогический университет имени А. С. Макаренко</vt:lpstr>
      <vt:lpstr>АКТУАЛЬНОСТЬ</vt:lpstr>
      <vt:lpstr>Цель:</vt:lpstr>
      <vt:lpstr>Задания микропроекта</vt:lpstr>
      <vt:lpstr>Цель деятельности центра:</vt:lpstr>
      <vt:lpstr>Направления деятельности ресурсного центра  профессионального развития учителя украинского языка и литературы </vt:lpstr>
      <vt:lpstr>Методическое направление:</vt:lpstr>
      <vt:lpstr>Страница  ресурсного центра профессионального  развития учителя на сайті СумГПУ имени А.С.Макаренка http://rctpd.sspu.edu.ua/</vt:lpstr>
      <vt:lpstr>http://rctpd.sspu.edu.ua/</vt:lpstr>
      <vt:lpstr>Страница  ресурсного центра профессионального  развития учителя у социальных сетях https://www.facebook.com/groups/738691996506908/ </vt:lpstr>
      <vt:lpstr>Слайд 11</vt:lpstr>
      <vt:lpstr>Слайд 12</vt:lpstr>
      <vt:lpstr>     ПРОВЕДЕНЫ мероприятия научно-методического, исследовательского, культурно-образовательного направления</vt:lpstr>
      <vt:lpstr>  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Мікророект «Стратегія інтернаціоналізації трансферу технологій»</dc:title>
  <dc:creator>lenovopc</dc:creator>
  <cp:lastModifiedBy>PRIME2</cp:lastModifiedBy>
  <cp:revision>673</cp:revision>
  <cp:lastPrinted>2019-06-04T19:28:55Z</cp:lastPrinted>
  <dcterms:created xsi:type="dcterms:W3CDTF">2015-11-14T09:01:21Z</dcterms:created>
  <dcterms:modified xsi:type="dcterms:W3CDTF">2019-11-21T07:06:53Z</dcterms:modified>
</cp:coreProperties>
</file>