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92" r:id="rId3"/>
    <p:sldId id="293" r:id="rId4"/>
    <p:sldId id="269" r:id="rId5"/>
    <p:sldId id="271" r:id="rId6"/>
    <p:sldId id="270" r:id="rId7"/>
    <p:sldId id="282" r:id="rId8"/>
    <p:sldId id="290" r:id="rId9"/>
    <p:sldId id="291" r:id="rId10"/>
    <p:sldId id="289" r:id="rId11"/>
    <p:sldId id="279" r:id="rId12"/>
    <p:sldId id="287" r:id="rId13"/>
    <p:sldId id="286" r:id="rId14"/>
    <p:sldId id="285" r:id="rId15"/>
    <p:sldId id="294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ED164E"/>
    <a:srgbClr val="FFFFE5"/>
    <a:srgbClr val="FFFFCC"/>
    <a:srgbClr val="C8CACB"/>
    <a:srgbClr val="D6D7D8"/>
    <a:srgbClr val="6D6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554" autoAdjust="0"/>
  </p:normalViewPr>
  <p:slideViewPr>
    <p:cSldViewPr snapToGrid="0" showGuides="1">
      <p:cViewPr varScale="1">
        <p:scale>
          <a:sx n="105" d="100"/>
          <a:sy n="105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6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8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1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8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08.05.2019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10.wdp"/><Relationship Id="rId5" Type="http://schemas.microsoft.com/office/2007/relationships/hdphoto" Target="../media/hdphoto4.wdp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9762" y="2618831"/>
            <a:ext cx="77801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Організація проведення</a:t>
            </a:r>
          </a:p>
          <a:p>
            <a:r>
              <a:rPr lang="uk-UA" sz="40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зовнішніх освітніх оцінювань</a:t>
            </a:r>
            <a:endParaRPr lang="uk-UA" sz="4000" b="1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94576" y="5855678"/>
            <a:ext cx="5297425" cy="461665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265113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Олександр Сидоренко, директор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05546" y="3311237"/>
            <a:ext cx="6906490" cy="0"/>
          </a:xfrm>
          <a:prstGeom prst="line">
            <a:avLst/>
          </a:prstGeom>
          <a:ln w="635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7" y="365589"/>
            <a:ext cx="2923992" cy="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334108"/>
            <a:ext cx="12192000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ЗНО/ДПА 2019: підготовка пунктів проведення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1516477" y="1682072"/>
            <a:ext cx="80423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uk-UA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Готовність до роботи приміщень</a:t>
            </a:r>
            <a:endParaRPr lang="uk-UA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uk-UA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ЗЗСО - 18, ЗПТО - 5, ЗВО – 20.</a:t>
            </a:r>
          </a:p>
          <a:p>
            <a:pPr>
              <a:defRPr/>
            </a:pPr>
            <a:r>
              <a:rPr lang="uk-UA" b="1" i="1" dirty="0" smtClean="0">
                <a:solidFill>
                  <a:srgbClr val="F24E5E"/>
                </a:solidFill>
                <a:latin typeface="Arial" charset="0"/>
              </a:rPr>
              <a:t>Ризики</a:t>
            </a:r>
            <a:r>
              <a:rPr lang="uk-UA" b="1" i="1" dirty="0">
                <a:solidFill>
                  <a:srgbClr val="F24E5E"/>
                </a:solidFill>
                <a:latin typeface="Arial" charset="0"/>
              </a:rPr>
              <a:t>:</a:t>
            </a:r>
            <a:r>
              <a:rPr lang="en-US" b="1" i="1" dirty="0">
                <a:solidFill>
                  <a:srgbClr val="F24E5E"/>
                </a:solidFill>
                <a:latin typeface="Arial" charset="0"/>
              </a:rPr>
              <a:t> </a:t>
            </a:r>
            <a:r>
              <a:rPr lang="uk-UA" b="1" i="1" dirty="0" smtClean="0">
                <a:solidFill>
                  <a:srgbClr val="F24E5E"/>
                </a:solidFill>
                <a:latin typeface="Arial" charset="0"/>
              </a:rPr>
              <a:t>відсутність</a:t>
            </a:r>
            <a:r>
              <a:rPr lang="en-US" b="1" i="1" dirty="0" smtClean="0">
                <a:solidFill>
                  <a:srgbClr val="F24E5E"/>
                </a:solidFill>
                <a:latin typeface="Arial" charset="0"/>
              </a:rPr>
              <a:t> </a:t>
            </a:r>
            <a:r>
              <a:rPr lang="uk-UA" b="1" i="1" dirty="0" smtClean="0">
                <a:solidFill>
                  <a:srgbClr val="F24E5E"/>
                </a:solidFill>
                <a:latin typeface="Arial" charset="0"/>
              </a:rPr>
              <a:t>навігації, </a:t>
            </a:r>
          </a:p>
          <a:p>
            <a:pPr>
              <a:defRPr/>
            </a:pPr>
            <a:r>
              <a:rPr lang="uk-UA" b="1" i="1" dirty="0">
                <a:solidFill>
                  <a:srgbClr val="F24E5E"/>
                </a:solidFill>
                <a:latin typeface="Arial" charset="0"/>
              </a:rPr>
              <a:t> </a:t>
            </a:r>
            <a:r>
              <a:rPr lang="uk-UA" b="1" i="1" dirty="0" smtClean="0">
                <a:solidFill>
                  <a:srgbClr val="F24E5E"/>
                </a:solidFill>
                <a:latin typeface="Arial" charset="0"/>
              </a:rPr>
              <a:t>              некомфортні кліматичні умови</a:t>
            </a:r>
            <a:endParaRPr lang="ru-RU" b="1" i="1" dirty="0">
              <a:solidFill>
                <a:srgbClr val="F24E5E"/>
              </a:solidFill>
              <a:latin typeface="Arial" charset="0"/>
            </a:endParaRP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1516477" y="3446585"/>
            <a:ext cx="779530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Готовність до роботи</a:t>
            </a:r>
            <a:r>
              <a:rPr lang="uk-UA" alt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uk-UA" alt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персоналу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uk-UA" altLang="ru-RU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2 280 осіб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uk-UA" sz="1800" b="1" i="1" dirty="0" smtClean="0">
                <a:solidFill>
                  <a:srgbClr val="F24E5E"/>
                </a:solidFill>
                <a:latin typeface="Arial" charset="0"/>
              </a:rPr>
              <a:t>Ризики</a:t>
            </a:r>
            <a:r>
              <a:rPr lang="uk-UA" sz="1800" b="1" i="1" dirty="0">
                <a:solidFill>
                  <a:srgbClr val="F24E5E"/>
                </a:solidFill>
                <a:latin typeface="Arial" charset="0"/>
              </a:rPr>
              <a:t>: </a:t>
            </a:r>
            <a:r>
              <a:rPr lang="uk-UA" sz="1800" b="1" i="1" dirty="0" smtClean="0">
                <a:solidFill>
                  <a:srgbClr val="F24E5E"/>
                </a:solidFill>
                <a:latin typeface="Arial" charset="0"/>
              </a:rPr>
              <a:t>неявка/запізнення персоналу</a:t>
            </a:r>
            <a:endParaRPr lang="ru-RU" alt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42080" t="33680" r="51450" b="50645"/>
          <a:stretch/>
        </p:blipFill>
        <p:spPr>
          <a:xfrm>
            <a:off x="9770841" y="1447375"/>
            <a:ext cx="1423446" cy="1471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l="32933" t="33879" r="59259" b="52232"/>
          <a:stretch/>
        </p:blipFill>
        <p:spPr>
          <a:xfrm>
            <a:off x="9783930" y="3253253"/>
            <a:ext cx="1410357" cy="1410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Рисунок 20"/>
          <p:cNvPicPr/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648" t="45338" r="61403" b="32806"/>
          <a:stretch/>
        </p:blipFill>
        <p:spPr bwMode="auto">
          <a:xfrm>
            <a:off x="9783930" y="5109236"/>
            <a:ext cx="1426758" cy="1314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42"/>
          <p:cNvSpPr txBox="1">
            <a:spLocks noChangeArrowheads="1"/>
          </p:cNvSpPr>
          <p:nvPr/>
        </p:nvSpPr>
        <p:spPr bwMode="auto">
          <a:xfrm>
            <a:off x="1600656" y="5069649"/>
            <a:ext cx="67080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Готовність</a:t>
            </a:r>
            <a:r>
              <a:rPr lang="uk-UA" alt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uk-UA" alt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до аудіювання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uk-UA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ЗЗСО – 6, ЗВО – 5 пунктів.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uk-UA" sz="1800" b="1" i="1" dirty="0" smtClean="0">
                <a:solidFill>
                  <a:srgbClr val="F24E5E"/>
                </a:solidFill>
                <a:latin typeface="Arial" charset="0"/>
              </a:rPr>
              <a:t>Ризики</a:t>
            </a:r>
            <a:r>
              <a:rPr lang="uk-UA" sz="1800" b="1" i="1" dirty="0">
                <a:solidFill>
                  <a:srgbClr val="F24E5E"/>
                </a:solidFill>
                <a:latin typeface="Arial" charset="0"/>
              </a:rPr>
              <a:t>: </a:t>
            </a:r>
            <a:r>
              <a:rPr lang="uk-UA" sz="1800" b="1" i="1" dirty="0" smtClean="0">
                <a:solidFill>
                  <a:srgbClr val="F24E5E"/>
                </a:solidFill>
                <a:latin typeface="Arial" charset="0"/>
              </a:rPr>
              <a:t>несправність </a:t>
            </a:r>
            <a:r>
              <a:rPr lang="uk-UA" altLang="ru-RU" sz="1800" b="1" i="1" dirty="0" smtClean="0">
                <a:solidFill>
                  <a:srgbClr val="F24E5E"/>
                </a:solidFill>
                <a:latin typeface="Arial" charset="0"/>
              </a:rPr>
              <a:t>технічних пристроїв,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uk-UA" sz="1800" b="1" i="1" dirty="0">
                <a:solidFill>
                  <a:srgbClr val="F24E5E"/>
                </a:solidFill>
                <a:latin typeface="Arial" charset="0"/>
              </a:rPr>
              <a:t> </a:t>
            </a:r>
            <a:r>
              <a:rPr lang="uk-UA" sz="1800" b="1" i="1" dirty="0" smtClean="0">
                <a:solidFill>
                  <a:srgbClr val="F24E5E"/>
                </a:solidFill>
                <a:latin typeface="Arial" charset="0"/>
              </a:rPr>
              <a:t>              відсутність електроживлення</a:t>
            </a:r>
            <a:endParaRPr lang="ru-RU" altLang="ru-RU" sz="1800" b="1" i="1" dirty="0">
              <a:solidFill>
                <a:srgbClr val="F24E5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362808" y="1023089"/>
            <a:ext cx="8197968" cy="592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ru-RU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Доїзд</a:t>
            </a:r>
            <a:r>
              <a:rPr lang="uk-UA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пунктів ЗНО та у зворотному напрямку</a:t>
            </a:r>
            <a:endParaRPr lang="uk-UA" altLang="ru-RU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Громадський порядок та безпека на прилеглій до пунктів ЗНО території</a:t>
            </a: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Паркування транспорту біля пунктів ЗНО </a:t>
            </a: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endParaRPr lang="uk-UA" altLang="ru-RU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Профілактичний огляд пунктів ЗНО напередодні </a:t>
            </a: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endParaRPr lang="uk-UA" alt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Охорона тестових матеріалів у </a:t>
            </a:r>
            <a:r>
              <a:rPr lang="uk-UA" alt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пунктах ЗНО </a:t>
            </a:r>
            <a:endParaRPr lang="uk-UA" alt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Громадський порядок у пунктах ЗНО  </a:t>
            </a: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Наявність металошукачів </a:t>
            </a:r>
            <a:r>
              <a:rPr lang="uk-UA" alt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пунктах ЗНО </a:t>
            </a:r>
            <a:endParaRPr lang="uk-UA" alt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endParaRPr lang="uk-UA" alt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Медична допомога учасникам та працівникам у пунктах ЗНО </a:t>
            </a: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endParaRPr lang="uk-UA" alt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Своєчасна доставка до пунктів </a:t>
            </a:r>
            <a:r>
              <a:rPr lang="uk-UA" alt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ЗНО </a:t>
            </a: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 у зворотному напрямку матеріалів ЗНО</a:t>
            </a:r>
          </a:p>
          <a:p>
            <a:pPr algn="l"/>
            <a:endParaRPr lang="uk-UA" altLang="ru-RU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altLang="ru-RU" sz="1600" b="1" i="1" dirty="0" smtClean="0">
                <a:solidFill>
                  <a:srgbClr val="F24E5E"/>
                </a:solidFill>
              </a:rPr>
              <a:t>* Порядок проведення ЗНО, затверджений наказом МОНУ від 10.01.2017 №25</a:t>
            </a:r>
          </a:p>
          <a:p>
            <a:pPr algn="l"/>
            <a:endParaRPr lang="uk-UA" alt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1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41171" r="59753" b="32155"/>
          <a:stretch>
            <a:fillRect/>
          </a:stretch>
        </p:blipFill>
        <p:spPr bwMode="auto">
          <a:xfrm>
            <a:off x="9825225" y="3394741"/>
            <a:ext cx="1015003" cy="862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9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28221" r="52699" b="18758"/>
          <a:stretch>
            <a:fillRect/>
          </a:stretch>
        </p:blipFill>
        <p:spPr bwMode="auto">
          <a:xfrm>
            <a:off x="9819093" y="2256444"/>
            <a:ext cx="1021135" cy="909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36494" r="57188" b="27309"/>
          <a:stretch>
            <a:fillRect/>
          </a:stretch>
        </p:blipFill>
        <p:spPr bwMode="auto">
          <a:xfrm>
            <a:off x="9819093" y="1109800"/>
            <a:ext cx="1001121" cy="894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1516063" y="2048032"/>
            <a:ext cx="7524750" cy="1936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516063" y="3046948"/>
            <a:ext cx="7524750" cy="1936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516063" y="4313867"/>
            <a:ext cx="7523163" cy="1952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516063" y="5324512"/>
            <a:ext cx="7524750" cy="1952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30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06" t="45448" r="62586" b="36147"/>
          <a:stretch/>
        </p:blipFill>
        <p:spPr bwMode="auto">
          <a:xfrm>
            <a:off x="9839484" y="4486661"/>
            <a:ext cx="1000744" cy="929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334108"/>
            <a:ext cx="12192000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ЗНО/ДПА 2019: організація*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9092" y="5645096"/>
            <a:ext cx="1001121" cy="898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трелка вправо 16"/>
          <p:cNvSpPr/>
          <p:nvPr/>
        </p:nvSpPr>
        <p:spPr>
          <a:xfrm>
            <a:off x="1514476" y="6139895"/>
            <a:ext cx="7524750" cy="1952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1371882" y="4552950"/>
            <a:ext cx="4533617" cy="1699826"/>
          </a:xfrm>
          <a:prstGeom prst="ellipse">
            <a:avLst/>
          </a:prstGeom>
          <a:solidFill>
            <a:srgbClr val="C8CACB"/>
          </a:solidFill>
          <a:ln>
            <a:solidFill>
              <a:srgbClr val="6D6E70"/>
            </a:solidFill>
          </a:ln>
          <a:effectLst>
            <a:outerShdw blurRad="76200" dist="12700" dir="2700000" sy="-23000" kx="-800400" algn="bl" rotWithShape="0">
              <a:srgbClr val="F24E5E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19202" y="4552950"/>
            <a:ext cx="4191697" cy="1665132"/>
          </a:xfrm>
          <a:prstGeom prst="ellipse">
            <a:avLst/>
          </a:prstGeom>
          <a:solidFill>
            <a:srgbClr val="C8CACB"/>
          </a:solidFill>
          <a:ln>
            <a:solidFill>
              <a:srgbClr val="6D6E70"/>
            </a:solidFill>
          </a:ln>
          <a:effectLst>
            <a:outerShdw blurRad="76200" dist="12700" dir="2700000" sy="-23000" kx="-800400" algn="bl" rotWithShape="0">
              <a:srgbClr val="F24E5E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1925513" y="-2725616"/>
            <a:ext cx="1424355" cy="6875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8022980" y="-2721219"/>
            <a:ext cx="1415564" cy="68755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34108"/>
            <a:ext cx="12192000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ЄВІ/ЄФВВ 2019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5610" y="5000795"/>
            <a:ext cx="4518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Реєстрація</a:t>
            </a:r>
          </a:p>
          <a:p>
            <a:pPr algn="ctr"/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13 травня по 3 червня 2019 року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4610" y="4706062"/>
            <a:ext cx="3591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</a:p>
          <a:p>
            <a:pPr algn="ctr"/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ЄВІ – 2 липня 2019 року</a:t>
            </a:r>
          </a:p>
          <a:p>
            <a:pPr algn="ctr"/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ЄФВВ – 4липня 2019 року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73868" y="1732093"/>
            <a:ext cx="3253070" cy="1840520"/>
          </a:xfrm>
          <a:prstGeom prst="roundRect">
            <a:avLst/>
          </a:prstGeom>
          <a:solidFill>
            <a:srgbClr val="E26C6C"/>
          </a:solidFill>
          <a:ln>
            <a:solidFill>
              <a:srgbClr val="F24E5E"/>
            </a:solidFill>
          </a:ln>
          <a:effectLst>
            <a:outerShdw blurRad="76200" dist="12700" dir="2700000" sy="-23000" kx="-800400" algn="bl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ЄФВВ </a:t>
            </a:r>
          </a:p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(єдине фахове вступне випробування)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60634" y="1732093"/>
            <a:ext cx="3253070" cy="1840520"/>
          </a:xfrm>
          <a:prstGeom prst="roundRect">
            <a:avLst/>
          </a:prstGeom>
          <a:solidFill>
            <a:srgbClr val="E26C6C"/>
          </a:solidFill>
          <a:ln>
            <a:solidFill>
              <a:srgbClr val="F24E5E"/>
            </a:solidFill>
          </a:ln>
          <a:effectLst>
            <a:outerShdw blurRad="76200" dist="12700" dir="2700000" sy="-23000" kx="-800400" algn="bl" rotWithShape="0">
              <a:schemeClr val="bg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ЄВІ</a:t>
            </a:r>
          </a:p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(єдиний вступний іспит з</a:t>
            </a:r>
          </a:p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іноземної мови)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0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34108"/>
            <a:ext cx="12192000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ЄВІ/ЄФВВ 2019: кількісні прогнозні показники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87226"/>
              </p:ext>
            </p:extLst>
          </p:nvPr>
        </p:nvGraphicFramePr>
        <p:xfrm>
          <a:off x="2074986" y="1998056"/>
          <a:ext cx="8932984" cy="32531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3244">
                  <a:extLst>
                    <a:ext uri="{9D8B030D-6E8A-4147-A177-3AD203B41FA5}">
                      <a16:colId xmlns:a16="http://schemas.microsoft.com/office/drawing/2014/main" val="3124437786"/>
                    </a:ext>
                  </a:extLst>
                </a:gridCol>
                <a:gridCol w="2621040">
                  <a:extLst>
                    <a:ext uri="{9D8B030D-6E8A-4147-A177-3AD203B41FA5}">
                      <a16:colId xmlns:a16="http://schemas.microsoft.com/office/drawing/2014/main" val="253630562"/>
                    </a:ext>
                  </a:extLst>
                </a:gridCol>
                <a:gridCol w="1845456">
                  <a:extLst>
                    <a:ext uri="{9D8B030D-6E8A-4147-A177-3AD203B41FA5}">
                      <a16:colId xmlns:a16="http://schemas.microsoft.com/office/drawing/2014/main" val="3857041545"/>
                    </a:ext>
                  </a:extLst>
                </a:gridCol>
                <a:gridCol w="2233244">
                  <a:extLst>
                    <a:ext uri="{9D8B030D-6E8A-4147-A177-3AD203B41FA5}">
                      <a16:colId xmlns:a16="http://schemas.microsoft.com/office/drawing/2014/main" val="3696365112"/>
                    </a:ext>
                  </a:extLst>
                </a:gridCol>
              </a:tblGrid>
              <a:tr h="1084383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ОКРУГ</a:t>
                      </a:r>
                      <a:endParaRPr lang="ru-RU" sz="2400" dirty="0"/>
                    </a:p>
                  </a:txBody>
                  <a:tcPr>
                    <a:solidFill>
                      <a:srgbClr val="F24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НАПОВНЕННЯ</a:t>
                      </a:r>
                      <a:endParaRPr lang="ru-RU" sz="2400" dirty="0"/>
                    </a:p>
                  </a:txBody>
                  <a:tcPr>
                    <a:solidFill>
                      <a:srgbClr val="F24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ПУНКТИ</a:t>
                      </a:r>
                      <a:endParaRPr lang="ru-RU" sz="2400" dirty="0"/>
                    </a:p>
                  </a:txBody>
                  <a:tcPr>
                    <a:solidFill>
                      <a:srgbClr val="F24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ПЕРСОНАЛ</a:t>
                      </a:r>
                      <a:endParaRPr lang="ru-RU" sz="2400" dirty="0"/>
                    </a:p>
                  </a:txBody>
                  <a:tcPr>
                    <a:solidFill>
                      <a:srgbClr val="F24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89562"/>
                  </a:ext>
                </a:extLst>
              </a:tr>
              <a:tr h="1084383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Суми, ЄВІ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1578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4*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155*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627657"/>
                  </a:ext>
                </a:extLst>
              </a:tr>
              <a:tr h="1084383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Суми, ЄФВВ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298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52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9475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5022" y="5407048"/>
            <a:ext cx="90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* </a:t>
            </a:r>
            <a:r>
              <a:rPr lang="uk-UA" sz="2800" i="1" dirty="0"/>
              <a:t>п</a:t>
            </a:r>
            <a:r>
              <a:rPr lang="uk-UA" sz="2800" i="1" dirty="0" smtClean="0"/>
              <a:t>роведення у дві зміни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2847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515167" y="3247920"/>
            <a:ext cx="8043612" cy="292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Охорона тестових матеріалів у </a:t>
            </a:r>
            <a:r>
              <a:rPr lang="uk-UA" alt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пунктах ЗНО </a:t>
            </a:r>
            <a:endParaRPr lang="uk-UA" alt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Громадський порядок у пунктах ЗНО  </a:t>
            </a: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Наявність металошукачів </a:t>
            </a:r>
            <a:r>
              <a:rPr lang="uk-UA" alt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пунктах ЗНО </a:t>
            </a:r>
            <a:endParaRPr lang="uk-UA" alt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endParaRPr lang="uk-UA" alt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Медична допомога учасникам та працівникам у пунктах ЗНО</a:t>
            </a: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endParaRPr lang="uk-UA" altLang="ru-RU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r>
              <a:rPr lang="uk-UA" alt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Своєчасна доставка до пунктів ЗНО та у зворотному напрямку матеріалів </a:t>
            </a: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ЄВІ/ЄФВВ</a:t>
            </a: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endParaRPr lang="uk-UA" altLang="ru-RU" sz="10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F24E5E"/>
              </a:buClr>
            </a:pPr>
            <a:r>
              <a:rPr lang="uk-UA" altLang="ru-RU" sz="1600" b="1" i="1" dirty="0" smtClean="0">
                <a:solidFill>
                  <a:srgbClr val="F24E5E"/>
                </a:solidFill>
              </a:rPr>
              <a:t>* </a:t>
            </a:r>
            <a:r>
              <a:rPr lang="uk-UA" altLang="ru-RU" sz="1600" b="1" i="1" dirty="0">
                <a:solidFill>
                  <a:srgbClr val="F24E5E"/>
                </a:solidFill>
              </a:rPr>
              <a:t>Порядок проведення </a:t>
            </a:r>
            <a:r>
              <a:rPr lang="uk-UA" altLang="ru-RU" sz="1600" b="1" i="1" dirty="0" smtClean="0">
                <a:solidFill>
                  <a:srgbClr val="F24E5E"/>
                </a:solidFill>
              </a:rPr>
              <a:t>ЄВІ/ЄФВВ, </a:t>
            </a:r>
            <a:r>
              <a:rPr lang="uk-UA" altLang="ru-RU" sz="1600" b="1" i="1" dirty="0">
                <a:solidFill>
                  <a:srgbClr val="F24E5E"/>
                </a:solidFill>
              </a:rPr>
              <a:t>затверджений наказом МОНУ від </a:t>
            </a:r>
            <a:r>
              <a:rPr lang="uk-UA" altLang="ru-RU" sz="1600" b="1" i="1" dirty="0" smtClean="0">
                <a:solidFill>
                  <a:srgbClr val="F24E5E"/>
                </a:solidFill>
              </a:rPr>
              <a:t>05.04.2019 №441</a:t>
            </a:r>
            <a:endParaRPr lang="uk-UA" altLang="ru-RU" sz="1600" b="1" i="1" dirty="0">
              <a:solidFill>
                <a:srgbClr val="F24E5E"/>
              </a:solidFill>
            </a:endParaRPr>
          </a:p>
          <a:p>
            <a:pPr marL="342900" indent="-342900" algn="l">
              <a:buClr>
                <a:srgbClr val="F24E5E"/>
              </a:buClr>
              <a:buFont typeface="Wingdings" panose="05000000000000000000" pitchFamily="2" charset="2"/>
              <a:buChar char="q"/>
            </a:pPr>
            <a:endParaRPr lang="uk-UA" altLang="ru-RU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Clr>
                <a:srgbClr val="F24E5E"/>
              </a:buClr>
            </a:pPr>
            <a:endParaRPr lang="uk-UA" alt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uk-UA" alt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uk-UA" alt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uk-UA" alt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1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41171" r="59753" b="32155"/>
          <a:stretch>
            <a:fillRect/>
          </a:stretch>
        </p:blipFill>
        <p:spPr bwMode="auto">
          <a:xfrm>
            <a:off x="10193237" y="3435418"/>
            <a:ext cx="882020" cy="771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1732225" y="4252713"/>
            <a:ext cx="7524750" cy="1936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689481" y="5116278"/>
            <a:ext cx="7524750" cy="1936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30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06" t="45448" r="62586" b="36147"/>
          <a:stretch/>
        </p:blipFill>
        <p:spPr bwMode="auto">
          <a:xfrm>
            <a:off x="10177844" y="4486803"/>
            <a:ext cx="883618" cy="812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34108"/>
            <a:ext cx="12192000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ЄВІ/ЄФВВ 2019: організація*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1516477" y="1479993"/>
            <a:ext cx="80423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F24E5E"/>
              </a:buClr>
              <a:buFont typeface="Wingdings" panose="05000000000000000000" pitchFamily="2" charset="2"/>
              <a:buChar char="q"/>
              <a:defRPr/>
            </a:pPr>
            <a:r>
              <a:rPr lang="uk-UA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Надання </a:t>
            </a:r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приміщень </a:t>
            </a:r>
            <a:r>
              <a:rPr lang="uk-UA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закладами вищої освіти</a:t>
            </a:r>
          </a:p>
        </p:txBody>
      </p:sp>
      <p:sp>
        <p:nvSpPr>
          <p:cNvPr id="16" name="TextBox 42"/>
          <p:cNvSpPr txBox="1">
            <a:spLocks noChangeArrowheads="1"/>
          </p:cNvSpPr>
          <p:nvPr/>
        </p:nvSpPr>
        <p:spPr bwMode="auto">
          <a:xfrm>
            <a:off x="1507750" y="2123935"/>
            <a:ext cx="77953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F24E5E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Залучення персоналу </a:t>
            </a:r>
            <a:endParaRPr lang="uk-UA" alt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spcBef>
                <a:spcPct val="0"/>
              </a:spcBef>
              <a:buClr>
                <a:srgbClr val="F24E5E"/>
              </a:buClr>
              <a:buFont typeface="Wingdings" panose="05000000000000000000" pitchFamily="2" charset="2"/>
              <a:buChar char="ü"/>
              <a:defRPr/>
            </a:pPr>
            <a:r>
              <a:rPr lang="uk-UA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закладами </a:t>
            </a:r>
            <a:r>
              <a:rPr lang="uk-UA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вищої </a:t>
            </a:r>
            <a:r>
              <a:rPr lang="uk-UA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освіти </a:t>
            </a:r>
          </a:p>
          <a:p>
            <a:pPr marL="342900" indent="-342900">
              <a:spcBef>
                <a:spcPct val="0"/>
              </a:spcBef>
              <a:buClr>
                <a:srgbClr val="F24E5E"/>
              </a:buClr>
              <a:buFont typeface="Wingdings" panose="05000000000000000000" pitchFamily="2" charset="2"/>
              <a:buChar char="ü"/>
              <a:defRPr/>
            </a:pPr>
            <a:r>
              <a:rPr lang="uk-UA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закладами загальної середньої освіти</a:t>
            </a:r>
            <a:r>
              <a:rPr lang="uk-UA" alt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uk-UA" altLang="ru-RU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2080" t="33680" r="51450" b="50645"/>
          <a:stretch/>
        </p:blipFill>
        <p:spPr>
          <a:xfrm>
            <a:off x="10177844" y="1226658"/>
            <a:ext cx="897412" cy="870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2933" t="33879" r="59259" b="52232"/>
          <a:stretch/>
        </p:blipFill>
        <p:spPr>
          <a:xfrm>
            <a:off x="10229660" y="2376341"/>
            <a:ext cx="845596" cy="774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Стрелка вправо 19"/>
          <p:cNvSpPr/>
          <p:nvPr/>
        </p:nvSpPr>
        <p:spPr>
          <a:xfrm>
            <a:off x="1682063" y="3076571"/>
            <a:ext cx="7524750" cy="1936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682063" y="1934571"/>
            <a:ext cx="7524750" cy="1936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7844" y="5562565"/>
            <a:ext cx="864990" cy="776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Стрелка вправо 22"/>
          <p:cNvSpPr/>
          <p:nvPr/>
        </p:nvSpPr>
        <p:spPr>
          <a:xfrm>
            <a:off x="1689481" y="6159158"/>
            <a:ext cx="7524750" cy="1936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07722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1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endParaRPr lang="uk-UA" sz="1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qrcoder.ru/code/?https%3A%2F%2Fzno-kharkiv.org.ua%2Fcontacts&amp;4&amp;0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914" y="4812926"/>
            <a:ext cx="1549645" cy="154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4" y="391932"/>
            <a:ext cx="2923992" cy="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38264" y="1211859"/>
            <a:ext cx="7188251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Телефон інформаційної 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підтримки:</a:t>
            </a:r>
            <a:endParaRPr kumimoji="1" lang="uk-UA" alt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(057)705-07-37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Електронна пошта: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ru-RU" sz="2800" u="sng" dirty="0">
                <a:solidFill>
                  <a:srgbClr val="F24E5E"/>
                </a:solidFill>
                <a:latin typeface="Times New Roman" panose="02020603050405020304" pitchFamily="18" charset="0"/>
              </a:rPr>
              <a:t>office@zno-kharkiv.org.ua</a:t>
            </a:r>
            <a:r>
              <a:rPr kumimoji="1" lang="uk-UA" altLang="ru-RU" sz="2800" u="sng" dirty="0">
                <a:solidFill>
                  <a:srgbClr val="F24E5E"/>
                </a:solidFill>
                <a:latin typeface="Times New Roman" panose="02020603050405020304" pitchFamily="18" charset="0"/>
              </a:rPr>
              <a:t> </a:t>
            </a:r>
            <a:endParaRPr kumimoji="1" lang="en-US" altLang="ru-RU" sz="2800" u="sng" dirty="0">
              <a:solidFill>
                <a:srgbClr val="F24E5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uk-UA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Сайт: </a:t>
            </a:r>
            <a:endParaRPr kumimoji="1" lang="en-US" alt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ru-RU" sz="2800" u="sng" dirty="0">
                <a:solidFill>
                  <a:srgbClr val="F24E5E"/>
                </a:solidFill>
                <a:latin typeface="Times New Roman" panose="02020603050405020304" pitchFamily="18" charset="0"/>
              </a:rPr>
              <a:t>www.zno-kharkiv.org.ua</a:t>
            </a:r>
            <a:r>
              <a:rPr kumimoji="1" lang="uk-UA" altLang="ru-RU" sz="2800" u="sng" dirty="0">
                <a:solidFill>
                  <a:srgbClr val="F24E5E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uk-UA" altLang="ru-RU" sz="1000" b="1" u="sng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Адреса: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майдан Свободи, 6, офіс 463, м. Харків, 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61022</a:t>
            </a:r>
            <a:endParaRPr kumimoji="1" lang="uk-UA" altLang="ru-RU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ru-RU" altLang="ru-RU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1925513" y="-2725616"/>
            <a:ext cx="1424355" cy="68755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8022980" y="-2721219"/>
            <a:ext cx="1415564" cy="68755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334108"/>
            <a:ext cx="12192000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Зовнішні освітні оцінювання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91798" y="1224301"/>
            <a:ext cx="9362982" cy="461665"/>
          </a:xfrm>
          <a:prstGeom prst="rect">
            <a:avLst/>
          </a:prstGeom>
          <a:solidFill>
            <a:srgbClr val="C8CAC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Постанови Кабінету Міністрів України</a:t>
            </a:r>
            <a:endParaRPr lang="uk-UA" sz="2400" b="1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3648" y="1758465"/>
            <a:ext cx="4870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незалежного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</a:pPr>
            <a:r>
              <a:rPr lang="uk-UA" altLang="ru-RU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(постанова КМУ від 25.08.2004 </a:t>
            </a:r>
            <a:r>
              <a:rPr lang="uk-UA" altLang="ru-RU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№</a:t>
            </a:r>
            <a:r>
              <a:rPr lang="uk-UA" altLang="ru-RU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1095)</a:t>
            </a:r>
            <a:endParaRPr lang="uk-UA" altLang="ru-RU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43700" y="1749673"/>
            <a:ext cx="4897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педагогічних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наукових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науково-педагогічних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працівників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фахівців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незалежного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</a:pPr>
            <a:r>
              <a:rPr lang="uk-UA" altLang="ru-RU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(постанова </a:t>
            </a:r>
            <a:r>
              <a:rPr lang="uk-UA" altLang="ru-RU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КМУ від </a:t>
            </a:r>
            <a:r>
              <a:rPr lang="uk-UA" altLang="ru-RU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15.04.2015 </a:t>
            </a:r>
            <a:r>
              <a:rPr lang="uk-UA" altLang="ru-RU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№222)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825" y="3632536"/>
            <a:ext cx="3085644" cy="461665"/>
          </a:xfrm>
          <a:prstGeom prst="rect">
            <a:avLst/>
          </a:prstGeom>
          <a:solidFill>
            <a:srgbClr val="C8CAC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ЗНО/ДПА</a:t>
            </a:r>
            <a:endParaRPr lang="uk-UA" sz="2400" b="1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8671" y="3639556"/>
            <a:ext cx="3085644" cy="461665"/>
          </a:xfrm>
          <a:prstGeom prst="rect">
            <a:avLst/>
          </a:prstGeom>
          <a:solidFill>
            <a:srgbClr val="C8CAC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ЄВІ/ЄФВВ</a:t>
            </a:r>
            <a:endParaRPr lang="uk-UA" sz="2400" b="1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55370" y="3603540"/>
            <a:ext cx="3085644" cy="461665"/>
          </a:xfrm>
          <a:prstGeom prst="rect">
            <a:avLst/>
          </a:prstGeom>
          <a:solidFill>
            <a:srgbClr val="C8CAC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Сертифікація вчителів</a:t>
            </a:r>
            <a:endParaRPr lang="uk-UA" sz="1400" b="1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086" y="4353876"/>
            <a:ext cx="35311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незалежного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здобутих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повної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uk-UA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МОНУ від 10.01.2017 №</a:t>
            </a:r>
            <a:r>
              <a:rPr lang="uk-UA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25)</a:t>
            </a:r>
            <a:endParaRPr lang="uk-UA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00248" y="4345083"/>
            <a:ext cx="3642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вступних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випробувань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проводяться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організаційно-технологічних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здійснення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незалежного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другий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магістерський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uk-UA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МОНУ від </a:t>
            </a:r>
            <a:r>
              <a:rPr lang="uk-UA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05.04.2019 №441)</a:t>
            </a:r>
            <a:endParaRPr lang="uk-UA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06735" y="4345083"/>
            <a:ext cx="3982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сертифікацію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педагогічних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працівників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ru-RU" sz="1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постанова КМУ від </a:t>
            </a:r>
            <a:r>
              <a:rPr lang="uk-UA" altLang="ru-RU" sz="1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27.12.2018 №1190</a:t>
            </a:r>
            <a:r>
              <a:rPr lang="uk-UA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216598" y="1135788"/>
            <a:ext cx="8212282" cy="5566862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11" y="1402959"/>
            <a:ext cx="7597256" cy="36457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334108"/>
            <a:ext cx="12192000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Зовнішні освітні оцінювання 2019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494" y="5286964"/>
            <a:ext cx="3359861" cy="10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1925513" y="-2725616"/>
            <a:ext cx="1424355" cy="6875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8022980" y="-2721219"/>
            <a:ext cx="1415564" cy="68755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34108"/>
            <a:ext cx="12192000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Зовнішні освітні оцінювання 2019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8559" y="2978320"/>
            <a:ext cx="2360003" cy="369332"/>
          </a:xfrm>
          <a:prstGeom prst="rect">
            <a:avLst/>
          </a:prstGeom>
          <a:solidFill>
            <a:srgbClr val="C8CAC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Травень-липень</a:t>
            </a:r>
            <a:endParaRPr lang="uk-UA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6531" t="15147" r="36884" b="52144"/>
          <a:stretch/>
        </p:blipFill>
        <p:spPr>
          <a:xfrm>
            <a:off x="3264508" y="1105337"/>
            <a:ext cx="948106" cy="773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3879" t="14986" r="33879" b="55062"/>
          <a:stretch/>
        </p:blipFill>
        <p:spPr>
          <a:xfrm>
            <a:off x="7535005" y="1082294"/>
            <a:ext cx="1002324" cy="773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470" t="13135" r="35400" b="55717"/>
          <a:stretch/>
        </p:blipFill>
        <p:spPr>
          <a:xfrm>
            <a:off x="1452925" y="3919229"/>
            <a:ext cx="991335" cy="773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68592" y="6287785"/>
            <a:ext cx="2360003" cy="369332"/>
          </a:xfrm>
          <a:prstGeom prst="rect">
            <a:avLst/>
          </a:prstGeom>
          <a:solidFill>
            <a:srgbClr val="C8CAC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Жовтень</a:t>
            </a:r>
            <a:endParaRPr lang="uk-UA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4155" y="2000084"/>
            <a:ext cx="3108814" cy="830997"/>
          </a:xfrm>
          <a:prstGeom prst="rect">
            <a:avLst/>
          </a:prstGeom>
          <a:solidFill>
            <a:srgbClr val="C8CAC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ЗНО/ДПА</a:t>
            </a:r>
          </a:p>
          <a:p>
            <a:pPr algn="ctr"/>
            <a:endParaRPr lang="uk-UA" sz="2400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6165" y="2978320"/>
            <a:ext cx="2360003" cy="369332"/>
          </a:xfrm>
          <a:prstGeom prst="rect">
            <a:avLst/>
          </a:prstGeom>
          <a:solidFill>
            <a:srgbClr val="C8CAC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Липень</a:t>
            </a:r>
            <a:endParaRPr lang="uk-UA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82724" y="1993121"/>
            <a:ext cx="3106888" cy="830997"/>
          </a:xfrm>
          <a:prstGeom prst="rect">
            <a:avLst/>
          </a:prstGeom>
          <a:solidFill>
            <a:srgbClr val="C8CAC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ЄВІ (іноземна)/</a:t>
            </a:r>
          </a:p>
          <a:p>
            <a:pPr algn="ctr"/>
            <a:r>
              <a:rPr lang="uk-UA" sz="2400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ЄФВВ (право)</a:t>
            </a:r>
            <a:endParaRPr lang="uk-UA" sz="2400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4187" y="4813260"/>
            <a:ext cx="3108814" cy="1354217"/>
          </a:xfrm>
          <a:prstGeom prst="rect">
            <a:avLst/>
          </a:prstGeom>
          <a:solidFill>
            <a:srgbClr val="C8CAC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Сертифікація педагогічних працівників </a:t>
            </a:r>
          </a:p>
          <a:p>
            <a:pPr algn="ctr"/>
            <a:r>
              <a:rPr lang="uk-UA" sz="2000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(незалежне тестування)</a:t>
            </a:r>
          </a:p>
          <a:p>
            <a:pPr algn="ctr"/>
            <a:endParaRPr lang="uk-UA" sz="1400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41593" y="4813260"/>
            <a:ext cx="3108814" cy="1384995"/>
          </a:xfrm>
          <a:prstGeom prst="rect">
            <a:avLst/>
          </a:prstGeom>
          <a:solidFill>
            <a:srgbClr val="C8CAC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ЄВІ (іноземна)/</a:t>
            </a:r>
          </a:p>
          <a:p>
            <a:pPr algn="ctr"/>
            <a:r>
              <a:rPr lang="uk-UA" sz="2400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ЄФВВ (право)</a:t>
            </a:r>
          </a:p>
          <a:p>
            <a:pPr algn="ctr"/>
            <a:r>
              <a:rPr lang="uk-UA" sz="2400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платна сесія</a:t>
            </a:r>
          </a:p>
          <a:p>
            <a:pPr algn="ctr"/>
            <a:endParaRPr lang="uk-UA" sz="1200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48616" y="6300110"/>
            <a:ext cx="2360003" cy="369332"/>
          </a:xfrm>
          <a:prstGeom prst="rect">
            <a:avLst/>
          </a:prstGeom>
          <a:solidFill>
            <a:srgbClr val="C8CAC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Листопад</a:t>
            </a:r>
            <a:endParaRPr lang="uk-UA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24823" y="4786878"/>
            <a:ext cx="3174024" cy="1384995"/>
          </a:xfrm>
          <a:prstGeom prst="rect">
            <a:avLst/>
          </a:prstGeom>
          <a:solidFill>
            <a:srgbClr val="C8CAC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dirty="0" err="1" smtClean="0">
                <a:solidFill>
                  <a:srgbClr val="F24E5E"/>
                </a:solidFill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Мовний</a:t>
            </a:r>
            <a:r>
              <a:rPr lang="uk-UA" sz="2400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іспит</a:t>
            </a:r>
          </a:p>
          <a:p>
            <a:pPr algn="ctr"/>
            <a:r>
              <a:rPr lang="uk-UA" sz="2000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(стандартизоване оцінювання іноземних студентів з мови навчання)</a:t>
            </a:r>
            <a:endParaRPr lang="uk-UA" sz="2000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124802" y="6293070"/>
            <a:ext cx="2360003" cy="369332"/>
          </a:xfrm>
          <a:prstGeom prst="rect">
            <a:avLst/>
          </a:prstGeom>
          <a:solidFill>
            <a:srgbClr val="C8CAC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24E5E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Грудень</a:t>
            </a:r>
            <a:endParaRPr lang="uk-UA" dirty="0">
              <a:solidFill>
                <a:srgbClr val="F24E5E"/>
              </a:solidFill>
              <a:latin typeface="Arial Narrow" panose="020B0606020202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1382" y="3891958"/>
            <a:ext cx="995896" cy="773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3879" t="14986" r="33879" b="55062"/>
          <a:stretch/>
        </p:blipFill>
        <p:spPr>
          <a:xfrm>
            <a:off x="5594838" y="3937682"/>
            <a:ext cx="1002324" cy="773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1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1757" r="13027"/>
          <a:stretch/>
        </p:blipFill>
        <p:spPr>
          <a:xfrm>
            <a:off x="3465038" y="-2"/>
            <a:ext cx="6074616" cy="672611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 rot="16200000">
            <a:off x="-1890346" y="3105833"/>
            <a:ext cx="6858001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ЗНО/ДПА 2019: календар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1925513" y="-2725616"/>
            <a:ext cx="1424355" cy="6875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8022980" y="-2721219"/>
            <a:ext cx="1415564" cy="68755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34108"/>
            <a:ext cx="12168554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ЗНО/ДПА 2019: підсумки реєстрації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1096" t="8811" r="-1096" b="-2282"/>
          <a:stretch/>
        </p:blipFill>
        <p:spPr>
          <a:xfrm>
            <a:off x="1340523" y="1107830"/>
            <a:ext cx="9391510" cy="5750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5718" y="538319"/>
            <a:ext cx="474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dirty="0" smtClean="0">
                <a:solidFill>
                  <a:srgbClr val="F24E5E"/>
                </a:solidFill>
              </a:rPr>
              <a:t>! </a:t>
            </a:r>
            <a:endParaRPr lang="ru-RU" sz="13800" dirty="0">
              <a:solidFill>
                <a:srgbClr val="F24E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0502" y="1433149"/>
            <a:ext cx="281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24E5E"/>
                </a:solidFill>
              </a:rPr>
              <a:t>27 332 тестування</a:t>
            </a:r>
            <a:endParaRPr lang="ru-RU" sz="2400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1925513" y="-2725616"/>
            <a:ext cx="1424355" cy="6875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8022980" y="-2721219"/>
            <a:ext cx="1415564" cy="6875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100503"/>
            <a:ext cx="9093444" cy="56660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34108"/>
            <a:ext cx="12168554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ЗНО/ДПА 2019: підсумки реєстрації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1925513" y="-2725616"/>
            <a:ext cx="1424355" cy="6875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8022980" y="-2721219"/>
            <a:ext cx="1415564" cy="687558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388508" y="1424353"/>
          <a:ext cx="5516277" cy="3747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9068">
                  <a:extLst>
                    <a:ext uri="{9D8B030D-6E8A-4147-A177-3AD203B41FA5}">
                      <a16:colId xmlns:a16="http://schemas.microsoft.com/office/drawing/2014/main" val="3124437786"/>
                    </a:ext>
                  </a:extLst>
                </a:gridCol>
                <a:gridCol w="1618539">
                  <a:extLst>
                    <a:ext uri="{9D8B030D-6E8A-4147-A177-3AD203B41FA5}">
                      <a16:colId xmlns:a16="http://schemas.microsoft.com/office/drawing/2014/main" val="253630562"/>
                    </a:ext>
                  </a:extLst>
                </a:gridCol>
                <a:gridCol w="1139602">
                  <a:extLst>
                    <a:ext uri="{9D8B030D-6E8A-4147-A177-3AD203B41FA5}">
                      <a16:colId xmlns:a16="http://schemas.microsoft.com/office/drawing/2014/main" val="3857041545"/>
                    </a:ext>
                  </a:extLst>
                </a:gridCol>
                <a:gridCol w="1379068">
                  <a:extLst>
                    <a:ext uri="{9D8B030D-6E8A-4147-A177-3AD203B41FA5}">
                      <a16:colId xmlns:a16="http://schemas.microsoft.com/office/drawing/2014/main" val="3696365112"/>
                    </a:ext>
                  </a:extLst>
                </a:gridCol>
              </a:tblGrid>
              <a:tr h="468404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ОКРУГ*</a:t>
                      </a:r>
                      <a:endParaRPr lang="ru-RU" sz="1600" dirty="0"/>
                    </a:p>
                  </a:txBody>
                  <a:tcPr>
                    <a:solidFill>
                      <a:srgbClr val="F24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НАПОВНЕННЯ</a:t>
                      </a:r>
                      <a:endParaRPr lang="ru-RU" sz="1600" dirty="0"/>
                    </a:p>
                  </a:txBody>
                  <a:tcPr>
                    <a:solidFill>
                      <a:srgbClr val="F24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ПУНКТИ</a:t>
                      </a:r>
                      <a:endParaRPr lang="ru-RU" sz="1600" dirty="0"/>
                    </a:p>
                  </a:txBody>
                  <a:tcPr>
                    <a:solidFill>
                      <a:srgbClr val="F24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ПЕРСОНАЛ</a:t>
                      </a:r>
                      <a:endParaRPr lang="ru-RU" sz="1600" dirty="0"/>
                    </a:p>
                  </a:txBody>
                  <a:tcPr>
                    <a:solidFill>
                      <a:srgbClr val="F24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89562"/>
                  </a:ext>
                </a:extLst>
              </a:tr>
              <a:tr h="46840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Суми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4302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627657"/>
                  </a:ext>
                </a:extLst>
              </a:tr>
              <a:tr h="468404">
                <a:tc>
                  <a:txBody>
                    <a:bodyPr/>
                    <a:lstStyle/>
                    <a:p>
                      <a:r>
                        <a:rPr lang="ru-RU" dirty="0" smtClean="0"/>
                        <a:t>Глух</a:t>
                      </a:r>
                      <a:r>
                        <a:rPr lang="uk-UA" dirty="0" err="1" smtClean="0"/>
                        <a:t>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94752"/>
                  </a:ext>
                </a:extLst>
              </a:tr>
              <a:tr h="468404">
                <a:tc>
                  <a:txBody>
                    <a:bodyPr/>
                    <a:lstStyle/>
                    <a:p>
                      <a:r>
                        <a:rPr lang="uk-UA" dirty="0" smtClean="0"/>
                        <a:t>Конотоп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287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474233"/>
                  </a:ext>
                </a:extLst>
              </a:tr>
              <a:tr h="468404">
                <a:tc>
                  <a:txBody>
                    <a:bodyPr/>
                    <a:lstStyle/>
                    <a:p>
                      <a:r>
                        <a:rPr lang="uk-UA" dirty="0" smtClean="0"/>
                        <a:t>Охтирка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95904"/>
                  </a:ext>
                </a:extLst>
              </a:tr>
              <a:tr h="468404">
                <a:tc>
                  <a:txBody>
                    <a:bodyPr/>
                    <a:lstStyle/>
                    <a:p>
                      <a:r>
                        <a:rPr lang="uk-UA" dirty="0" smtClean="0"/>
                        <a:t>Ромни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75543"/>
                  </a:ext>
                </a:extLst>
              </a:tr>
              <a:tr h="468404">
                <a:tc>
                  <a:txBody>
                    <a:bodyPr/>
                    <a:lstStyle/>
                    <a:p>
                      <a:r>
                        <a:rPr lang="uk-UA" dirty="0" smtClean="0"/>
                        <a:t>Шостка**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267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672391"/>
                  </a:ext>
                </a:extLst>
              </a:tr>
              <a:tr h="4684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9467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50509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88507" y="5305450"/>
            <a:ext cx="5516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/>
              <a:t>* Українська мова і література, історія України – 6 округів. </a:t>
            </a:r>
          </a:p>
          <a:p>
            <a:pPr algn="just"/>
            <a:r>
              <a:rPr lang="uk-UA" sz="1600" dirty="0" smtClean="0"/>
              <a:t>** Наповнюваність </a:t>
            </a:r>
            <a:r>
              <a:rPr lang="uk-UA" sz="1600" dirty="0"/>
              <a:t>пунктів проведення ЗНО </a:t>
            </a:r>
            <a:r>
              <a:rPr lang="uk-UA" sz="1600" dirty="0" smtClean="0"/>
              <a:t>м. Шостка надана </a:t>
            </a:r>
            <a:r>
              <a:rPr lang="uk-UA" sz="1600" dirty="0"/>
              <a:t>з урахуванням зареєстрованих учасників від </a:t>
            </a:r>
            <a:r>
              <a:rPr lang="uk-UA" sz="1600" dirty="0" smtClean="0"/>
              <a:t>                      м. Новгород-Сіверський </a:t>
            </a:r>
            <a:r>
              <a:rPr lang="uk-UA" sz="1600" dirty="0"/>
              <a:t>та Новгород-Сіверського району Чернігівської області</a:t>
            </a:r>
            <a:endParaRPr lang="uk-UA" sz="1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78" y="939293"/>
            <a:ext cx="4740575" cy="59187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34108"/>
            <a:ext cx="12168554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ЗНО/ДПА 2019: округи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1925513" y="-2725616"/>
            <a:ext cx="1424355" cy="6875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 rot="5400000">
            <a:off x="8022980" y="-2721219"/>
            <a:ext cx="1415564" cy="687558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81825" y="1056197"/>
          <a:ext cx="11804904" cy="57012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79304">
                  <a:extLst>
                    <a:ext uri="{9D8B030D-6E8A-4147-A177-3AD203B41FA5}">
                      <a16:colId xmlns:a16="http://schemas.microsoft.com/office/drawing/2014/main" val="3124437786"/>
                    </a:ext>
                  </a:extLst>
                </a:gridCol>
                <a:gridCol w="4583568">
                  <a:extLst>
                    <a:ext uri="{9D8B030D-6E8A-4147-A177-3AD203B41FA5}">
                      <a16:colId xmlns:a16="http://schemas.microsoft.com/office/drawing/2014/main" val="253630562"/>
                    </a:ext>
                  </a:extLst>
                </a:gridCol>
                <a:gridCol w="2542032">
                  <a:extLst>
                    <a:ext uri="{9D8B030D-6E8A-4147-A177-3AD203B41FA5}">
                      <a16:colId xmlns:a16="http://schemas.microsoft.com/office/drawing/2014/main" val="3857041545"/>
                    </a:ext>
                  </a:extLst>
                </a:gridCol>
              </a:tblGrid>
              <a:tr h="626299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endParaRPr lang="ru-RU" sz="1600" dirty="0"/>
                    </a:p>
                  </a:txBody>
                  <a:tcPr anchor="ctr">
                    <a:solidFill>
                      <a:srgbClr val="F24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Англійська мова, Біологія, Географія</a:t>
                      </a:r>
                      <a:endParaRPr lang="ru-RU" sz="1600" dirty="0"/>
                    </a:p>
                  </a:txBody>
                  <a:tcPr anchor="ctr">
                    <a:solidFill>
                      <a:srgbClr val="F24E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Іноземні мови, Фізика, Хімія</a:t>
                      </a:r>
                      <a:endParaRPr lang="ru-RU" sz="1600" dirty="0"/>
                    </a:p>
                  </a:txBody>
                  <a:tcPr anchor="ctr">
                    <a:solidFill>
                      <a:srgbClr val="F24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89562"/>
                  </a:ext>
                </a:extLst>
              </a:tr>
              <a:tr h="63716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округи: </a:t>
                      </a:r>
                    </a:p>
                    <a:p>
                      <a:pPr algn="ctr"/>
                      <a:r>
                        <a:rPr lang="uk-UA" dirty="0" smtClean="0"/>
                        <a:t>м. Суми, Конотоп, Ромни, Шостка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округи: </a:t>
                      </a:r>
                    </a:p>
                    <a:p>
                      <a:pPr algn="ctr"/>
                      <a:r>
                        <a:rPr lang="uk-UA" dirty="0" smtClean="0"/>
                        <a:t>м. Суми, Шостка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 округ: </a:t>
                      </a:r>
                    </a:p>
                    <a:p>
                      <a:pPr algn="ctr"/>
                      <a:r>
                        <a:rPr lang="uk-UA" dirty="0" smtClean="0"/>
                        <a:t>м. Суми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627657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 algn="just"/>
                      <a:r>
                        <a:rPr lang="uk-UA" b="1" u="sng" dirty="0" smtClean="0"/>
                        <a:t>м. Суми: </a:t>
                      </a:r>
                      <a:r>
                        <a:rPr lang="ru-RU" dirty="0" smtClean="0"/>
                        <a:t>м. </a:t>
                      </a:r>
                      <a:r>
                        <a:rPr lang="ru-RU" dirty="0" err="1" smtClean="0"/>
                        <a:t>Суми</a:t>
                      </a:r>
                      <a:r>
                        <a:rPr lang="ru-RU" dirty="0" smtClean="0"/>
                        <a:t>, м. Лебедин, м. </a:t>
                      </a:r>
                      <a:r>
                        <a:rPr lang="ru-RU" dirty="0" err="1" smtClean="0"/>
                        <a:t>Охтирка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Білопільський</a:t>
                      </a:r>
                      <a:r>
                        <a:rPr lang="ru-RU" dirty="0" smtClean="0"/>
                        <a:t>, Краснопільський, </a:t>
                      </a:r>
                      <a:r>
                        <a:rPr lang="ru-RU" dirty="0" err="1" smtClean="0"/>
                        <a:t>Лебединський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Сумський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Охтирський</a:t>
                      </a:r>
                      <a:r>
                        <a:rPr lang="ru-RU" dirty="0" smtClean="0"/>
                        <a:t>, Великописарівський, </a:t>
                      </a:r>
                      <a:r>
                        <a:rPr lang="ru-RU" dirty="0" err="1" smtClean="0"/>
                        <a:t>Тростянецький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райони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b="1" u="sng" dirty="0" err="1" smtClean="0"/>
                        <a:t>м.Суми</a:t>
                      </a:r>
                      <a:r>
                        <a:rPr lang="uk-UA" dirty="0" smtClean="0"/>
                        <a:t>: Білопільський, Буринський, Великописарівський, Краснопільський, Лебединський, Липоводолинський, м. Лебедин, м. Охтирка, м. Ромни, м. Суми, Недригайлівський, Охтирський, Роменський, Сумський, Тростянецький райони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uk-UA" b="1" u="sng" dirty="0" err="1" smtClean="0"/>
                        <a:t>м.Суми</a:t>
                      </a:r>
                      <a:r>
                        <a:rPr lang="uk-UA" b="1" u="sng" dirty="0" smtClean="0"/>
                        <a:t>:</a:t>
                      </a:r>
                      <a:r>
                        <a:rPr lang="uk-UA" b="1" u="sng" baseline="0" dirty="0" smtClean="0"/>
                        <a:t> </a:t>
                      </a:r>
                      <a:r>
                        <a:rPr lang="uk-UA" b="0" u="none" baseline="0" dirty="0" smtClean="0"/>
                        <a:t>всі райони Сумської області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94752"/>
                  </a:ext>
                </a:extLst>
              </a:tr>
              <a:tr h="910233">
                <a:tc>
                  <a:txBody>
                    <a:bodyPr/>
                    <a:lstStyle/>
                    <a:p>
                      <a:pPr algn="just"/>
                      <a:r>
                        <a:rPr lang="uk-UA" b="1" u="sng" dirty="0" err="1" smtClean="0"/>
                        <a:t>м.Конотоп</a:t>
                      </a:r>
                      <a:r>
                        <a:rPr lang="uk-UA" b="1" u="sng" dirty="0" smtClean="0"/>
                        <a:t>: </a:t>
                      </a:r>
                      <a:r>
                        <a:rPr lang="ru-RU" dirty="0" smtClean="0"/>
                        <a:t>м. Конотоп, Буринський, </a:t>
                      </a:r>
                      <a:r>
                        <a:rPr lang="ru-RU" dirty="0" err="1" smtClean="0"/>
                        <a:t>Конотопський</a:t>
                      </a:r>
                      <a:r>
                        <a:rPr lang="ru-RU" dirty="0" smtClean="0"/>
                        <a:t>, Кролевецький, </a:t>
                      </a:r>
                      <a:r>
                        <a:rPr lang="ru-RU" dirty="0" err="1" smtClean="0"/>
                        <a:t>Путивльський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райони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474233"/>
                  </a:ext>
                </a:extLst>
              </a:tr>
              <a:tr h="637163">
                <a:tc>
                  <a:txBody>
                    <a:bodyPr/>
                    <a:lstStyle/>
                    <a:p>
                      <a:pPr algn="just"/>
                      <a:r>
                        <a:rPr lang="uk-UA" b="1" u="sng" dirty="0" err="1" smtClean="0"/>
                        <a:t>м.Ромни</a:t>
                      </a:r>
                      <a:r>
                        <a:rPr lang="uk-UA" b="1" u="sng" dirty="0" smtClean="0"/>
                        <a:t>: </a:t>
                      </a:r>
                      <a:r>
                        <a:rPr lang="ru-RU" dirty="0" smtClean="0"/>
                        <a:t>м. Ромни, Липоводолинський, </a:t>
                      </a:r>
                      <a:r>
                        <a:rPr lang="ru-RU" dirty="0" err="1" smtClean="0"/>
                        <a:t>Роменський</a:t>
                      </a:r>
                      <a:r>
                        <a:rPr lang="ru-RU" dirty="0" smtClean="0"/>
                        <a:t>, Недригайлівський </a:t>
                      </a:r>
                      <a:r>
                        <a:rPr lang="ru-RU" dirty="0" err="1" smtClean="0"/>
                        <a:t>райони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b="1" u="sng" dirty="0" err="1" smtClean="0"/>
                        <a:t>м.Шостка</a:t>
                      </a:r>
                      <a:r>
                        <a:rPr lang="uk-UA" dirty="0" smtClean="0"/>
                        <a:t>:</a:t>
                      </a:r>
                      <a:r>
                        <a:rPr lang="uk-UA" baseline="0" dirty="0" smtClean="0"/>
                        <a:t> </a:t>
                      </a:r>
                      <a:r>
                        <a:rPr lang="ru-RU" baseline="0" dirty="0" err="1" smtClean="0"/>
                        <a:t>Глухівський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Конотопський</a:t>
                      </a:r>
                      <a:r>
                        <a:rPr lang="ru-RU" baseline="0" dirty="0" smtClean="0"/>
                        <a:t>, Кролевецький, м. </a:t>
                      </a:r>
                      <a:r>
                        <a:rPr lang="ru-RU" baseline="0" dirty="0" err="1" smtClean="0"/>
                        <a:t>Глухів</a:t>
                      </a:r>
                      <a:r>
                        <a:rPr lang="ru-RU" baseline="0" dirty="0" smtClean="0"/>
                        <a:t>, м. Конотоп, м. </a:t>
                      </a:r>
                      <a:r>
                        <a:rPr lang="ru-RU" baseline="0" dirty="0" err="1" smtClean="0"/>
                        <a:t>Шостка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Путивльський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Середино</a:t>
                      </a:r>
                      <a:r>
                        <a:rPr lang="ru-RU" baseline="0" dirty="0" smtClean="0"/>
                        <a:t>-Будський, Шосткинський, </a:t>
                      </a:r>
                      <a:r>
                        <a:rPr lang="ru-RU" baseline="0" dirty="0" err="1" smtClean="0"/>
                        <a:t>Ямпільський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райони</a:t>
                      </a:r>
                      <a:r>
                        <a:rPr lang="ru-RU" baseline="0" dirty="0" smtClean="0"/>
                        <a:t>.    </a:t>
                      </a:r>
                    </a:p>
                    <a:p>
                      <a:pPr algn="just"/>
                      <a:r>
                        <a:rPr lang="ru-RU" baseline="0" dirty="0" err="1" smtClean="0"/>
                        <a:t>Чернігівська</a:t>
                      </a:r>
                      <a:r>
                        <a:rPr lang="ru-RU" baseline="0" dirty="0" smtClean="0"/>
                        <a:t> область: м. Новгород-</a:t>
                      </a:r>
                      <a:r>
                        <a:rPr lang="ru-RU" baseline="0" dirty="0" err="1" smtClean="0"/>
                        <a:t>Сіверський</a:t>
                      </a:r>
                      <a:r>
                        <a:rPr lang="ru-RU" baseline="0" dirty="0" smtClean="0"/>
                        <a:t>. </a:t>
                      </a:r>
                      <a:r>
                        <a:rPr lang="ru-RU" baseline="0" dirty="0" err="1" smtClean="0"/>
                        <a:t>Чернігівська</a:t>
                      </a:r>
                      <a:r>
                        <a:rPr lang="ru-RU" baseline="0" dirty="0" smtClean="0"/>
                        <a:t> область: Новгород-</a:t>
                      </a:r>
                      <a:r>
                        <a:rPr lang="ru-RU" baseline="0" dirty="0" err="1" smtClean="0"/>
                        <a:t>Сіверський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95904"/>
                  </a:ext>
                </a:extLst>
              </a:tr>
              <a:tr h="1456373">
                <a:tc>
                  <a:txBody>
                    <a:bodyPr/>
                    <a:lstStyle/>
                    <a:p>
                      <a:pPr algn="just"/>
                      <a:r>
                        <a:rPr lang="uk-UA" b="1" u="sng" dirty="0" err="1" smtClean="0"/>
                        <a:t>м.Шостка</a:t>
                      </a:r>
                      <a:r>
                        <a:rPr lang="uk-UA" b="1" u="sng" dirty="0" smtClean="0"/>
                        <a:t>:</a:t>
                      </a:r>
                      <a:r>
                        <a:rPr lang="uk-UA" b="1" u="sng" baseline="0" dirty="0" smtClean="0"/>
                        <a:t> </a:t>
                      </a:r>
                      <a:r>
                        <a:rPr lang="ru-RU" dirty="0" smtClean="0"/>
                        <a:t>м. </a:t>
                      </a:r>
                      <a:r>
                        <a:rPr lang="ru-RU" dirty="0" err="1" smtClean="0"/>
                        <a:t>Шостка</a:t>
                      </a:r>
                      <a:r>
                        <a:rPr lang="ru-RU" dirty="0" smtClean="0"/>
                        <a:t>, м. </a:t>
                      </a:r>
                      <a:r>
                        <a:rPr lang="ru-RU" dirty="0" err="1" smtClean="0"/>
                        <a:t>Глухів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Глухівський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Середино</a:t>
                      </a:r>
                      <a:r>
                        <a:rPr lang="ru-RU" dirty="0" smtClean="0"/>
                        <a:t>-Будський, Шосткинський, </a:t>
                      </a:r>
                      <a:r>
                        <a:rPr lang="ru-RU" dirty="0" err="1" smtClean="0"/>
                        <a:t>Ямпільський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райони</a:t>
                      </a:r>
                      <a:r>
                        <a:rPr lang="ru-RU" dirty="0" smtClean="0"/>
                        <a:t>.                      </a:t>
                      </a:r>
                      <a:r>
                        <a:rPr lang="ru-RU" dirty="0" err="1" smtClean="0"/>
                        <a:t>Чернігівська</a:t>
                      </a:r>
                      <a:r>
                        <a:rPr lang="ru-RU" dirty="0" smtClean="0"/>
                        <a:t> область: м. Новгород-</a:t>
                      </a:r>
                      <a:r>
                        <a:rPr lang="ru-RU" dirty="0" err="1" smtClean="0"/>
                        <a:t>Сіверський</a:t>
                      </a:r>
                      <a:r>
                        <a:rPr lang="ru-RU" dirty="0" smtClean="0"/>
                        <a:t>, Новгород-</a:t>
                      </a:r>
                      <a:r>
                        <a:rPr lang="ru-RU" dirty="0" err="1" smtClean="0"/>
                        <a:t>Сіверський</a:t>
                      </a:r>
                      <a:r>
                        <a:rPr lang="ru-RU" dirty="0" smtClean="0"/>
                        <a:t> район.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7554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4108"/>
            <a:ext cx="12168554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ЗНО/ДПА 2019: округи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8765</TotalTime>
  <Words>784</Words>
  <Application>Microsoft Office PowerPoint</Application>
  <PresentationFormat>Широкоэкранный</PresentationFormat>
  <Paragraphs>179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SimSun</vt:lpstr>
      <vt:lpstr>Arial</vt:lpstr>
      <vt:lpstr>Arial Narrow</vt:lpstr>
      <vt:lpstr>Calibri</vt:lpstr>
      <vt:lpstr>Calibri Light</vt:lpstr>
      <vt:lpstr>Open Sans</vt:lpstr>
      <vt:lpstr>Open Sans Light</vt:lpstr>
      <vt:lpstr>Open Sans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Валерия А. Ханикова</cp:lastModifiedBy>
  <cp:revision>138</cp:revision>
  <dcterms:created xsi:type="dcterms:W3CDTF">2019-04-04T08:53:31Z</dcterms:created>
  <dcterms:modified xsi:type="dcterms:W3CDTF">2019-05-08T09:00:43Z</dcterms:modified>
</cp:coreProperties>
</file>