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78" r:id="rId3"/>
    <p:sldId id="282" r:id="rId4"/>
    <p:sldId id="286" r:id="rId5"/>
    <p:sldId id="276" r:id="rId6"/>
    <p:sldId id="279" r:id="rId7"/>
    <p:sldId id="287" r:id="rId8"/>
    <p:sldId id="288" r:id="rId9"/>
    <p:sldId id="261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9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29EE8C-4D3D-422A-86BE-30CC58BB08E4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EF5D56-E624-4A94-BD26-F308550CA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19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19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04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6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7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01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61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E9C6BC-D4F4-4584-8350-185C1255B9A8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A72D6-FD23-4C16-AC54-1E223BBA1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CABB74-36EA-4945-92A0-84B4273DE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5606"/>
            <a:ext cx="9145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k-UA" sz="4000" b="1" dirty="0">
                <a:solidFill>
                  <a:srgbClr val="0070C0"/>
                </a:solidFill>
                <a:latin typeface="Arial" charset="0"/>
              </a:rPr>
              <a:t>Біологічні новини. Відкриття та знахідки останніх років</a:t>
            </a:r>
            <a:endParaRPr lang="ru-RU" altLang="ru-RU" sz="4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7897FB-C7B8-493C-B4BA-EAE41CCE2ABF}"/>
              </a:ext>
            </a:extLst>
          </p:cNvPr>
          <p:cNvSpPr txBox="1">
            <a:spLocks/>
          </p:cNvSpPr>
          <p:nvPr/>
        </p:nvSpPr>
        <p:spPr bwMode="auto">
          <a:xfrm>
            <a:off x="467544" y="3219822"/>
            <a:ext cx="84788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uk-UA" altLang="ru-RU" sz="2400" b="1" dirty="0">
                <a:solidFill>
                  <a:srgbClr val="0070C0"/>
                </a:solidFill>
                <a:latin typeface="Arial" charset="0"/>
              </a:rPr>
              <a:t>Задорожний Костянтин Миколайович, </a:t>
            </a:r>
            <a:br>
              <a:rPr lang="uk-UA" altLang="ru-RU" sz="24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2400" dirty="0">
                <a:latin typeface="Arial" charset="0"/>
              </a:rPr>
              <a:t>кандидат </a:t>
            </a:r>
            <a:r>
              <a:rPr lang="ru-RU" sz="2400" dirty="0" err="1">
                <a:latin typeface="Arial" charset="0"/>
              </a:rPr>
              <a:t>біологічних</a:t>
            </a:r>
            <a:r>
              <a:rPr lang="ru-RU" sz="2400" dirty="0">
                <a:latin typeface="Arial" charset="0"/>
              </a:rPr>
              <a:t> наук, доцент </a:t>
            </a:r>
            <a:r>
              <a:rPr lang="ru-RU" sz="2400" dirty="0" err="1">
                <a:latin typeface="Arial" charset="0"/>
              </a:rPr>
              <a:t>кафедри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інженерної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екології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міст</a:t>
            </a:r>
            <a:r>
              <a:rPr lang="ru-RU" sz="2400" dirty="0">
                <a:latin typeface="Arial" charset="0"/>
              </a:rPr>
              <a:t> ХНУМГ </a:t>
            </a:r>
            <a:r>
              <a:rPr lang="ru-RU" sz="2400" dirty="0" err="1">
                <a:latin typeface="Arial" charset="0"/>
              </a:rPr>
              <a:t>ім</a:t>
            </a:r>
            <a:r>
              <a:rPr lang="ru-RU" sz="2400" dirty="0">
                <a:latin typeface="Arial" charset="0"/>
              </a:rPr>
              <a:t>. О. М. Бекетова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6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952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uk-UA" b="1" dirty="0"/>
              <a:t>Новини біотехнологій</a:t>
            </a: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5D8FDCB4-3E22-4956-9185-997009BDEDF5}"/>
              </a:ext>
            </a:extLst>
          </p:cNvPr>
          <p:cNvSpPr txBox="1">
            <a:spLocks/>
          </p:cNvSpPr>
          <p:nvPr/>
        </p:nvSpPr>
        <p:spPr>
          <a:xfrm>
            <a:off x="103581" y="2970016"/>
            <a:ext cx="8860907" cy="161795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У серпні 2017 року вийшла стаття про успішну зміну ДНК в одноклітинних ембріонах людини з використанням системи </a:t>
            </a:r>
            <a:r>
              <a:rPr lang="en-US" dirty="0"/>
              <a:t>CRISPR</a:t>
            </a:r>
            <a:r>
              <a:rPr lang="uk-UA" dirty="0"/>
              <a:t>/</a:t>
            </a:r>
            <a:r>
              <a:rPr lang="en-US" dirty="0"/>
              <a:t>CAS</a:t>
            </a:r>
            <a:endParaRPr lang="uk-UA" dirty="0"/>
          </a:p>
          <a:p>
            <a:r>
              <a:rPr lang="uk-UA" dirty="0"/>
              <a:t>Робота виконана групою вчених з </a:t>
            </a:r>
            <a:r>
              <a:rPr lang="uk-UA" dirty="0" err="1"/>
              <a:t>Портленда</a:t>
            </a:r>
            <a:r>
              <a:rPr lang="uk-UA" dirty="0"/>
              <a:t> (штат Орегон)</a:t>
            </a:r>
          </a:p>
          <a:p>
            <a:r>
              <a:rPr lang="uk-UA" dirty="0"/>
              <a:t>З 58 ембріонів вдалося виправити ДНК в 42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5D7A6C9-A489-4162-B64F-8EC94E427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915566"/>
            <a:ext cx="3384376" cy="19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728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952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dirty="0"/>
              <a:t>CRISPR/Cas</a:t>
            </a:r>
            <a:r>
              <a:rPr lang="uk-UA" dirty="0"/>
              <a:t> системи та імунітет прокаріот</a:t>
            </a: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30CA71E7-1F88-472F-81D6-9953E4002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0" y="1165760"/>
            <a:ext cx="4239872" cy="2990166"/>
          </a:xfrm>
          <a:prstGeom prst="rect">
            <a:avLst/>
          </a:prstGeom>
        </p:spPr>
      </p:pic>
      <p:pic>
        <p:nvPicPr>
          <p:cNvPr id="8" name="Объект 5">
            <a:extLst>
              <a:ext uri="{FF2B5EF4-FFF2-40B4-BE49-F238E27FC236}">
                <a16:creationId xmlns:a16="http://schemas.microsoft.com/office/drawing/2014/main" id="{CA76C0CA-4F8F-4482-875C-D252EDC87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66" y="1165760"/>
            <a:ext cx="4117790" cy="29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880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952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k-UA" dirty="0"/>
              <a:t>Генна терапія: перспективні напрями роботи</a:t>
            </a: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over for Human Gene Therapy | Issue List">
            <a:extLst>
              <a:ext uri="{FF2B5EF4-FFF2-40B4-BE49-F238E27FC236}">
                <a16:creationId xmlns:a16="http://schemas.microsoft.com/office/drawing/2014/main" id="{E083E9F6-7C7C-4CC8-8B6A-9ED122D0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66" y="987574"/>
            <a:ext cx="1779349" cy="2304256"/>
          </a:xfrm>
          <a:prstGeom prst="rect">
            <a:avLst/>
          </a:prstGeom>
          <a:noFill/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3D169F08-BEF4-4872-8F5B-9635F839D4FD}"/>
              </a:ext>
            </a:extLst>
          </p:cNvPr>
          <p:cNvSpPr txBox="1">
            <a:spLocks/>
          </p:cNvSpPr>
          <p:nvPr/>
        </p:nvSpPr>
        <p:spPr>
          <a:xfrm>
            <a:off x="4355977" y="1162016"/>
            <a:ext cx="4437392" cy="314562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/>
              <a:t>Гемофілія В (відсутність фактору зсідання крові)</a:t>
            </a:r>
          </a:p>
          <a:p>
            <a:r>
              <a:rPr lang="uk-UA"/>
              <a:t>Гіперхолестеролемія (ранні атеросклерози, інфаркти)</a:t>
            </a:r>
          </a:p>
          <a:p>
            <a:r>
              <a:rPr lang="uk-UA"/>
              <a:t>Амавроз Лебера (відмирання світлочутливих клітин)</a:t>
            </a:r>
          </a:p>
          <a:p>
            <a:r>
              <a:rPr lang="uk-UA"/>
              <a:t>В-клітинна лімфома (неконтрольоване продукування В-лімфоцитів)</a:t>
            </a:r>
          </a:p>
          <a:p>
            <a:r>
              <a:rPr lang="uk-UA"/>
              <a:t>М’язові дістрофії Дюшена  та Беккера (деградація м’язів)</a:t>
            </a:r>
            <a:endParaRPr lang="ru-RU" dirty="0"/>
          </a:p>
        </p:txBody>
      </p:sp>
      <p:pic>
        <p:nvPicPr>
          <p:cNvPr id="10" name="Picture 4" descr="http://igotswag.org/wp-content/uploads/2008/muscular-dystrophy-pictures-i3.jpg">
            <a:extLst>
              <a:ext uri="{FF2B5EF4-FFF2-40B4-BE49-F238E27FC236}">
                <a16:creationId xmlns:a16="http://schemas.microsoft.com/office/drawing/2014/main" id="{3BC46BF7-798B-4314-9965-347903B0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9052" y="2130203"/>
            <a:ext cx="213357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1344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4423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k-UA" b="1" dirty="0"/>
              <a:t>Новини біотехнологій</a:t>
            </a: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3212C0F7-DFC9-4556-90A6-DD988572A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843558"/>
            <a:ext cx="4968552" cy="2027489"/>
          </a:xfrm>
          <a:prstGeom prst="rect">
            <a:avLst/>
          </a:prstGeom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id="{6D1789AE-7054-49D1-9896-F07014EE7C46}"/>
              </a:ext>
            </a:extLst>
          </p:cNvPr>
          <p:cNvSpPr txBox="1">
            <a:spLocks/>
          </p:cNvSpPr>
          <p:nvPr/>
        </p:nvSpPr>
        <p:spPr>
          <a:xfrm>
            <a:off x="282408" y="2931791"/>
            <a:ext cx="8682080" cy="165618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У квітні 2017 року вийшла стаття про успішне використання штучної матки для вирощування недоношених ягнят.</a:t>
            </a:r>
          </a:p>
          <a:p>
            <a:r>
              <a:rPr lang="uk-UA" dirty="0"/>
              <a:t>Робота виконана групою вчених з Філадельфії</a:t>
            </a:r>
          </a:p>
          <a:p>
            <a:r>
              <a:rPr lang="uk-UA" dirty="0"/>
              <a:t>Ембріони поміщалися в матку зі 105 дня розвитку (відповідає 22 тижням у людей)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5830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952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uk-UA" b="1" dirty="0"/>
              <a:t>Новини біотехнологій</a:t>
            </a: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2F15E808-0F5E-4137-8B47-11E6EF673B65}"/>
              </a:ext>
            </a:extLst>
          </p:cNvPr>
          <p:cNvSpPr txBox="1">
            <a:spLocks/>
          </p:cNvSpPr>
          <p:nvPr/>
        </p:nvSpPr>
        <p:spPr>
          <a:xfrm>
            <a:off x="75312" y="2905594"/>
            <a:ext cx="8745160" cy="16103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У листопаді 2017 року вийшла стаття про успішну пересадку генетично-модифікованої шкіри </a:t>
            </a:r>
          </a:p>
          <a:p>
            <a:r>
              <a:rPr lang="uk-UA" dirty="0"/>
              <a:t>Причина заміни – спадкове захворювання, яке спричиняє </a:t>
            </a:r>
            <a:r>
              <a:rPr lang="uk-UA" dirty="0" err="1"/>
              <a:t>епідермоліз</a:t>
            </a:r>
            <a:endParaRPr lang="uk-UA" dirty="0"/>
          </a:p>
          <a:p>
            <a:r>
              <a:rPr lang="uk-UA" dirty="0"/>
              <a:t>Було замінено 80 % шкіри</a:t>
            </a:r>
            <a:endParaRPr lang="ru-RU" dirty="0"/>
          </a:p>
        </p:txBody>
      </p:sp>
      <p:pic>
        <p:nvPicPr>
          <p:cNvPr id="8" name="Объект 6">
            <a:extLst>
              <a:ext uri="{FF2B5EF4-FFF2-40B4-BE49-F238E27FC236}">
                <a16:creationId xmlns:a16="http://schemas.microsoft.com/office/drawing/2014/main" id="{48394ADE-647B-4015-A2A1-D016F1960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0" y="915566"/>
            <a:ext cx="3709000" cy="18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795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952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k-UA" dirty="0"/>
              <a:t>Нобелівська премія 2018</a:t>
            </a: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3D169F08-BEF4-4872-8F5B-9635F839D4FD}"/>
              </a:ext>
            </a:extLst>
          </p:cNvPr>
          <p:cNvSpPr txBox="1">
            <a:spLocks/>
          </p:cNvSpPr>
          <p:nvPr/>
        </p:nvSpPr>
        <p:spPr>
          <a:xfrm>
            <a:off x="4355977" y="1162016"/>
            <a:ext cx="4437392" cy="314562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Отримали Джеймс </a:t>
            </a:r>
            <a:r>
              <a:rPr lang="uk-UA" dirty="0" err="1"/>
              <a:t>Елісон</a:t>
            </a:r>
            <a:r>
              <a:rPr lang="uk-UA" dirty="0"/>
              <a:t> і </a:t>
            </a:r>
            <a:r>
              <a:rPr lang="uk-UA" dirty="0" err="1"/>
              <a:t>Тасуко</a:t>
            </a:r>
            <a:r>
              <a:rPr lang="uk-UA" dirty="0"/>
              <a:t> </a:t>
            </a:r>
            <a:r>
              <a:rPr lang="uk-UA" dirty="0" err="1"/>
              <a:t>Хондзьо</a:t>
            </a:r>
            <a:endParaRPr lang="uk-UA" dirty="0"/>
          </a:p>
          <a:p>
            <a:r>
              <a:rPr lang="uk-UA" dirty="0"/>
              <a:t>За відкриття терапії при ракових захворюваннях, яке полягає у гальмуванні негативного імунного регулювання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41FA29-234C-474B-A63A-9D8E069EC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0903"/>
            <a:ext cx="3917844" cy="26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575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952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k-UA" dirty="0"/>
              <a:t>Мутації батьків – дітям!</a:t>
            </a: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3D169F08-BEF4-4872-8F5B-9635F839D4FD}"/>
              </a:ext>
            </a:extLst>
          </p:cNvPr>
          <p:cNvSpPr txBox="1">
            <a:spLocks/>
          </p:cNvSpPr>
          <p:nvPr/>
        </p:nvSpPr>
        <p:spPr>
          <a:xfrm>
            <a:off x="4355977" y="780038"/>
            <a:ext cx="4437392" cy="38079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У людини кількість нових мутацій, які отримує дитина від батьків, в 1,5 рази вище, ніж у шимпанзе</a:t>
            </a:r>
          </a:p>
          <a:p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67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.</a:t>
            </a:r>
          </a:p>
          <a:p>
            <a:r>
              <a:rPr lang="ru-RU" dirty="0" err="1"/>
              <a:t>Приблизно</a:t>
            </a:r>
            <a:r>
              <a:rPr lang="ru-RU" dirty="0"/>
              <a:t> 78 % </a:t>
            </a:r>
            <a:r>
              <a:rPr lang="ru-RU" dirty="0" err="1"/>
              <a:t>мутацій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отримуж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батька, а 22 %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endParaRPr lang="ru-RU" dirty="0"/>
          </a:p>
          <a:p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батька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 на 1,39, а </a:t>
            </a:r>
            <a:r>
              <a:rPr lang="ru-RU" dirty="0" err="1"/>
              <a:t>матері</a:t>
            </a:r>
            <a:r>
              <a:rPr lang="ru-RU" dirty="0"/>
              <a:t> – на 0,38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B2BE23-D02B-46B4-B950-5143FB3D438D}"/>
              </a:ext>
            </a:extLst>
          </p:cNvPr>
          <p:cNvPicPr/>
          <p:nvPr/>
        </p:nvPicPr>
        <p:blipFill rotWithShape="1">
          <a:blip r:embed="rId3"/>
          <a:srcRect l="7053" t="15013" r="36425" b="16982"/>
          <a:stretch/>
        </p:blipFill>
        <p:spPr bwMode="auto">
          <a:xfrm>
            <a:off x="283328" y="1203598"/>
            <a:ext cx="3789321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18984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шаблон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2017</Template>
  <TotalTime>470</TotalTime>
  <Words>258</Words>
  <Application>Microsoft Office PowerPoint</Application>
  <PresentationFormat>Экран (16:9)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шаблон 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Konstantin</cp:lastModifiedBy>
  <cp:revision>42</cp:revision>
  <dcterms:created xsi:type="dcterms:W3CDTF">2017-10-25T11:33:10Z</dcterms:created>
  <dcterms:modified xsi:type="dcterms:W3CDTF">2019-02-21T05:42:57Z</dcterms:modified>
</cp:coreProperties>
</file>