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1" r:id="rId4"/>
    <p:sldId id="266" r:id="rId5"/>
    <p:sldId id="269" r:id="rId6"/>
    <p:sldId id="267" r:id="rId7"/>
    <p:sldId id="262" r:id="rId8"/>
    <p:sldId id="310" r:id="rId9"/>
    <p:sldId id="272" r:id="rId10"/>
    <p:sldId id="307" r:id="rId11"/>
    <p:sldId id="273" r:id="rId12"/>
    <p:sldId id="274" r:id="rId13"/>
    <p:sldId id="275" r:id="rId14"/>
    <p:sldId id="308" r:id="rId15"/>
    <p:sldId id="276" r:id="rId16"/>
    <p:sldId id="309" r:id="rId17"/>
    <p:sldId id="302" r:id="rId18"/>
    <p:sldId id="306" r:id="rId19"/>
    <p:sldId id="303" r:id="rId20"/>
    <p:sldId id="304" r:id="rId21"/>
    <p:sldId id="305" r:id="rId22"/>
    <p:sldId id="287" r:id="rId23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9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AD5B-27BB-4BB4-B5A3-D1EDD2DF4191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FFB1-2B3A-4AF5-99AF-E145D75EF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92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63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840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92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56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70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32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77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29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96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46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6AE4-FA4B-4A7A-9111-3BE710D4E9DA}" type="datetimeFigureOut">
              <a:rPr lang="uk-UA" smtClean="0"/>
              <a:t>21.02.2019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8EDF-57AC-4BE1-9AAE-C66D93707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82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sha\Desktop\Безымянный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7FCD9540-F71F-4644-B1D8-3C61C9D12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915566"/>
            <a:ext cx="6013371" cy="22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uk-UA" altLang="ru-RU" sz="4000" b="1" dirty="0">
                <a:solidFill>
                  <a:srgbClr val="0070C0"/>
                </a:solidFill>
                <a:latin typeface="Arial" charset="0"/>
              </a:rPr>
              <a:t>Сучасна </a:t>
            </a:r>
            <a:r>
              <a:rPr lang="uk-UA" sz="4000" b="1" dirty="0">
                <a:solidFill>
                  <a:srgbClr val="0070C0"/>
                </a:solidFill>
                <a:latin typeface="Arial" charset="0"/>
              </a:rPr>
              <a:t>систематика та її місце в шкільному курсі біології</a:t>
            </a:r>
            <a:endParaRPr lang="en-US" altLang="ru-RU" sz="4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0667505-6D9A-472E-A887-DE3A637FE496}"/>
              </a:ext>
            </a:extLst>
          </p:cNvPr>
          <p:cNvSpPr txBox="1">
            <a:spLocks/>
          </p:cNvSpPr>
          <p:nvPr/>
        </p:nvSpPr>
        <p:spPr bwMode="auto">
          <a:xfrm>
            <a:off x="467544" y="3219822"/>
            <a:ext cx="84788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uk-UA" altLang="ru-RU" sz="2400" b="1" dirty="0">
                <a:solidFill>
                  <a:srgbClr val="0070C0"/>
                </a:solidFill>
                <a:latin typeface="Arial" charset="0"/>
              </a:rPr>
              <a:t>Задорожний Костянтин Миколайович, </a:t>
            </a:r>
            <a:br>
              <a:rPr lang="uk-UA" altLang="ru-RU" sz="24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2400" dirty="0">
                <a:latin typeface="Arial" charset="0"/>
              </a:rPr>
              <a:t>кандидат </a:t>
            </a:r>
            <a:r>
              <a:rPr lang="ru-RU" sz="2400" dirty="0" err="1">
                <a:latin typeface="Arial" charset="0"/>
              </a:rPr>
              <a:t>біологічних</a:t>
            </a:r>
            <a:r>
              <a:rPr lang="ru-RU" sz="2400" dirty="0">
                <a:latin typeface="Arial" charset="0"/>
              </a:rPr>
              <a:t> наук, доцент </a:t>
            </a:r>
            <a:r>
              <a:rPr lang="ru-RU" sz="2400" dirty="0" err="1">
                <a:latin typeface="Arial" charset="0"/>
              </a:rPr>
              <a:t>кафедри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інженерної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екології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міст</a:t>
            </a:r>
            <a:r>
              <a:rPr lang="ru-RU" sz="2400" dirty="0">
                <a:latin typeface="Arial" charset="0"/>
              </a:rPr>
              <a:t> ХНУМГ </a:t>
            </a:r>
            <a:r>
              <a:rPr lang="ru-RU" sz="2400" dirty="0" err="1">
                <a:latin typeface="Arial" charset="0"/>
              </a:rPr>
              <a:t>ім</a:t>
            </a:r>
            <a:r>
              <a:rPr lang="ru-RU" sz="2400" dirty="0">
                <a:latin typeface="Arial" charset="0"/>
              </a:rPr>
              <a:t>. О. М. Бекетова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6F17B-812C-4C14-A1AD-6F24218C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753753"/>
            <a:ext cx="2890765" cy="1429667"/>
          </a:xfrm>
        </p:spPr>
        <p:txBody>
          <a:bodyPr>
            <a:normAutofit fontScale="90000"/>
          </a:bodyPr>
          <a:lstStyle/>
          <a:p>
            <a:r>
              <a:rPr lang="uk-UA" dirty="0"/>
              <a:t>Значення прокаріотів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44170F7-300B-48EC-B0B2-3781FC6199D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690" t="9891" r="16662" b="5494"/>
          <a:stretch/>
        </p:blipFill>
        <p:spPr bwMode="auto">
          <a:xfrm>
            <a:off x="2771800" y="267492"/>
            <a:ext cx="5907129" cy="4402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5" descr="C:\Users\Masha\Desktop\Безымянный-1.png">
            <a:extLst>
              <a:ext uri="{FF2B5EF4-FFF2-40B4-BE49-F238E27FC236}">
                <a16:creationId xmlns:a16="http://schemas.microsoft.com/office/drawing/2014/main" id="{9F1EF2EE-968F-4D6D-B2E9-395E7AE3F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8172400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9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6CE97-2D63-4BA3-9AA8-DA7ACDBF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88009"/>
            <a:ext cx="8423910" cy="646943"/>
          </a:xfrm>
        </p:spPr>
        <p:txBody>
          <a:bodyPr/>
          <a:lstStyle/>
          <a:p>
            <a:pPr algn="ctr"/>
            <a:r>
              <a:rPr lang="uk-UA" sz="3600" dirty="0"/>
              <a:t>Еукаріоти</a:t>
            </a:r>
            <a:endParaRPr lang="ru-RU" sz="3600" dirty="0"/>
          </a:p>
        </p:txBody>
      </p:sp>
      <p:pic>
        <p:nvPicPr>
          <p:cNvPr id="2049" name="Picture 1" descr="UNTITLED">
            <a:extLst>
              <a:ext uri="{FF2B5EF4-FFF2-40B4-BE49-F238E27FC236}">
                <a16:creationId xmlns:a16="http://schemas.microsoft.com/office/drawing/2014/main" id="{74DE9CF7-86AE-4763-AF81-8AB481CA6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203598"/>
            <a:ext cx="6192688" cy="34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Masha\Desktop\Безымянный-1.png">
            <a:extLst>
              <a:ext uri="{FF2B5EF4-FFF2-40B4-BE49-F238E27FC236}">
                <a16:creationId xmlns:a16="http://schemas.microsoft.com/office/drawing/2014/main" id="{B62BE78B-A127-4BA1-95E9-16F9BC1F7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9F983400-7D14-421E-95A3-39753FC8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7574"/>
            <a:ext cx="2746648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err="1"/>
              <a:t>Супергрупи</a:t>
            </a:r>
            <a:r>
              <a:rPr lang="uk-UA" sz="2800" dirty="0"/>
              <a:t> </a:t>
            </a:r>
          </a:p>
          <a:p>
            <a:pPr marL="0" indent="0">
              <a:buNone/>
            </a:pPr>
            <a:r>
              <a:rPr lang="uk-UA" sz="2800" dirty="0"/>
              <a:t>за програмою:</a:t>
            </a:r>
          </a:p>
          <a:p>
            <a:r>
              <a:rPr lang="uk-UA" sz="2800" dirty="0" err="1"/>
              <a:t>Екскавати</a:t>
            </a:r>
            <a:endParaRPr lang="uk-UA" sz="2800" dirty="0"/>
          </a:p>
          <a:p>
            <a:r>
              <a:rPr lang="uk-UA" sz="2800" dirty="0" err="1"/>
              <a:t>Амебозої</a:t>
            </a:r>
            <a:endParaRPr lang="uk-UA" sz="2800" dirty="0"/>
          </a:p>
          <a:p>
            <a:r>
              <a:rPr lang="uk-UA" sz="2800" dirty="0" err="1"/>
              <a:t>Опістоконти</a:t>
            </a:r>
            <a:endParaRPr lang="uk-UA" sz="2800" dirty="0"/>
          </a:p>
          <a:p>
            <a:r>
              <a:rPr lang="uk-UA" sz="2800" dirty="0"/>
              <a:t>Архепластиди</a:t>
            </a:r>
          </a:p>
          <a:p>
            <a:r>
              <a:rPr lang="uk-UA" sz="2800" dirty="0"/>
              <a:t>SAR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112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82E1E-E456-476E-B3E6-FD2FF122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404"/>
            <a:ext cx="7886700" cy="6062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/>
              <a:t>Екскавати</a:t>
            </a:r>
            <a:endParaRPr lang="ru-RU" dirty="0"/>
          </a:p>
        </p:txBody>
      </p:sp>
      <p:pic>
        <p:nvPicPr>
          <p:cNvPr id="3073" name="Picture 1" descr="UNTITLED">
            <a:extLst>
              <a:ext uri="{FF2B5EF4-FFF2-40B4-BE49-F238E27FC236}">
                <a16:creationId xmlns:a16="http://schemas.microsoft.com/office/drawing/2014/main" id="{7B0A1C94-2352-4431-96C4-1D1773A3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7" y="1018406"/>
            <a:ext cx="753976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ADF16E-0478-40E0-A5AC-31800CF147CC}"/>
              </a:ext>
            </a:extLst>
          </p:cNvPr>
          <p:cNvSpPr/>
          <p:nvPr/>
        </p:nvSpPr>
        <p:spPr>
          <a:xfrm>
            <a:off x="405765" y="3239854"/>
            <a:ext cx="83324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>
                <a:solidFill>
                  <a:srgbClr val="000000"/>
                </a:solidFill>
                <a:ea typeface="Calibri" panose="020F0502020204030204" pitchFamily="34" charset="0"/>
              </a:rPr>
              <a:t>Це тільки одноклітинні організми. Вони можуть бути вільноживучими, вести паразитичний спосіб життя або ставати симбіонтами багатоклітинних організмів. </a:t>
            </a:r>
          </a:p>
          <a:p>
            <a:r>
              <a:rPr lang="uk-UA" sz="2100" dirty="0" err="1">
                <a:solidFill>
                  <a:srgbClr val="000000"/>
                </a:solidFill>
                <a:ea typeface="Calibri" panose="020F0502020204030204" pitchFamily="34" charset="0"/>
              </a:rPr>
              <a:t>Екскавати</a:t>
            </a:r>
            <a:r>
              <a:rPr lang="uk-UA" sz="2100" dirty="0">
                <a:solidFill>
                  <a:srgbClr val="000000"/>
                </a:solidFill>
                <a:ea typeface="Calibri" panose="020F0502020204030204" pitchFamily="34" charset="0"/>
              </a:rPr>
              <a:t> часто мають складні джгутикові апарати, що складаються з 4, 6 або 8 джгутиків, але серед них є і одно- та </a:t>
            </a:r>
            <a:r>
              <a:rPr lang="uk-UA" sz="2100" dirty="0" err="1">
                <a:solidFill>
                  <a:srgbClr val="000000"/>
                </a:solidFill>
                <a:ea typeface="Calibri" panose="020F0502020204030204" pitchFamily="34" charset="0"/>
              </a:rPr>
              <a:t>дводжгутикові</a:t>
            </a:r>
            <a:r>
              <a:rPr lang="uk-UA" sz="2100" dirty="0">
                <a:solidFill>
                  <a:srgbClr val="000000"/>
                </a:solidFill>
                <a:ea typeface="Calibri" panose="020F0502020204030204" pitchFamily="34" charset="0"/>
              </a:rPr>
              <a:t> форми.</a:t>
            </a:r>
            <a:endParaRPr lang="ru-RU" sz="2100" dirty="0"/>
          </a:p>
        </p:txBody>
      </p:sp>
      <p:pic>
        <p:nvPicPr>
          <p:cNvPr id="5" name="Picture 5" descr="C:\Users\Masha\Desktop\Безымянный-1.png">
            <a:extLst>
              <a:ext uri="{FF2B5EF4-FFF2-40B4-BE49-F238E27FC236}">
                <a16:creationId xmlns:a16="http://schemas.microsoft.com/office/drawing/2014/main" id="{28B11C7B-7F5A-4431-B548-7C333A5CC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2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3C128-2B98-47E0-97E8-6965C167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974"/>
            <a:ext cx="7886700" cy="5719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/>
              <a:t>Діафоретики</a:t>
            </a:r>
            <a:endParaRPr lang="ru-RU" dirty="0"/>
          </a:p>
        </p:txBody>
      </p:sp>
      <p:pic>
        <p:nvPicPr>
          <p:cNvPr id="4097" name="Picture 1" descr="UNTITLED">
            <a:extLst>
              <a:ext uri="{FF2B5EF4-FFF2-40B4-BE49-F238E27FC236}">
                <a16:creationId xmlns:a16="http://schemas.microsoft.com/office/drawing/2014/main" id="{D6F37617-36D5-473C-A1A8-F86CADCB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76114"/>
            <a:ext cx="7643894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25A8BE-0DE0-4714-812B-7528D3C05000}"/>
              </a:ext>
            </a:extLst>
          </p:cNvPr>
          <p:cNvSpPr/>
          <p:nvPr/>
        </p:nvSpPr>
        <p:spPr>
          <a:xfrm>
            <a:off x="364371" y="3167846"/>
            <a:ext cx="841525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>
                <a:solidFill>
                  <a:srgbClr val="000000"/>
                </a:solidFill>
                <a:ea typeface="Calibri" panose="020F0502020204030204" pitchFamily="34" charset="0"/>
              </a:rPr>
              <a:t>Відрізняється наявністю двох джгутиків у більшості представників або їхніх предків. </a:t>
            </a:r>
            <a:r>
              <a:rPr lang="uk-UA" sz="2100" dirty="0" err="1">
                <a:solidFill>
                  <a:srgbClr val="000000"/>
                </a:solidFill>
                <a:ea typeface="Calibri" panose="020F0502020204030204" pitchFamily="34" charset="0"/>
              </a:rPr>
              <a:t>Діафоретики</a:t>
            </a:r>
            <a:r>
              <a:rPr lang="uk-UA" sz="2100" dirty="0">
                <a:solidFill>
                  <a:srgbClr val="000000"/>
                </a:solidFill>
                <a:ea typeface="Calibri" panose="020F0502020204030204" pitchFamily="34" charset="0"/>
              </a:rPr>
              <a:t> можуть бути одноклітинними, колоніальними або багатоклітинними організмами </a:t>
            </a:r>
          </a:p>
          <a:p>
            <a:r>
              <a:rPr lang="uk-UA" sz="2100" dirty="0" err="1"/>
              <a:t>Діафоретики</a:t>
            </a:r>
            <a:r>
              <a:rPr lang="uk-UA" sz="2100" dirty="0"/>
              <a:t> живуть у солоних та прісних водоймах і на суходолі. Паразитичні представники можуть жити в тілах інших живих організмів.</a:t>
            </a:r>
            <a:endParaRPr lang="ru-RU" sz="2100" dirty="0"/>
          </a:p>
        </p:txBody>
      </p:sp>
      <p:pic>
        <p:nvPicPr>
          <p:cNvPr id="5" name="Picture 5" descr="C:\Users\Masha\Desktop\Безымянный-1.png">
            <a:extLst>
              <a:ext uri="{FF2B5EF4-FFF2-40B4-BE49-F238E27FC236}">
                <a16:creationId xmlns:a16="http://schemas.microsoft.com/office/drawing/2014/main" id="{80356E09-6CFD-42BE-8546-CCC05CA52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E0DA9-369F-47F1-8834-31DC2CCF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Діафоретики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29686-E61E-491A-88B0-C225C99D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900112"/>
            <a:ext cx="4244280" cy="390388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Архепластиди (</a:t>
            </a:r>
            <a:r>
              <a:rPr lang="en-US" b="1" dirty="0"/>
              <a:t>Archaeplastida) </a:t>
            </a:r>
            <a:endParaRPr lang="uk-UA" b="1" dirty="0"/>
          </a:p>
          <a:p>
            <a:r>
              <a:rPr lang="ru-RU" dirty="0" err="1"/>
              <a:t>Об’єднують</a:t>
            </a:r>
            <a:r>
              <a:rPr lang="ru-RU" dirty="0"/>
              <a:t> </a:t>
            </a:r>
            <a:r>
              <a:rPr lang="ru-RU" dirty="0" err="1"/>
              <a:t>фотосинтезуючих</a:t>
            </a:r>
            <a:r>
              <a:rPr lang="ru-RU" dirty="0"/>
              <a:t> </a:t>
            </a:r>
            <a:r>
              <a:rPr lang="ru-RU" dirty="0" err="1"/>
              <a:t>еукаріотів</a:t>
            </a:r>
            <a:r>
              <a:rPr lang="ru-RU" dirty="0"/>
              <a:t>, </a:t>
            </a:r>
            <a:r>
              <a:rPr lang="ru-RU" dirty="0" err="1"/>
              <a:t>пластиди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симбіозу</a:t>
            </a:r>
            <a:r>
              <a:rPr lang="ru-RU" dirty="0"/>
              <a:t> з </a:t>
            </a:r>
            <a:r>
              <a:rPr lang="ru-RU" dirty="0" err="1"/>
              <a:t>ціанобактеріями</a:t>
            </a:r>
            <a:r>
              <a:rPr lang="ru-RU" dirty="0"/>
              <a:t>. </a:t>
            </a:r>
          </a:p>
          <a:p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архепластиди</a:t>
            </a:r>
            <a:r>
              <a:rPr lang="ru-RU" dirty="0"/>
              <a:t> й </a:t>
            </a:r>
            <a:r>
              <a:rPr lang="ru-RU" dirty="0" err="1"/>
              <a:t>отримали</a:t>
            </a:r>
            <a:r>
              <a:rPr lang="ru-RU" dirty="0"/>
              <a:t> свою </a:t>
            </a:r>
            <a:r>
              <a:rPr lang="ru-RU" dirty="0" err="1"/>
              <a:t>назву</a:t>
            </a:r>
            <a:r>
              <a:rPr lang="ru-RU" dirty="0"/>
              <a:t>, яка у </a:t>
            </a:r>
            <a:r>
              <a:rPr lang="ru-RU" dirty="0" err="1"/>
              <a:t>перекладі</a:t>
            </a:r>
            <a:r>
              <a:rPr lang="ru-RU" dirty="0"/>
              <a:t> з </a:t>
            </a:r>
            <a:r>
              <a:rPr lang="ru-RU" dirty="0" err="1"/>
              <a:t>давньогрецької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пластиди</a:t>
            </a:r>
            <a:r>
              <a:rPr lang="ru-RU" dirty="0"/>
              <a:t>».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689303-9E83-4173-BBB6-44575B76A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00112"/>
            <a:ext cx="4244280" cy="390388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SAR</a:t>
            </a:r>
            <a:endParaRPr lang="ru-RU" b="1" dirty="0"/>
          </a:p>
          <a:p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надцарства</a:t>
            </a:r>
            <a:r>
              <a:rPr lang="ru-RU" dirty="0"/>
              <a:t> </a:t>
            </a:r>
            <a:r>
              <a:rPr lang="ru-RU" dirty="0" err="1"/>
              <a:t>утворена</a:t>
            </a:r>
            <a:r>
              <a:rPr lang="ru-RU" dirty="0"/>
              <a:t> за першими </a:t>
            </a:r>
            <a:r>
              <a:rPr lang="ru-RU" dirty="0" err="1"/>
              <a:t>літерами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царств,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складу (</a:t>
            </a:r>
            <a:r>
              <a:rPr lang="en-US" dirty="0" err="1"/>
              <a:t>Stramenopiles</a:t>
            </a:r>
            <a:r>
              <a:rPr lang="en-US" dirty="0"/>
              <a:t>, </a:t>
            </a:r>
            <a:r>
              <a:rPr lang="en-US" dirty="0" err="1"/>
              <a:t>Alveolata</a:t>
            </a:r>
            <a:r>
              <a:rPr lang="en-US" dirty="0"/>
              <a:t>, </a:t>
            </a:r>
            <a:r>
              <a:rPr lang="en-US" dirty="0" err="1"/>
              <a:t>Rhizaria</a:t>
            </a:r>
            <a:r>
              <a:rPr lang="en-US" dirty="0"/>
              <a:t>).</a:t>
            </a:r>
            <a:endParaRPr lang="uk-UA" dirty="0"/>
          </a:p>
          <a:p>
            <a:r>
              <a:rPr lang="ru-RU" dirty="0"/>
              <a:t>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належать до </a:t>
            </a:r>
            <a:r>
              <a:rPr lang="ru-RU" dirty="0" err="1"/>
              <a:t>автотрофних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</a:p>
          <a:p>
            <a:r>
              <a:rPr lang="ru-RU" dirty="0" err="1"/>
              <a:t>Автотрофні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хлоропласти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симбіозу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еукаріотами</a:t>
            </a:r>
            <a:r>
              <a:rPr lang="ru-RU" dirty="0"/>
              <a:t> </a:t>
            </a:r>
          </a:p>
        </p:txBody>
      </p:sp>
      <p:pic>
        <p:nvPicPr>
          <p:cNvPr id="5" name="Picture 5" descr="C:\Users\Masha\Desktop\Безымянный-1.png">
            <a:extLst>
              <a:ext uri="{FF2B5EF4-FFF2-40B4-BE49-F238E27FC236}">
                <a16:creationId xmlns:a16="http://schemas.microsoft.com/office/drawing/2014/main" id="{3DA7E89F-3C41-4066-8DC3-83BF20208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9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073FA-634C-4655-83EE-FC3DD842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964"/>
            <a:ext cx="7886700" cy="494185"/>
          </a:xfrm>
        </p:spPr>
        <p:txBody>
          <a:bodyPr>
            <a:noAutofit/>
          </a:bodyPr>
          <a:lstStyle/>
          <a:p>
            <a:pPr algn="ctr"/>
            <a:r>
              <a:rPr lang="uk-UA" sz="3600" dirty="0" err="1"/>
              <a:t>Аморфеї</a:t>
            </a:r>
            <a:endParaRPr lang="ru-RU" sz="3600" dirty="0"/>
          </a:p>
        </p:txBody>
      </p:sp>
      <p:pic>
        <p:nvPicPr>
          <p:cNvPr id="5121" name="Picture 1" descr="UNTITLED">
            <a:extLst>
              <a:ext uri="{FF2B5EF4-FFF2-40B4-BE49-F238E27FC236}">
                <a16:creationId xmlns:a16="http://schemas.microsoft.com/office/drawing/2014/main" id="{70DD8208-ECD2-41EC-A975-C2CDABB1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3918"/>
            <a:ext cx="6539061" cy="18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C7A077-F7C6-4AD7-82C6-B75FF6E3ADE4}"/>
              </a:ext>
            </a:extLst>
          </p:cNvPr>
          <p:cNvSpPr/>
          <p:nvPr/>
        </p:nvSpPr>
        <p:spPr>
          <a:xfrm>
            <a:off x="467544" y="2521515"/>
            <a:ext cx="83439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>
                <a:solidFill>
                  <a:srgbClr val="000000"/>
                </a:solidFill>
                <a:ea typeface="Calibri" panose="020F0502020204030204" pitchFamily="34" charset="0"/>
              </a:rPr>
              <a:t>Група </a:t>
            </a:r>
            <a:r>
              <a:rPr lang="uk-UA" sz="2100" dirty="0" err="1">
                <a:solidFill>
                  <a:srgbClr val="000000"/>
                </a:solidFill>
                <a:ea typeface="Calibri" panose="020F0502020204030204" pitchFamily="34" charset="0"/>
              </a:rPr>
              <a:t>аморфей</a:t>
            </a:r>
            <a:r>
              <a:rPr lang="uk-UA" sz="2100" dirty="0">
                <a:solidFill>
                  <a:srgbClr val="000000"/>
                </a:solidFill>
                <a:ea typeface="Calibri" panose="020F0502020204030204" pitchFamily="34" charset="0"/>
              </a:rPr>
              <a:t> складається з одноклітинних, колоніальних та багатоклітинних організмів. Серед них часто трапляються організми, що здатні до </a:t>
            </a:r>
            <a:r>
              <a:rPr lang="uk-UA" sz="2100" dirty="0" err="1">
                <a:solidFill>
                  <a:srgbClr val="000000"/>
                </a:solidFill>
                <a:ea typeface="Calibri" panose="020F0502020204030204" pitchFamily="34" charset="0"/>
              </a:rPr>
              <a:t>амебоїдного</a:t>
            </a:r>
            <a:r>
              <a:rPr lang="uk-UA" sz="2100" dirty="0">
                <a:solidFill>
                  <a:srgbClr val="000000"/>
                </a:solidFill>
                <a:ea typeface="Calibri" panose="020F0502020204030204" pitchFamily="34" charset="0"/>
              </a:rPr>
              <a:t> руху зі зміною форми клітини. </a:t>
            </a:r>
          </a:p>
          <a:p>
            <a:r>
              <a:rPr lang="uk-UA" sz="2100" dirty="0" err="1"/>
              <a:t>Аморфеї</a:t>
            </a:r>
            <a:r>
              <a:rPr lang="uk-UA" sz="2100" dirty="0"/>
              <a:t> живуть у солоних та прісних водоймах і на суходолі.  Лише серед їхніх представників є літаючі організми. </a:t>
            </a:r>
            <a:endParaRPr lang="ru-RU" sz="2100" dirty="0"/>
          </a:p>
          <a:p>
            <a:r>
              <a:rPr lang="uk-UA" sz="2100" dirty="0"/>
              <a:t>Більшість є </a:t>
            </a:r>
            <a:r>
              <a:rPr lang="uk-UA" sz="2100" dirty="0" err="1"/>
              <a:t>гетеротрофами</a:t>
            </a:r>
            <a:r>
              <a:rPr lang="uk-UA" sz="2100" dirty="0"/>
              <a:t> (у тому числі паразити), але трапляються і такі, що завдяки симбіозу набули здатності до автотрофного живлення.</a:t>
            </a:r>
            <a:endParaRPr lang="ru-RU" sz="2100" dirty="0"/>
          </a:p>
        </p:txBody>
      </p:sp>
      <p:pic>
        <p:nvPicPr>
          <p:cNvPr id="5" name="Picture 5" descr="C:\Users\Masha\Desktop\Безымянный-1.png">
            <a:extLst>
              <a:ext uri="{FF2B5EF4-FFF2-40B4-BE49-F238E27FC236}">
                <a16:creationId xmlns:a16="http://schemas.microsoft.com/office/drawing/2014/main" id="{6FD0154D-3A33-4195-AB48-F0ED89817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7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15B40-FB2A-4595-B767-65F86CE2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Аморфеї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F14ED-B5D8-4208-9405-CBF427467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4037408"/>
          </a:xfrm>
        </p:spPr>
        <p:txBody>
          <a:bodyPr>
            <a:normAutofit fontScale="92500"/>
          </a:bodyPr>
          <a:lstStyle/>
          <a:p>
            <a:r>
              <a:rPr lang="uk-UA" b="1" dirty="0" err="1"/>
              <a:t>Амебозої</a:t>
            </a:r>
            <a:endParaRPr lang="uk-UA" b="1" dirty="0"/>
          </a:p>
          <a:p>
            <a:r>
              <a:rPr lang="uk-UA" dirty="0"/>
              <a:t> Одноклітинні, колоніальні або </a:t>
            </a:r>
            <a:r>
              <a:rPr lang="uk-UA" dirty="0" err="1"/>
              <a:t>плазмодіальні</a:t>
            </a:r>
            <a:r>
              <a:rPr lang="uk-UA" dirty="0"/>
              <a:t> організми</a:t>
            </a:r>
          </a:p>
          <a:p>
            <a:r>
              <a:rPr lang="uk-UA" dirty="0"/>
              <a:t>До групи належать різноманітні амеби (у тому числі амеба протей) і Справжні слизовики (міксоміцети)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AB495C-D4B7-4742-A392-A4526E453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4037408"/>
          </a:xfrm>
        </p:spPr>
        <p:txBody>
          <a:bodyPr>
            <a:normAutofit fontScale="92500"/>
          </a:bodyPr>
          <a:lstStyle/>
          <a:p>
            <a:r>
              <a:rPr lang="uk-UA" b="1" dirty="0" err="1"/>
              <a:t>Опістоконти</a:t>
            </a:r>
            <a:endParaRPr lang="uk-UA" b="1" dirty="0"/>
          </a:p>
          <a:p>
            <a:r>
              <a:rPr lang="uk-UA" dirty="0"/>
              <a:t>Більшість представників багатоклітинні. Є одноклітинні та колоніальні форми</a:t>
            </a:r>
          </a:p>
          <a:p>
            <a:r>
              <a:rPr lang="uk-UA" dirty="0"/>
              <a:t>До групи належать Справжні гриби і Справжні тварини</a:t>
            </a:r>
            <a:endParaRPr lang="ru-RU" dirty="0"/>
          </a:p>
        </p:txBody>
      </p:sp>
      <p:pic>
        <p:nvPicPr>
          <p:cNvPr id="5" name="Picture 5" descr="C:\Users\Masha\Desktop\Безымянный-1.png">
            <a:extLst>
              <a:ext uri="{FF2B5EF4-FFF2-40B4-BE49-F238E27FC236}">
                <a16:creationId xmlns:a16="http://schemas.microsoft.com/office/drawing/2014/main" id="{D4D95153-11C2-4CD6-9D94-C61235956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0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4702D-E060-455A-A6E9-9BCE95AE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/>
              <a:t>Автотрофні еукаріоти</a:t>
            </a:r>
            <a:endParaRPr lang="ru-RU" sz="3600" dirty="0"/>
          </a:p>
        </p:txBody>
      </p:sp>
      <p:pic>
        <p:nvPicPr>
          <p:cNvPr id="1025" name="Picture 1" descr="UNTITLED">
            <a:extLst>
              <a:ext uri="{FF2B5EF4-FFF2-40B4-BE49-F238E27FC236}">
                <a16:creationId xmlns:a16="http://schemas.microsoft.com/office/drawing/2014/main" id="{73FBE21B-33B7-440E-9E9B-78007FFE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4" y="1070501"/>
            <a:ext cx="8751292" cy="28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Masha\Desktop\Безымянный-1.png">
            <a:extLst>
              <a:ext uri="{FF2B5EF4-FFF2-40B4-BE49-F238E27FC236}">
                <a16:creationId xmlns:a16="http://schemas.microsoft.com/office/drawing/2014/main" id="{E71957FC-1A3F-4325-B4CD-402D328B1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9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E646C-8240-4093-9658-675DAF3F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248" y="1779662"/>
            <a:ext cx="2267744" cy="1584176"/>
          </a:xfrm>
        </p:spPr>
        <p:txBody>
          <a:bodyPr/>
          <a:lstStyle/>
          <a:p>
            <a:r>
              <a:rPr lang="uk-UA" dirty="0"/>
              <a:t>Вищі рослини</a:t>
            </a:r>
            <a:endParaRPr lang="ru-RU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7B8F9DBA-873D-46C6-AFA9-BDB27080604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1807" t="21388" r="22555" b="14734"/>
          <a:stretch/>
        </p:blipFill>
        <p:spPr bwMode="auto">
          <a:xfrm>
            <a:off x="107504" y="339502"/>
            <a:ext cx="669674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Masha\Desktop\Безымянный-1.png">
            <a:extLst>
              <a:ext uri="{FF2B5EF4-FFF2-40B4-BE49-F238E27FC236}">
                <a16:creationId xmlns:a16="http://schemas.microsoft.com/office/drawing/2014/main" id="{1D8C6318-A31D-4B21-A79A-F96E8596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7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EC4B2-6246-44C8-920A-01A0F35E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974"/>
            <a:ext cx="7886700" cy="651986"/>
          </a:xfrm>
        </p:spPr>
        <p:txBody>
          <a:bodyPr/>
          <a:lstStyle/>
          <a:p>
            <a:pPr algn="ctr"/>
            <a:r>
              <a:rPr lang="uk-UA" sz="3600" dirty="0"/>
              <a:t>Гриби та грибоподібні організми</a:t>
            </a:r>
            <a:endParaRPr lang="ru-RU" sz="3600" dirty="0"/>
          </a:p>
        </p:txBody>
      </p:sp>
      <p:pic>
        <p:nvPicPr>
          <p:cNvPr id="6145" name="Picture 1" descr="UNTITLED">
            <a:extLst>
              <a:ext uri="{FF2B5EF4-FFF2-40B4-BE49-F238E27FC236}">
                <a16:creationId xmlns:a16="http://schemas.microsoft.com/office/drawing/2014/main" id="{3E389A71-D7AE-4C0B-9883-D8E57D8BB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1026443"/>
            <a:ext cx="8401733" cy="24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8D0C4F-2900-47BB-9BBE-9C0152C17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8" y="3584986"/>
            <a:ext cx="1993177" cy="1327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DFBEC-DE63-446A-A0D2-7C74CFF76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65" y="3588341"/>
            <a:ext cx="1770324" cy="13277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992FBF-9A69-484E-8D9F-B8A867382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79" y="3584987"/>
            <a:ext cx="2134762" cy="13358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D29150-348F-4956-9350-57A1FF800F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18" y="3584986"/>
            <a:ext cx="1817370" cy="1363028"/>
          </a:xfrm>
          <a:prstGeom prst="rect">
            <a:avLst/>
          </a:prstGeom>
        </p:spPr>
      </p:pic>
      <p:pic>
        <p:nvPicPr>
          <p:cNvPr id="8" name="Picture 5" descr="C:\Users\Masha\Desktop\Безымянный-1.png">
            <a:extLst>
              <a:ext uri="{FF2B5EF4-FFF2-40B4-BE49-F238E27FC236}">
                <a16:creationId xmlns:a16="http://schemas.microsoft.com/office/drawing/2014/main" id="{5BBDF74B-B395-461E-BE55-58A224DD5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8070155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6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31684-96A6-49B9-B2D9-3EEEAB91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72076"/>
          </a:xfrm>
        </p:spPr>
        <p:txBody>
          <a:bodyPr/>
          <a:lstStyle/>
          <a:p>
            <a:pPr algn="ctr"/>
            <a:r>
              <a:rPr lang="uk-UA" sz="4000" dirty="0"/>
              <a:t>Системи живих організмів</a:t>
            </a:r>
            <a:br>
              <a:rPr lang="uk-UA" sz="4000" dirty="0"/>
            </a:br>
            <a:r>
              <a:rPr lang="uk-UA" sz="4000" dirty="0" err="1"/>
              <a:t>Ліннея</a:t>
            </a:r>
            <a:r>
              <a:rPr lang="uk-UA" sz="4000" dirty="0"/>
              <a:t>, </a:t>
            </a:r>
            <a:r>
              <a:rPr lang="uk-UA" sz="4000" dirty="0" err="1"/>
              <a:t>Копланда</a:t>
            </a:r>
            <a:r>
              <a:rPr lang="uk-UA" sz="4000" dirty="0"/>
              <a:t> і </a:t>
            </a:r>
            <a:r>
              <a:rPr lang="uk-UA" sz="4000" dirty="0" err="1"/>
              <a:t>Уайтекера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06A12-4AF3-4FF9-80CB-0C153FEB9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7" y="1771650"/>
            <a:ext cx="2669603" cy="2530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0068FE-E51C-402E-B310-A1294F478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87" y="1768776"/>
            <a:ext cx="2633423" cy="25330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7D0914-7E74-4BFF-BCF9-E85914811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82" y="1771650"/>
            <a:ext cx="2821983" cy="2530208"/>
          </a:xfrm>
          <a:prstGeom prst="rect">
            <a:avLst/>
          </a:prstGeom>
        </p:spPr>
      </p:pic>
      <p:pic>
        <p:nvPicPr>
          <p:cNvPr id="7" name="Picture 5" descr="C:\Users\Masha\Desktop\Безымянный-1.png">
            <a:extLst>
              <a:ext uri="{FF2B5EF4-FFF2-40B4-BE49-F238E27FC236}">
                <a16:creationId xmlns:a16="http://schemas.microsoft.com/office/drawing/2014/main" id="{A1810BC2-16A5-4740-BC8A-CF24380FD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9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CEBC1-7D13-4131-B7AB-DF3DA74A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580"/>
            <a:ext cx="7886700" cy="651986"/>
          </a:xfrm>
        </p:spPr>
        <p:txBody>
          <a:bodyPr/>
          <a:lstStyle/>
          <a:p>
            <a:pPr algn="ctr"/>
            <a:r>
              <a:rPr lang="uk-UA" sz="3600" dirty="0"/>
              <a:t>Тварини</a:t>
            </a:r>
            <a:endParaRPr lang="ru-RU" sz="3600" dirty="0"/>
          </a:p>
        </p:txBody>
      </p:sp>
      <p:pic>
        <p:nvPicPr>
          <p:cNvPr id="7169" name="Picture 1" descr="UNTITLED">
            <a:extLst>
              <a:ext uri="{FF2B5EF4-FFF2-40B4-BE49-F238E27FC236}">
                <a16:creationId xmlns:a16="http://schemas.microsoft.com/office/drawing/2014/main" id="{D959B64E-CB51-47A3-AC34-83EA7A2B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1" y="1032098"/>
            <a:ext cx="863931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Masha\Desktop\Безымянный-1.png">
            <a:extLst>
              <a:ext uri="{FF2B5EF4-FFF2-40B4-BE49-F238E27FC236}">
                <a16:creationId xmlns:a16="http://schemas.microsoft.com/office/drawing/2014/main" id="{5E72B67B-A3AB-43D4-BE14-FE4BADE4C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5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UNTITLED">
            <a:extLst>
              <a:ext uri="{FF2B5EF4-FFF2-40B4-BE49-F238E27FC236}">
                <a16:creationId xmlns:a16="http://schemas.microsoft.com/office/drawing/2014/main" id="{8C3EA39D-9EEE-45A3-A137-F3B2D0E6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931"/>
            <a:ext cx="6455285" cy="48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3B3E6E-5938-4A88-9750-A26B4837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60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5" descr="C:\Users\Masha\Desktop\Безымянный-1.png">
            <a:extLst>
              <a:ext uri="{FF2B5EF4-FFF2-40B4-BE49-F238E27FC236}">
                <a16:creationId xmlns:a16="http://schemas.microsoft.com/office/drawing/2014/main" id="{627C8D1A-0284-44DC-9861-0AC867612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11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  <p:pic>
        <p:nvPicPr>
          <p:cNvPr id="6" name="Содержимое 5" descr="f-olimp-herson-07- 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4025" y="1200151"/>
            <a:ext cx="4535950" cy="33944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2F2F1-9446-44FE-8258-35DCEA85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38" y="85886"/>
            <a:ext cx="7886700" cy="11423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Зміни біорізноманіття в історії планети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79765E-6AC8-4808-A5B9-DFD53ED0A66B}"/>
              </a:ext>
            </a:extLst>
          </p:cNvPr>
          <p:cNvPicPr/>
          <p:nvPr/>
        </p:nvPicPr>
        <p:blipFill rotWithShape="1">
          <a:blip r:embed="rId2"/>
          <a:srcRect l="33351" t="25950" r="2993" b="14449"/>
          <a:stretch/>
        </p:blipFill>
        <p:spPr bwMode="auto">
          <a:xfrm>
            <a:off x="628650" y="1228236"/>
            <a:ext cx="7670616" cy="3590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5" descr="C:\Users\Masha\Desktop\Безымянный-1.png">
            <a:extLst>
              <a:ext uri="{FF2B5EF4-FFF2-40B4-BE49-F238E27FC236}">
                <a16:creationId xmlns:a16="http://schemas.microsoft.com/office/drawing/2014/main" id="{AEF278BC-E79E-486E-8DE9-02E96866C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8104187" y="-1116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3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21E12-360A-488E-B782-E540921F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964"/>
            <a:ext cx="7886700" cy="6634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Проблеми систематики</a:t>
            </a:r>
            <a:endParaRPr lang="ru-RU" dirty="0"/>
          </a:p>
        </p:txBody>
      </p:sp>
      <p:pic>
        <p:nvPicPr>
          <p:cNvPr id="4" name="Picture 5" descr="C:\Users\Masha\Desktop\Безымянный-1.png">
            <a:extLst>
              <a:ext uri="{FF2B5EF4-FFF2-40B4-BE49-F238E27FC236}">
                <a16:creationId xmlns:a16="http://schemas.microsoft.com/office/drawing/2014/main" id="{5FFAC3BA-F114-4AB0-AEAC-1D41A5F94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E88D59-33DD-4BD7-8EC6-69216B7A7016}"/>
              </a:ext>
            </a:extLst>
          </p:cNvPr>
          <p:cNvPicPr/>
          <p:nvPr/>
        </p:nvPicPr>
        <p:blipFill rotWithShape="1">
          <a:blip r:embed="rId3"/>
          <a:srcRect l="5452" t="22243" r="6841" b="18156"/>
          <a:stretch/>
        </p:blipFill>
        <p:spPr bwMode="auto">
          <a:xfrm>
            <a:off x="314325" y="1275606"/>
            <a:ext cx="8515350" cy="3379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592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9CA0D-6BA6-4FE9-ADC9-8F6908D2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Неклітинні форми життя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1832C2-062B-43DC-83B4-0656B3CCB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60" y="1200150"/>
            <a:ext cx="2325280" cy="33940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309951-7ED0-4A66-8B49-843A206C4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40" y="1577340"/>
            <a:ext cx="2710667" cy="23641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BFD23E-1B2C-447A-ADC4-1701249B1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815438"/>
            <a:ext cx="3064352" cy="2042902"/>
          </a:xfrm>
          <a:prstGeom prst="rect">
            <a:avLst/>
          </a:prstGeom>
        </p:spPr>
      </p:pic>
      <p:pic>
        <p:nvPicPr>
          <p:cNvPr id="6" name="Picture 5" descr="C:\Users\Masha\Desktop\Безымянный-1.png">
            <a:extLst>
              <a:ext uri="{FF2B5EF4-FFF2-40B4-BE49-F238E27FC236}">
                <a16:creationId xmlns:a16="http://schemas.microsoft.com/office/drawing/2014/main" id="{D1DF86DD-0A87-4662-967F-D172A995C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7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082E3-E575-4B82-BFDA-C7F3D687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974"/>
            <a:ext cx="7886700" cy="7091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/>
              <a:t>Трьохдоменна</a:t>
            </a:r>
            <a:r>
              <a:rPr lang="uk-UA" dirty="0"/>
              <a:t> система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E4D141-9F6E-4CD3-B40F-9F576A35D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04" y="1200150"/>
            <a:ext cx="5037791" cy="3394075"/>
          </a:xfrm>
        </p:spPr>
      </p:pic>
      <p:pic>
        <p:nvPicPr>
          <p:cNvPr id="4" name="Picture 5" descr="C:\Users\Masha\Desktop\Безымянный-1.png">
            <a:extLst>
              <a:ext uri="{FF2B5EF4-FFF2-40B4-BE49-F238E27FC236}">
                <a16:creationId xmlns:a16="http://schemas.microsoft.com/office/drawing/2014/main" id="{D95683A9-FF0B-48E6-85AC-9F64D131A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9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D6B5B-DCE8-4C13-8FBE-23F8D840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115300" cy="109510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Взаємовідносини клітинних форм життя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8FA448-F91D-4C6A-8984-5E311C0D06CF}"/>
              </a:ext>
            </a:extLst>
          </p:cNvPr>
          <p:cNvPicPr/>
          <p:nvPr/>
        </p:nvPicPr>
        <p:blipFill rotWithShape="1">
          <a:blip r:embed="rId2"/>
          <a:srcRect l="8660" t="15970" r="7482" b="16729"/>
          <a:stretch/>
        </p:blipFill>
        <p:spPr bwMode="auto">
          <a:xfrm>
            <a:off x="1043608" y="1419622"/>
            <a:ext cx="7468314" cy="3286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5" descr="C:\Users\Masha\Desktop\Безымянный-1.png">
            <a:extLst>
              <a:ext uri="{FF2B5EF4-FFF2-40B4-BE49-F238E27FC236}">
                <a16:creationId xmlns:a16="http://schemas.microsoft.com/office/drawing/2014/main" id="{2104B281-3D5C-4136-AE8A-792D8401D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8028384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4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CFCF1-1306-4B2E-B2B4-E15F50AF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98" y="123478"/>
            <a:ext cx="7886700" cy="5491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Бактерії та археї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0577FA8-2173-43C1-BD02-DE9A446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42653"/>
              </p:ext>
            </p:extLst>
          </p:nvPr>
        </p:nvGraphicFramePr>
        <p:xfrm>
          <a:off x="489198" y="836167"/>
          <a:ext cx="8298180" cy="4183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910">
                  <a:extLst>
                    <a:ext uri="{9D8B030D-6E8A-4147-A177-3AD203B41FA5}">
                      <a16:colId xmlns:a16="http://schemas.microsoft.com/office/drawing/2014/main" val="2062036238"/>
                    </a:ext>
                  </a:extLst>
                </a:gridCol>
                <a:gridCol w="3656191">
                  <a:extLst>
                    <a:ext uri="{9D8B030D-6E8A-4147-A177-3AD203B41FA5}">
                      <a16:colId xmlns:a16="http://schemas.microsoft.com/office/drawing/2014/main" val="3533987688"/>
                    </a:ext>
                  </a:extLst>
                </a:gridCol>
                <a:gridCol w="3076079">
                  <a:extLst>
                    <a:ext uri="{9D8B030D-6E8A-4147-A177-3AD203B41FA5}">
                      <a16:colId xmlns:a16="http://schemas.microsoft.com/office/drawing/2014/main" val="3964193731"/>
                    </a:ext>
                  </a:extLst>
                </a:gridCol>
              </a:tblGrid>
              <a:tr h="335431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Ознака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Бактерії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Археї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:a16="http://schemas.microsoft.com/office/drawing/2014/main" val="2063445800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Кількість клітин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Одноклітинні, колоніальні та (інколи) багатоклітинні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Тільки одноклітинні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:a16="http://schemas.microsoft.com/office/drawing/2014/main" val="65638258"/>
                  </a:ext>
                </a:extLst>
              </a:tr>
              <a:tr h="103824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Будова клітинної мембрани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Мембрана завжди двошарова, складається з фосфоліпідів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Мембрана може бути двошаровою або одношаровою, складається з </a:t>
                      </a:r>
                      <a:r>
                        <a:rPr lang="uk-UA" sz="1500" dirty="0" err="1">
                          <a:effectLst/>
                        </a:rPr>
                        <a:t>етерів</a:t>
                      </a:r>
                      <a:r>
                        <a:rPr lang="uk-UA" sz="1500" dirty="0">
                          <a:effectLst/>
                        </a:rPr>
                        <a:t> гліцерину та терпенових сполук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:a16="http://schemas.microsoft.com/office/drawing/2014/main" val="3255724594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Клітинна стінка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Складається з </a:t>
                      </a:r>
                      <a:r>
                        <a:rPr lang="uk-UA" sz="1500" dirty="0" err="1">
                          <a:effectLst/>
                        </a:rPr>
                        <a:t>муреїну</a:t>
                      </a:r>
                      <a:r>
                        <a:rPr lang="uk-UA" sz="1500" dirty="0">
                          <a:effectLst/>
                        </a:rPr>
                        <a:t> та специфічних білків, часто має додаткові шари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Складається із </a:t>
                      </a:r>
                      <a:r>
                        <a:rPr lang="uk-UA" sz="1500" dirty="0" err="1">
                          <a:effectLst/>
                        </a:rPr>
                        <a:t>псевдомуреїну</a:t>
                      </a:r>
                      <a:r>
                        <a:rPr lang="uk-UA" sz="1500" dirty="0">
                          <a:effectLst/>
                        </a:rPr>
                        <a:t> та специфічних білків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:a16="http://schemas.microsoft.com/office/drawing/2014/main" val="1599810820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Особливості геному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Не містить </a:t>
                      </a:r>
                      <a:r>
                        <a:rPr lang="uk-UA" sz="1500" dirty="0" err="1">
                          <a:effectLst/>
                        </a:rPr>
                        <a:t>гістонів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Містить </a:t>
                      </a:r>
                      <a:r>
                        <a:rPr lang="uk-UA" sz="1500" dirty="0" err="1">
                          <a:effectLst/>
                        </a:rPr>
                        <a:t>гістоноподібні</a:t>
                      </a:r>
                      <a:r>
                        <a:rPr lang="uk-UA" sz="1500" dirty="0">
                          <a:effectLst/>
                        </a:rPr>
                        <a:t> білки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:a16="http://schemas.microsoft.com/office/drawing/2014/main" val="2537143558"/>
                  </a:ext>
                </a:extLst>
              </a:tr>
              <a:tr h="108621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Особливості джгутиків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Порожнисті білкові циліндри, ростуть кінчиком;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Суцільні білкові нитки, ростуть основою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:a16="http://schemas.microsoft.com/office/drawing/2014/main" val="2003074983"/>
                  </a:ext>
                </a:extLst>
              </a:tr>
            </a:tbl>
          </a:graphicData>
        </a:graphic>
      </p:graphicFrame>
      <p:pic>
        <p:nvPicPr>
          <p:cNvPr id="4" name="Picture 5" descr="C:\Users\Masha\Desktop\Безымянный-1.png">
            <a:extLst>
              <a:ext uri="{FF2B5EF4-FFF2-40B4-BE49-F238E27FC236}">
                <a16:creationId xmlns:a16="http://schemas.microsoft.com/office/drawing/2014/main" id="{E812C126-8990-463F-BECA-2A56550C3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832477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0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3668" y="241237"/>
            <a:ext cx="4545013" cy="558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latin typeface="Century Gothic" panose="020B0502020202020204" pitchFamily="34" charset="0"/>
              </a:rPr>
              <a:t>АРХЕЇ</a:t>
            </a:r>
          </a:p>
        </p:txBody>
      </p:sp>
      <p:grpSp>
        <p:nvGrpSpPr>
          <p:cNvPr id="37" name="Группа 3"/>
          <p:cNvGrpSpPr>
            <a:grpSpLocks/>
          </p:cNvGrpSpPr>
          <p:nvPr/>
        </p:nvGrpSpPr>
        <p:grpSpPr bwMode="auto">
          <a:xfrm>
            <a:off x="2145259" y="780270"/>
            <a:ext cx="4603013" cy="3582959"/>
            <a:chOff x="1115616" y="1592262"/>
            <a:chExt cx="7200801" cy="504056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1775" t="20469" r="22882" b="10625"/>
            <a:stretch/>
          </p:blipFill>
          <p:spPr>
            <a:xfrm>
              <a:off x="1115616" y="1592262"/>
              <a:ext cx="7200801" cy="50405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1324672" y="1831850"/>
              <a:ext cx="350966" cy="1525142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>
              <a:off x="1821455" y="2004260"/>
              <a:ext cx="1670425" cy="2504860"/>
            </a:xfrm>
            <a:prstGeom prst="roundRect">
              <a:avLst>
                <a:gd name="adj" fmla="val 10903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pic>
        <p:nvPicPr>
          <p:cNvPr id="41" name="Picture 22" descr="30305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923336" y="1815749"/>
            <a:ext cx="1993904" cy="15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" name="Picture 22" descr="halobacter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851" y="1073129"/>
            <a:ext cx="1512000" cy="1312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" name="Picture 23" descr="Pyrococcus_furios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657" y="3166602"/>
            <a:ext cx="1512000" cy="1217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6350296" y="1116419"/>
            <a:ext cx="18341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Users\Masha\Desktop\Безымянный-1.png">
            <a:extLst>
              <a:ext uri="{FF2B5EF4-FFF2-40B4-BE49-F238E27FC236}">
                <a16:creationId xmlns:a16="http://schemas.microsoft.com/office/drawing/2014/main" id="{E7F76F4F-3312-4E1A-8ADF-0E74FB1CB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8"/>
          <a:stretch/>
        </p:blipFill>
        <p:spPr bwMode="auto">
          <a:xfrm>
            <a:off x="7637576" y="0"/>
            <a:ext cx="822325" cy="10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461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391</Words>
  <Application>Microsoft Office PowerPoint</Application>
  <PresentationFormat>Экран (16:9)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Тема Office</vt:lpstr>
      <vt:lpstr>Презентация PowerPoint</vt:lpstr>
      <vt:lpstr>Системи живих організмів Ліннея, Копланда і Уайтекера</vt:lpstr>
      <vt:lpstr>Зміни біорізноманіття в історії планети</vt:lpstr>
      <vt:lpstr>Проблеми систематики</vt:lpstr>
      <vt:lpstr>Неклітинні форми життя</vt:lpstr>
      <vt:lpstr>Трьохдоменна система</vt:lpstr>
      <vt:lpstr>Взаємовідносини клітинних форм життя</vt:lpstr>
      <vt:lpstr>Бактерії та археї</vt:lpstr>
      <vt:lpstr>АРХЕЇ</vt:lpstr>
      <vt:lpstr>Значення прокаріотів</vt:lpstr>
      <vt:lpstr>Еукаріоти</vt:lpstr>
      <vt:lpstr>Екскавати</vt:lpstr>
      <vt:lpstr>Діафоретики</vt:lpstr>
      <vt:lpstr>Діафоретики</vt:lpstr>
      <vt:lpstr>Аморфеї</vt:lpstr>
      <vt:lpstr>Аморфеї</vt:lpstr>
      <vt:lpstr>Автотрофні еукаріоти</vt:lpstr>
      <vt:lpstr>Вищі рослини</vt:lpstr>
      <vt:lpstr>Гриби та грибоподібні організми</vt:lpstr>
      <vt:lpstr>Тварини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Konstantin</cp:lastModifiedBy>
  <cp:revision>32</cp:revision>
  <dcterms:created xsi:type="dcterms:W3CDTF">2018-07-26T10:16:15Z</dcterms:created>
  <dcterms:modified xsi:type="dcterms:W3CDTF">2019-02-21T05:36:40Z</dcterms:modified>
</cp:coreProperties>
</file>