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2" r:id="rId3"/>
    <p:sldId id="344" r:id="rId4"/>
    <p:sldId id="274" r:id="rId5"/>
    <p:sldId id="276" r:id="rId6"/>
    <p:sldId id="267" r:id="rId7"/>
    <p:sldId id="268" r:id="rId8"/>
    <p:sldId id="346" r:id="rId9"/>
    <p:sldId id="275" r:id="rId10"/>
    <p:sldId id="264" r:id="rId11"/>
    <p:sldId id="273" r:id="rId12"/>
    <p:sldId id="347" r:id="rId13"/>
    <p:sldId id="345" r:id="rId14"/>
    <p:sldId id="349" r:id="rId15"/>
    <p:sldId id="348" r:id="rId16"/>
    <p:sldId id="342" r:id="rId17"/>
    <p:sldId id="261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F6E"/>
    <a:srgbClr val="596995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96" y="78"/>
      </p:cViewPr>
      <p:guideLst>
        <p:guide orient="horz" pos="25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29EE8C-4D3D-422A-86BE-30CC58BB08E4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EF5D56-E624-4A94-BD26-F308550C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19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F5D56-E624-4A94-BD26-F308550CA10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6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9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C3E48-807E-49B3-8F94-0A8F6C5A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7D231-443A-4367-93F6-69F65E33A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4BCA48-4DAC-4E7A-A4A4-26D935A0E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AEF79-32B9-4B01-AE2D-F2E94017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D8EB-CBE7-4E5E-BC5D-3344709E8A81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E776D-35FC-4D2F-92CB-2F3D61DA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FAF50-2EAD-4D50-9048-4F9DF639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1C22-69E2-4015-9992-DE38B3979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7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1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61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511C-9FA2-4083-8A15-9A37E357869F}" type="datetime1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1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9973-4951-40AD-BC38-7CEC5CFB0B30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9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90B0-01F4-43F0-930F-E51C15A67DE7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329B-B745-47AE-96A9-608914511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9C6BC-D4F4-4584-8350-185C1255B9A8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A72D6-FD23-4C16-AC54-1E223BBA1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2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2D41351-D979-4B9A-8EBE-7A8E976F05CB}"/>
              </a:ext>
            </a:extLst>
          </p:cNvPr>
          <p:cNvSpPr txBox="1">
            <a:spLocks/>
          </p:cNvSpPr>
          <p:nvPr/>
        </p:nvSpPr>
        <p:spPr bwMode="auto">
          <a:xfrm>
            <a:off x="331787" y="2931790"/>
            <a:ext cx="84788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2200" b="1" dirty="0" err="1">
                <a:solidFill>
                  <a:srgbClr val="0070C0"/>
                </a:solidFill>
                <a:latin typeface="Arial" charset="0"/>
              </a:rPr>
              <a:t>Задорожний</a:t>
            </a:r>
            <a:r>
              <a:rPr lang="ru-RU" sz="2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Arial" charset="0"/>
              </a:rPr>
              <a:t>Костянтин</a:t>
            </a:r>
            <a:r>
              <a:rPr lang="ru-RU" sz="2200" b="1" dirty="0">
                <a:solidFill>
                  <a:srgbClr val="0070C0"/>
                </a:solidFill>
                <a:latin typeface="Arial" charset="0"/>
              </a:rPr>
              <a:t> Миколайович, 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2000" dirty="0">
                <a:latin typeface="Arial" charset="0"/>
              </a:rPr>
              <a:t>кандидат </a:t>
            </a:r>
            <a:r>
              <a:rPr lang="ru-RU" sz="2000" dirty="0" err="1">
                <a:latin typeface="Arial" charset="0"/>
              </a:rPr>
              <a:t>біологічних</a:t>
            </a:r>
            <a:r>
              <a:rPr lang="ru-RU" sz="2000" dirty="0">
                <a:latin typeface="Arial" charset="0"/>
              </a:rPr>
              <a:t> наук, доцент </a:t>
            </a:r>
            <a:r>
              <a:rPr lang="ru-RU" sz="2000" dirty="0" err="1">
                <a:latin typeface="Arial" charset="0"/>
              </a:rPr>
              <a:t>кафедри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інженерної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екології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міст</a:t>
            </a:r>
            <a:r>
              <a:rPr lang="ru-RU" sz="2000" dirty="0">
                <a:latin typeface="Arial" charset="0"/>
              </a:rPr>
              <a:t> ХНУМГ </a:t>
            </a:r>
            <a:r>
              <a:rPr lang="ru-RU" sz="2000" dirty="0" err="1">
                <a:latin typeface="Arial" charset="0"/>
              </a:rPr>
              <a:t>ім</a:t>
            </a:r>
            <a:r>
              <a:rPr lang="ru-RU" sz="2000" dirty="0">
                <a:latin typeface="Arial" charset="0"/>
              </a:rPr>
              <a:t>. О. М. Бекетова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1208F5DA-DB48-49C8-9097-CE436C8C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1131590"/>
            <a:ext cx="9145588" cy="150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uk-UA" sz="4000" b="1" dirty="0">
                <a:solidFill>
                  <a:srgbClr val="0070C0"/>
                </a:solidFill>
                <a:latin typeface="Arial" charset="0"/>
              </a:rPr>
              <a:t>Проблеми і переваги </a:t>
            </a:r>
            <a:r>
              <a:rPr lang="uk-UA" sz="4000" b="1" dirty="0" err="1">
                <a:solidFill>
                  <a:srgbClr val="0070C0"/>
                </a:solidFill>
                <a:latin typeface="Arial" charset="0"/>
              </a:rPr>
              <a:t>компетентністного</a:t>
            </a:r>
            <a:r>
              <a:rPr lang="uk-UA" sz="4000" b="1" dirty="0">
                <a:solidFill>
                  <a:srgbClr val="0070C0"/>
                </a:solidFill>
                <a:latin typeface="Arial" charset="0"/>
              </a:rPr>
              <a:t> навчання</a:t>
            </a:r>
            <a:endParaRPr lang="ru-RU" altLang="ru-RU" sz="40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5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85661" y="105475"/>
            <a:ext cx="90583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altLang="ru-RU" sz="2800" b="1" dirty="0">
                <a:latin typeface="Arial" charset="0"/>
              </a:rPr>
              <a:t>Екологічна проблематика сільського господарства</a:t>
            </a:r>
            <a:endParaRPr lang="ru-RU" altLang="ru-RU" sz="2800" b="1" dirty="0"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32D5E7D4-9012-4FEF-AE99-B63ADEC58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1430565"/>
            <a:ext cx="4115510" cy="228236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822982-3957-4720-943B-48567F73A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29" y="1430564"/>
            <a:ext cx="4115508" cy="23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85661" y="163061"/>
            <a:ext cx="9058339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altLang="ru-RU" sz="2400" b="1" cap="all" dirty="0">
                <a:latin typeface="Arial" charset="0"/>
              </a:rPr>
              <a:t>Органічне землеробство </a:t>
            </a:r>
          </a:p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altLang="ru-RU" sz="2400" b="1" dirty="0">
                <a:latin typeface="Arial" charset="0"/>
              </a:rPr>
              <a:t>полягає у повній відмові від застосування ГМО, антибіотиків, отрутохімікатів та мінеральних добрив</a:t>
            </a:r>
            <a:endParaRPr lang="ru-RU" altLang="ru-RU" sz="2400" b="1" dirty="0"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3CFEFC-7321-4D85-A7CE-4F6345668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1630"/>
            <a:ext cx="454476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0539"/>
            <a:ext cx="7886700" cy="665175"/>
          </a:xfrm>
        </p:spPr>
        <p:txBody>
          <a:bodyPr/>
          <a:lstStyle/>
          <a:p>
            <a:pPr algn="ctr"/>
            <a:r>
              <a:rPr lang="uk-UA" b="1" dirty="0"/>
              <a:t>Проблема вітаміну С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41235" y="1178115"/>
            <a:ext cx="5068193" cy="45753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Проблема вітаміну 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7" y="1369219"/>
            <a:ext cx="3313402" cy="31676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95686"/>
            <a:ext cx="2515301" cy="1886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36" y="1995686"/>
            <a:ext cx="2717145" cy="18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44073"/>
          </a:xfrm>
        </p:spPr>
        <p:txBody>
          <a:bodyPr/>
          <a:lstStyle/>
          <a:p>
            <a:pPr algn="ctr"/>
            <a:r>
              <a:rPr lang="uk-UA" b="1" dirty="0"/>
              <a:t>Проблема кольорового зору</a:t>
            </a:r>
            <a:endParaRPr lang="ru-RU" b="1" dirty="0"/>
          </a:p>
        </p:txBody>
      </p:sp>
      <p:pic>
        <p:nvPicPr>
          <p:cNvPr id="5" name="Содержимое 8" descr="колбочки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981" y="1165575"/>
            <a:ext cx="3151163" cy="3466279"/>
          </a:xfr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3388752-F675-4EFC-A39C-01FC567D7CC8}"/>
              </a:ext>
            </a:extLst>
          </p:cNvPr>
          <p:cNvGrpSpPr/>
          <p:nvPr/>
        </p:nvGrpSpPr>
        <p:grpSpPr>
          <a:xfrm>
            <a:off x="3275856" y="1563638"/>
            <a:ext cx="5490334" cy="2165282"/>
            <a:chOff x="3397348" y="2614216"/>
            <a:chExt cx="5490334" cy="2165282"/>
          </a:xfrm>
        </p:grpSpPr>
        <p:pic>
          <p:nvPicPr>
            <p:cNvPr id="6" name="Содержимое 9" descr="цветовое зрение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7348" y="2614216"/>
              <a:ext cx="5448129" cy="2165282"/>
            </a:xfrm>
            <a:prstGeom prst="rect">
              <a:avLst/>
            </a:prstGeom>
          </p:spPr>
        </p:pic>
        <p:sp>
          <p:nvSpPr>
            <p:cNvPr id="7" name="Объект 3">
              <a:extLst>
                <a:ext uri="{FF2B5EF4-FFF2-40B4-BE49-F238E27FC236}">
                  <a16:creationId xmlns:a16="http://schemas.microsoft.com/office/drawing/2014/main" id="{956986C8-CD2C-4FB7-B3E8-FC1F8C5D692D}"/>
                </a:ext>
              </a:extLst>
            </p:cNvPr>
            <p:cNvSpPr txBox="1">
              <a:spLocks/>
            </p:cNvSpPr>
            <p:nvPr/>
          </p:nvSpPr>
          <p:spPr>
            <a:xfrm>
              <a:off x="3504966" y="2683866"/>
              <a:ext cx="5382716" cy="4296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925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uk-UA" dirty="0"/>
                <a:t>Людина		Кішка		Чорно-білий зір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65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77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Пігмеї. Адаптація до життя в тропічному лісі</a:t>
            </a:r>
            <a:endParaRPr lang="ru-RU" b="1" dirty="0"/>
          </a:p>
        </p:txBody>
      </p:sp>
      <p:pic>
        <p:nvPicPr>
          <p:cNvPr id="5" name="Содержимое 4" descr="7_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35577" y="1369219"/>
            <a:ext cx="2448658" cy="327975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C011C9-677E-4E89-AD08-C3D44D18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9219"/>
            <a:ext cx="4917180" cy="32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8334"/>
            <a:ext cx="7886700" cy="1251288"/>
          </a:xfrm>
        </p:spPr>
        <p:txBody>
          <a:bodyPr/>
          <a:lstStyle/>
          <a:p>
            <a:pPr algn="ctr"/>
            <a:r>
              <a:rPr lang="uk-UA" b="1" dirty="0"/>
              <a:t>Еволюція людини. Проблеми і компроміси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534"/>
            <a:ext cx="3886872" cy="278744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2" y="1801938"/>
            <a:ext cx="4273061" cy="2786036"/>
          </a:xfrm>
        </p:spPr>
      </p:pic>
    </p:spTree>
    <p:extLst>
      <p:ext uri="{BB962C8B-B14F-4D97-AF65-F5344CB8AC3E}">
        <p14:creationId xmlns:p14="http://schemas.microsoft.com/office/powerpoint/2010/main" val="284734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CAFD3-BC16-4E5B-BE96-6EE159E1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Екологічні складові масових </a:t>
            </a:r>
            <a:r>
              <a:rPr lang="uk-UA" b="1" dirty="0" err="1"/>
              <a:t>вимирань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D4A323-D703-4353-B490-2D89533E9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9" y="1262800"/>
            <a:ext cx="3611661" cy="3262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6F48A-73E3-454D-9037-882577A34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44" y="1262800"/>
            <a:ext cx="2898983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altLang="ru-RU" sz="3000" b="1" dirty="0">
                <a:solidFill>
                  <a:schemeClr val="bg1"/>
                </a:solidFill>
                <a:latin typeface="Arial" charset="0"/>
              </a:rPr>
              <a:t>Проблемне навчання</a:t>
            </a:r>
            <a:endParaRPr lang="ru-RU" altLang="ru-RU" sz="2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E2397-8548-43B0-915C-C521FDB2E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7494"/>
            <a:ext cx="65135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Проблемне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1" y="1369219"/>
            <a:ext cx="6193301" cy="3263504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Проблемне навчання – це </a:t>
            </a:r>
            <a:r>
              <a:rPr lang="ru-RU" dirty="0" err="1"/>
              <a:t>навчально-пізнавальна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діяль­ності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й </a:t>
            </a:r>
            <a:r>
              <a:rPr lang="ru-RU" dirty="0" err="1"/>
              <a:t>розв’язування</a:t>
            </a:r>
            <a:r>
              <a:rPr lang="ru-RU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	В</a:t>
            </a:r>
            <a:r>
              <a:rPr lang="ru-RU" dirty="0" err="1"/>
              <a:t>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</a:t>
            </a:r>
          </a:p>
          <a:p>
            <a:pPr fontAlgn="base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збирання</a:t>
            </a:r>
            <a:r>
              <a:rPr lang="ru-RU" dirty="0"/>
              <a:t> й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акту­алізація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визначення</a:t>
            </a:r>
            <a:r>
              <a:rPr lang="ru-RU" dirty="0"/>
              <a:t> причинно-</a:t>
            </a:r>
            <a:r>
              <a:rPr lang="ru-RU" dirty="0" err="1"/>
              <a:t>наслідкових</a:t>
            </a:r>
            <a:r>
              <a:rPr lang="ru-RU" dirty="0"/>
              <a:t> зв’язків,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гіпотез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DCA0383-5ADD-491C-A046-55F0A3864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55726"/>
            <a:ext cx="2858677" cy="1469919"/>
          </a:xfrm>
        </p:spPr>
      </p:pic>
    </p:spTree>
    <p:extLst>
      <p:ext uri="{BB962C8B-B14F-4D97-AF65-F5344CB8AC3E}">
        <p14:creationId xmlns:p14="http://schemas.microsoft.com/office/powerpoint/2010/main" val="70667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тут не так?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/>
              <a:t>Назад до </a:t>
            </a:r>
            <a:r>
              <a:rPr lang="uk-UA" dirty="0" err="1"/>
              <a:t>палеодієти</a:t>
            </a:r>
            <a:r>
              <a:rPr lang="uk-UA" dirty="0"/>
              <a:t>!</a:t>
            </a:r>
            <a:endParaRPr lang="ru-RU" dirty="0"/>
          </a:p>
        </p:txBody>
      </p:sp>
      <p:pic>
        <p:nvPicPr>
          <p:cNvPr id="9" name="Содержимое 8" descr="1333937501_paleodiet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63989"/>
            <a:ext cx="4040188" cy="289660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Вперед до вегетаріанства!</a:t>
            </a:r>
            <a:endParaRPr lang="ru-RU" dirty="0"/>
          </a:p>
        </p:txBody>
      </p:sp>
      <p:pic>
        <p:nvPicPr>
          <p:cNvPr id="10" name="Содержимое 9" descr="v3.jpe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31453" y="1779662"/>
            <a:ext cx="3828010" cy="2780936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4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7474"/>
            <a:ext cx="8136904" cy="14761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000" b="1" dirty="0"/>
              <a:t>Все природне добре, а все штучне погане!</a:t>
            </a:r>
            <a:br>
              <a:rPr lang="uk-UA" sz="3000" dirty="0"/>
            </a:br>
            <a:r>
              <a:rPr lang="uk-UA" sz="3000" i="1" dirty="0"/>
              <a:t>Є екологічно чисті </a:t>
            </a:r>
            <a:r>
              <a:rPr lang="uk-UA" sz="3000" i="1" dirty="0" err="1"/>
              <a:t>мікотоксини</a:t>
            </a:r>
            <a:r>
              <a:rPr lang="uk-UA" sz="3000" i="1" dirty="0"/>
              <a:t>! Спробуєте?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8329B-B745-47AE-96A9-6089145116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 descr="1319154088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91630"/>
            <a:ext cx="2916324" cy="2916324"/>
          </a:xfrm>
          <a:prstGeom prst="rect">
            <a:avLst/>
          </a:prstGeom>
        </p:spPr>
      </p:pic>
      <p:pic>
        <p:nvPicPr>
          <p:cNvPr id="7" name="Рисунок 6" descr="fuzarioz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1" y="1819703"/>
            <a:ext cx="3132348" cy="25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95263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uk-UA" altLang="ru-RU" sz="3000" b="1" dirty="0">
                <a:latin typeface="Arial" charset="0"/>
              </a:rPr>
              <a:t>Проблеми ГМО</a:t>
            </a:r>
            <a:endParaRPr lang="ru-RU" altLang="ru-RU" sz="2600" b="1" dirty="0">
              <a:latin typeface="Arial" charset="0"/>
            </a:endParaRPr>
          </a:p>
        </p:txBody>
      </p:sp>
      <p:pic>
        <p:nvPicPr>
          <p:cNvPr id="10243" name="Picture 4" descr="E:\Маша\Інтерактивна школа творчого вчителя\сертификат 2017 ИШ\Безымянный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399">
            <a:off x="138113" y="4711700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5FF211-4F18-4369-B49D-5B4C9161D2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31590"/>
            <a:ext cx="2889414" cy="3001250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F741CC3D-B052-470A-893C-DFAAF37F0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13" y="2783861"/>
            <a:ext cx="2626299" cy="1562648"/>
          </a:xfrm>
          <a:prstGeom prst="rect">
            <a:avLst/>
          </a:prstGeo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7B4FBC49-9CE3-4C22-B066-13945EB06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6" y="2783861"/>
            <a:ext cx="2405608" cy="1582439"/>
          </a:xfrm>
          <a:prstGeom prst="rect">
            <a:avLst/>
          </a:prstGeom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D9FCB26A-09BF-48B7-AA10-22277DBC6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20" y="992089"/>
            <a:ext cx="3252985" cy="15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9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455" y="195486"/>
            <a:ext cx="873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Генетично-модифіковані</a:t>
            </a:r>
            <a:r>
              <a:rPr lang="ru-RU" sz="2800" b="1" dirty="0"/>
              <a:t> </a:t>
            </a:r>
            <a:r>
              <a:rPr lang="ru-RU" sz="2800" b="1" dirty="0" err="1"/>
              <a:t>організми</a:t>
            </a:r>
            <a:r>
              <a:rPr lang="ru-RU" sz="2800" b="1" dirty="0"/>
              <a:t> у </a:t>
            </a:r>
            <a:r>
              <a:rPr lang="ru-RU" sz="2800" b="1" dirty="0" err="1"/>
              <a:t>виробництві</a:t>
            </a:r>
            <a:r>
              <a:rPr lang="ru-RU" sz="2800" b="1" dirty="0"/>
              <a:t> </a:t>
            </a:r>
            <a:r>
              <a:rPr lang="ru-RU" sz="2800" b="1" dirty="0" err="1"/>
              <a:t>ліків</a:t>
            </a:r>
            <a:endParaRPr lang="uk-U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9828" y="915566"/>
            <a:ext cx="846171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1982 – </a:t>
            </a:r>
            <a:r>
              <a:rPr lang="ru-RU" sz="2100" dirty="0" err="1"/>
              <a:t>інсулін</a:t>
            </a:r>
            <a:endParaRPr lang="ru-RU" sz="2100" dirty="0"/>
          </a:p>
          <a:p>
            <a:r>
              <a:rPr lang="ru-RU" sz="2100" dirty="0"/>
              <a:t>1984 – </a:t>
            </a:r>
            <a:r>
              <a:rPr lang="ru-RU" sz="2100" dirty="0" err="1"/>
              <a:t>антитромбогенний</a:t>
            </a:r>
            <a:r>
              <a:rPr lang="ru-RU" sz="2100" dirty="0"/>
              <a:t> фактор</a:t>
            </a:r>
          </a:p>
          <a:p>
            <a:r>
              <a:rPr lang="ru-RU" sz="2100" dirty="0"/>
              <a:t>1985 – гормон росту для </a:t>
            </a:r>
            <a:r>
              <a:rPr lang="ru-RU" sz="2100" dirty="0" err="1"/>
              <a:t>лікування</a:t>
            </a:r>
            <a:r>
              <a:rPr lang="ru-RU" sz="2100" dirty="0"/>
              <a:t> </a:t>
            </a:r>
            <a:r>
              <a:rPr lang="ru-RU" sz="2100" dirty="0" err="1"/>
              <a:t>дітей</a:t>
            </a:r>
            <a:endParaRPr lang="ru-RU" sz="2100" dirty="0"/>
          </a:p>
          <a:p>
            <a:r>
              <a:rPr lang="ru-RU" sz="2100" dirty="0"/>
              <a:t>1986 – интерферон для </a:t>
            </a:r>
            <a:r>
              <a:rPr lang="ru-RU" sz="2100" dirty="0" err="1"/>
              <a:t>лікування</a:t>
            </a:r>
            <a:r>
              <a:rPr lang="ru-RU" sz="2100" dirty="0"/>
              <a:t> </a:t>
            </a:r>
            <a:r>
              <a:rPr lang="ru-RU" sz="2100" dirty="0" err="1"/>
              <a:t>деяких</a:t>
            </a:r>
            <a:r>
              <a:rPr lang="ru-RU" sz="2100" dirty="0"/>
              <a:t> </a:t>
            </a:r>
            <a:r>
              <a:rPr lang="ru-RU" sz="2100" dirty="0" err="1"/>
              <a:t>типів</a:t>
            </a:r>
            <a:r>
              <a:rPr lang="ru-RU" sz="2100" dirty="0"/>
              <a:t> </a:t>
            </a:r>
            <a:r>
              <a:rPr lang="ru-RU" sz="2100" dirty="0" err="1"/>
              <a:t>лейкемії</a:t>
            </a:r>
            <a:r>
              <a:rPr lang="ru-RU" sz="2100" dirty="0"/>
              <a:t>;</a:t>
            </a:r>
          </a:p>
          <a:p>
            <a:r>
              <a:rPr lang="ru-RU" sz="2100" dirty="0"/>
              <a:t>1987 – </a:t>
            </a:r>
            <a:r>
              <a:rPr lang="ru-RU" sz="2100" dirty="0" err="1"/>
              <a:t>тканинний</a:t>
            </a:r>
            <a:r>
              <a:rPr lang="ru-RU" sz="2100" dirty="0"/>
              <a:t> активатор </a:t>
            </a:r>
            <a:r>
              <a:rPr lang="ru-RU" sz="2100" dirty="0" err="1"/>
              <a:t>плазміногену</a:t>
            </a:r>
            <a:r>
              <a:rPr lang="ru-RU" sz="2100" dirty="0"/>
              <a:t> для </a:t>
            </a:r>
            <a:r>
              <a:rPr lang="ru-RU" sz="2100" dirty="0" err="1"/>
              <a:t>видалення</a:t>
            </a:r>
            <a:r>
              <a:rPr lang="ru-RU" sz="2100" dirty="0"/>
              <a:t> </a:t>
            </a:r>
            <a:r>
              <a:rPr lang="ru-RU" sz="2100" dirty="0" err="1"/>
              <a:t>тромбів</a:t>
            </a:r>
            <a:r>
              <a:rPr lang="ru-RU" sz="2100" dirty="0"/>
              <a:t> при  </a:t>
            </a:r>
            <a:r>
              <a:rPr lang="ru-RU" sz="2100" dirty="0" err="1"/>
              <a:t>гострому</a:t>
            </a:r>
            <a:r>
              <a:rPr lang="ru-RU" sz="2100" dirty="0"/>
              <a:t> </a:t>
            </a:r>
            <a:r>
              <a:rPr lang="ru-RU" sz="2100" dirty="0" err="1"/>
              <a:t>інфаркті</a:t>
            </a:r>
            <a:r>
              <a:rPr lang="ru-RU" sz="2100" dirty="0"/>
              <a:t> </a:t>
            </a:r>
            <a:r>
              <a:rPr lang="ru-RU" sz="2100" dirty="0" err="1"/>
              <a:t>міокарду</a:t>
            </a:r>
            <a:r>
              <a:rPr lang="ru-RU" sz="2100" dirty="0"/>
              <a:t>;</a:t>
            </a:r>
          </a:p>
          <a:p>
            <a:r>
              <a:rPr lang="ru-RU" sz="2100" dirty="0"/>
              <a:t>1990 – вакцина </a:t>
            </a:r>
            <a:r>
              <a:rPr lang="ru-RU" sz="2100" dirty="0" err="1"/>
              <a:t>проти</a:t>
            </a:r>
            <a:r>
              <a:rPr lang="ru-RU" sz="2100" dirty="0"/>
              <a:t> гепатиту В;</a:t>
            </a:r>
          </a:p>
          <a:p>
            <a:r>
              <a:rPr lang="ru-RU" sz="2100" dirty="0"/>
              <a:t>1996 – </a:t>
            </a:r>
            <a:r>
              <a:rPr lang="ru-RU" sz="2100" dirty="0" err="1"/>
              <a:t>пульмозім</a:t>
            </a:r>
            <a:r>
              <a:rPr lang="ru-RU" sz="2100" dirty="0"/>
              <a:t> для </a:t>
            </a:r>
            <a:r>
              <a:rPr lang="ru-RU" sz="2100" dirty="0" err="1"/>
              <a:t>лікування</a:t>
            </a:r>
            <a:r>
              <a:rPr lang="ru-RU" sz="2100" dirty="0"/>
              <a:t> </a:t>
            </a:r>
            <a:r>
              <a:rPr lang="ru-RU" sz="2100" dirty="0" err="1"/>
              <a:t>деяких</a:t>
            </a:r>
            <a:r>
              <a:rPr lang="ru-RU" sz="2100" dirty="0"/>
              <a:t> форм </a:t>
            </a:r>
            <a:r>
              <a:rPr lang="ru-RU" sz="2100" dirty="0" err="1"/>
              <a:t>муковісцидозу</a:t>
            </a:r>
            <a:r>
              <a:rPr lang="ru-RU" sz="2100" dirty="0"/>
              <a:t>;</a:t>
            </a:r>
          </a:p>
          <a:p>
            <a:r>
              <a:rPr lang="ru-RU" sz="2100" dirty="0"/>
              <a:t>1997 – </a:t>
            </a:r>
            <a:r>
              <a:rPr lang="ru-RU" sz="2100" dirty="0" err="1"/>
              <a:t>рітуксан</a:t>
            </a:r>
            <a:r>
              <a:rPr lang="ru-RU" sz="2100" dirty="0"/>
              <a:t> для </a:t>
            </a:r>
            <a:r>
              <a:rPr lang="ru-RU" sz="2100" dirty="0" err="1"/>
              <a:t>лікування</a:t>
            </a:r>
            <a:r>
              <a:rPr lang="ru-RU" sz="2100" dirty="0"/>
              <a:t> </a:t>
            </a:r>
            <a:r>
              <a:rPr lang="ru-RU" sz="2100" dirty="0" err="1"/>
              <a:t>пациентів</a:t>
            </a:r>
            <a:r>
              <a:rPr lang="ru-RU" sz="2100" dirty="0"/>
              <a:t> з </a:t>
            </a:r>
            <a:r>
              <a:rPr lang="ru-RU" sz="2100" dirty="0" err="1"/>
              <a:t>лімфомою</a:t>
            </a:r>
            <a:r>
              <a:rPr lang="ru-RU" sz="2100" dirty="0"/>
              <a:t> </a:t>
            </a:r>
            <a:r>
              <a:rPr lang="ru-RU" sz="2100" dirty="0" err="1"/>
              <a:t>Ходжкіна</a:t>
            </a:r>
            <a:r>
              <a:rPr lang="ru-RU" sz="2100" dirty="0"/>
              <a:t>; гормон росту для </a:t>
            </a:r>
            <a:r>
              <a:rPr lang="ru-RU" sz="2100" dirty="0" err="1"/>
              <a:t>лікування</a:t>
            </a:r>
            <a:r>
              <a:rPr lang="ru-RU" sz="2100" dirty="0"/>
              <a:t> </a:t>
            </a:r>
            <a:r>
              <a:rPr lang="ru-RU" sz="2100" dirty="0" err="1"/>
              <a:t>дорослих</a:t>
            </a:r>
            <a:r>
              <a:rPr lang="ru-RU" sz="2100" dirty="0"/>
              <a:t>;</a:t>
            </a:r>
          </a:p>
          <a:p>
            <a:r>
              <a:rPr lang="ru-RU" sz="2100" dirty="0"/>
              <a:t>1998 – </a:t>
            </a:r>
            <a:r>
              <a:rPr lang="ru-RU" sz="2100" dirty="0" err="1"/>
              <a:t>моноклональні</a:t>
            </a:r>
            <a:r>
              <a:rPr lang="ru-RU" sz="2100" dirty="0"/>
              <a:t> </a:t>
            </a:r>
            <a:r>
              <a:rPr lang="ru-RU" sz="2100" dirty="0" err="1"/>
              <a:t>антитіла</a:t>
            </a:r>
            <a:r>
              <a:rPr lang="ru-RU" sz="2100" dirty="0"/>
              <a:t> для </a:t>
            </a:r>
            <a:r>
              <a:rPr lang="ru-RU" sz="2100" dirty="0" err="1"/>
              <a:t>терапії</a:t>
            </a:r>
            <a:r>
              <a:rPr lang="ru-RU" sz="2100" dirty="0"/>
              <a:t> </a:t>
            </a:r>
            <a:r>
              <a:rPr lang="ru-RU" sz="2100" dirty="0" err="1"/>
              <a:t>певних</a:t>
            </a:r>
            <a:r>
              <a:rPr lang="ru-RU" sz="2100" dirty="0"/>
              <a:t> </a:t>
            </a:r>
            <a:r>
              <a:rPr lang="ru-RU" sz="2100" dirty="0" err="1"/>
              <a:t>типів</a:t>
            </a:r>
            <a:r>
              <a:rPr lang="ru-RU" sz="2100" dirty="0"/>
              <a:t> грудного раку.</a:t>
            </a:r>
            <a:endParaRPr lang="uk-UA" sz="2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2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2192"/>
            <a:ext cx="7886700" cy="8906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Генетична модифікація організмів у природних умовах</a:t>
            </a:r>
            <a:endParaRPr lang="ru-RU" b="1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13" y="1498961"/>
            <a:ext cx="4221164" cy="25115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2" y="1491630"/>
            <a:ext cx="244213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7183"/>
          </a:xfrm>
        </p:spPr>
        <p:txBody>
          <a:bodyPr>
            <a:noAutofit/>
          </a:bodyPr>
          <a:lstStyle/>
          <a:p>
            <a:r>
              <a:rPr lang="uk-UA" sz="3600" dirty="0"/>
              <a:t>Проблема щеплень</a:t>
            </a:r>
            <a:endParaRPr lang="ru-RU" sz="3600" dirty="0"/>
          </a:p>
        </p:txBody>
      </p:sp>
      <p:pic>
        <p:nvPicPr>
          <p:cNvPr id="7" name="Содержимое 6" descr="vac-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751824"/>
            <a:ext cx="5596653" cy="36398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5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шаблон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222</Words>
  <Application>Microsoft Office PowerPoint</Application>
  <PresentationFormat>Экран (16:9)</PresentationFormat>
  <Paragraphs>43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шаблон 2017</vt:lpstr>
      <vt:lpstr>Презентация PowerPoint</vt:lpstr>
      <vt:lpstr>Презентация PowerPoint</vt:lpstr>
      <vt:lpstr>Проблемне навчання</vt:lpstr>
      <vt:lpstr>Що тут не так?</vt:lpstr>
      <vt:lpstr>Все природне добре, а все штучне погане! Є екологічно чисті мікотоксини! Спробуєте?</vt:lpstr>
      <vt:lpstr>Презентация PowerPoint</vt:lpstr>
      <vt:lpstr>Презентация PowerPoint</vt:lpstr>
      <vt:lpstr>Генетична модифікація організмів у природних умовах</vt:lpstr>
      <vt:lpstr>Проблема щеплень</vt:lpstr>
      <vt:lpstr>Презентация PowerPoint</vt:lpstr>
      <vt:lpstr>Презентация PowerPoint</vt:lpstr>
      <vt:lpstr>Проблема вітаміну С</vt:lpstr>
      <vt:lpstr>Проблема кольорового зору</vt:lpstr>
      <vt:lpstr>Пігмеї. Адаптація до життя в тропічному лісі</vt:lpstr>
      <vt:lpstr>Еволюція людини. Проблеми і компроміси</vt:lpstr>
      <vt:lpstr>Екологічні складові масових вимирань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Konstantin</cp:lastModifiedBy>
  <cp:revision>41</cp:revision>
  <dcterms:created xsi:type="dcterms:W3CDTF">2017-10-25T11:33:10Z</dcterms:created>
  <dcterms:modified xsi:type="dcterms:W3CDTF">2019-02-20T21:26:18Z</dcterms:modified>
</cp:coreProperties>
</file>