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41" r:id="rId2"/>
    <p:sldId id="302" r:id="rId3"/>
    <p:sldId id="311" r:id="rId4"/>
    <p:sldId id="350" r:id="rId5"/>
    <p:sldId id="273" r:id="rId6"/>
    <p:sldId id="333" r:id="rId7"/>
    <p:sldId id="335" r:id="rId8"/>
    <p:sldId id="351" r:id="rId9"/>
    <p:sldId id="339" r:id="rId10"/>
    <p:sldId id="340" r:id="rId11"/>
    <p:sldId id="352" r:id="rId12"/>
    <p:sldId id="332" r:id="rId13"/>
    <p:sldId id="319" r:id="rId14"/>
    <p:sldId id="315" r:id="rId15"/>
    <p:sldId id="336" r:id="rId16"/>
    <p:sldId id="354" r:id="rId17"/>
    <p:sldId id="355" r:id="rId18"/>
    <p:sldId id="316" r:id="rId19"/>
    <p:sldId id="35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6A3"/>
    <a:srgbClr val="FFFF99"/>
    <a:srgbClr val="D04A87"/>
    <a:srgbClr val="FFFF66"/>
    <a:srgbClr val="EBF1DE"/>
    <a:srgbClr val="FAF7CA"/>
    <a:srgbClr val="F56B1F"/>
    <a:srgbClr val="69E1CA"/>
    <a:srgbClr val="1F9D8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62611-6DD3-4057-A322-03329194FFE6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87A5B-7408-4F52-B957-05C515A8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3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D791AB-1764-422A-B244-EB8812364619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4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7380CA-A99B-49F4-8E25-C1800751A788}" type="slidenum">
              <a:rPr lang="ru-RU" altLang="ru-RU">
                <a:latin typeface="Calibri" panose="020F0502020204030204" pitchFamily="34" charset="0"/>
              </a:rPr>
              <a:pPr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7AEF7-97BF-460D-B7C7-83AE625FE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87C991-F69B-4749-B50C-2C4C9741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37B77-3078-4844-9743-C94C6C45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46675-124E-4A84-9880-4B43A745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BFA31B-FF4D-4A34-9D77-2C3B0401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7C8E5-4390-4C7F-BE4A-F2F14816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A0EC41-23A2-44B0-812B-281EF538B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B5FC3-AF78-4C58-BE8F-82894773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69C3C-4EB1-4F8F-A6CF-C38CF6FE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06C267-F8EE-4F5F-AF7F-B7497BC5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0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EE805C-E5B5-479F-B995-9DF3038FE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9489CA-AEF9-4944-B7B4-80811B70C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7EF8C-30A7-48AE-BC26-FBCCF2B2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127AA-DA43-47A4-8559-5D052E4D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5F5CD-5A2F-4619-B3E2-3067F622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9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bg>
      <p:bgPr>
        <a:gradFill flip="none" rotWithShape="1">
          <a:gsLst>
            <a:gs pos="100000">
              <a:schemeClr val="bg1">
                <a:tint val="80000"/>
                <a:satMod val="300000"/>
                <a:alpha val="0"/>
              </a:schemeClr>
            </a:gs>
            <a:gs pos="100000">
              <a:schemeClr val="bg1">
                <a:shade val="30000"/>
                <a:satMod val="200000"/>
                <a:alpha val="2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49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 cstate="print">
            <a:alphaModFix amt="3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bg>
      <p:bgPr>
        <a:blipFill dpi="0" rotWithShape="1">
          <a:blip r:embed="rId2" cstate="print">
            <a:alphaModFix amt="36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EA166-99C2-4C3B-932E-20C4F172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19E37-2F73-4534-A7BA-29294FC60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20DB2-B1D4-47FD-AEF3-1BB61382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43184-0734-468F-B79B-496BB676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6B8DD-F87B-40B5-A5E8-833632FC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E1799-A941-41A7-A7AB-EF902EB9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AC4736-25F1-4CC8-8E5B-43C80140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1F74E-4F3B-4404-9583-9DB2ED16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D12B5-E963-486E-BB9D-81826165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CAE46-57CE-4EA8-A6D3-CC5F0F3C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7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C3E48-807E-49B3-8F94-0A8F6C5A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7D231-443A-4367-93F6-69F65E33A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4BCA48-4DAC-4E7A-A4A4-26D935A0E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CAEF79-32B9-4B01-AE2D-F2E94017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E776D-35FC-4D2F-92CB-2F3D61DA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5FAF50-2EAD-4D50-9048-4F9DF639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3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CD460-8968-426E-90B5-5D15A0F3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D3E8B-687C-4CFC-9B4F-4FAF4C552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F56B60-FEE8-4DC4-9B9D-E5F71E3DE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812776-07C0-45A6-A14E-C2AD2E04F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5EF882-346B-4AD5-A4C4-50ADD61EC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1397C2-ACAE-4E31-8071-372ABE0D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855580-4AEA-4A3D-B323-411ED96F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005980-EC13-406D-BA69-B5C1A8E8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4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75CF4-3880-423C-A240-A093701D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EE6C07-621F-4A8A-9A7D-B5FA1476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A92C85-6693-4A36-8D0D-55F2B3A5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CFF1A6-0582-49D4-AF5C-4B6DD8EA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4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9ADE12-D1F6-4B32-A21F-ED24A80F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D483E2-A693-4A9A-B7D9-66A658D9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9550A6-8C3B-4B15-8C09-5D93F88B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7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45AB3-82B3-4137-BACB-B8A2A4B0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E4BCC-E254-4290-9C74-6079763F4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51540-2E0A-4C3E-A96D-E17CC7D38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A4DDBE-81F6-4172-A6CB-2EBD4E4E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0AE4C-1092-4457-A1D2-42482FF6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ED362E-0F3C-4AC0-BE79-D14F0523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5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C6BBE-0C77-4CB0-BF53-9166BD70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8581CE-98FF-44B6-BC2F-C185ABBE8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05EF87-3D7B-4860-8C0E-D84077B94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3DE9B1-88AF-4A5B-A838-A31E2A66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0BCAC-7215-4FAE-8CFE-7EFA8D54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6E4C06-2D1E-4C94-99E9-42A45B29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40DA-1CA7-40B1-B6F1-5805A4B2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26690-9763-4333-AB52-F94F55F66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A676B-4796-4561-BB53-8D852A853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C8E134-86A4-4F3D-8BFE-CBC72E117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ACC9A-3479-45C8-846C-7F471FFE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8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4" r:id="rId13"/>
    <p:sldLayoutId id="214748365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ive.ranok.com.ua/course/pdrychniki/hmya-9-klas-pdrychnik-o-v-grigorovich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114163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Сучасний підручник біології. Вимоги та перспективи</a:t>
            </a:r>
          </a:p>
        </p:txBody>
      </p:sp>
      <p:pic>
        <p:nvPicPr>
          <p:cNvPr id="7" name="Picture 2" descr="C:\Users\Елена\Desktop\обложки ранок\биоология 8.png">
            <a:extLst>
              <a:ext uri="{FF2B5EF4-FFF2-40B4-BE49-F238E27FC236}">
                <a16:creationId xmlns:a16="http://schemas.microsoft.com/office/drawing/2014/main" id="{FF9CFC65-4404-4855-8B0E-6798372A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29418"/>
            <a:ext cx="2376264" cy="2482492"/>
          </a:xfrm>
          <a:prstGeom prst="rect">
            <a:avLst/>
          </a:prstGeom>
          <a:noFill/>
        </p:spPr>
      </p:pic>
      <p:pic>
        <p:nvPicPr>
          <p:cNvPr id="8" name="Picture 7" descr="C:\Users\Елена\Desktop\обложки ранок\биология верная.png">
            <a:extLst>
              <a:ext uri="{FF2B5EF4-FFF2-40B4-BE49-F238E27FC236}">
                <a16:creationId xmlns:a16="http://schemas.microsoft.com/office/drawing/2014/main" id="{3A24D7F9-8702-44D7-B8C7-48789A72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529418"/>
            <a:ext cx="2376264" cy="2482492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5AD8AC-E545-45E9-A852-FE1DE64A7D16}"/>
              </a:ext>
            </a:extLst>
          </p:cNvPr>
          <p:cNvPicPr/>
          <p:nvPr/>
        </p:nvPicPr>
        <p:blipFill rotWithShape="1">
          <a:blip r:embed="rId4"/>
          <a:srcRect l="29200" t="9714" r="29277" b="5506"/>
          <a:stretch/>
        </p:blipFill>
        <p:spPr bwMode="auto">
          <a:xfrm>
            <a:off x="5652120" y="1582620"/>
            <a:ext cx="2674640" cy="2717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948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Группа 15"/>
          <p:cNvGrpSpPr>
            <a:grpSpLocks/>
          </p:cNvGrpSpPr>
          <p:nvPr/>
        </p:nvGrpSpPr>
        <p:grpSpPr bwMode="auto">
          <a:xfrm>
            <a:off x="727224" y="938685"/>
            <a:ext cx="6572250" cy="4143375"/>
            <a:chOff x="-1436345" y="0"/>
            <a:chExt cx="7784773" cy="5143500"/>
          </a:xfrm>
        </p:grpSpPr>
        <p:pic>
          <p:nvPicPr>
            <p:cNvPr id="32" name="Рисунок 31" descr="Ranok_Biologia_9 klas_Страница_12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9716" y="0"/>
              <a:ext cx="3918712" cy="514350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33" name="Рисунок 32" descr="Ranok_Biologia_9 klas_Страница_12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436345" y="0"/>
              <a:ext cx="3920593" cy="514350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6224" y="2295995"/>
            <a:ext cx="3004865" cy="66861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6224" y="3510441"/>
            <a:ext cx="3009378" cy="14287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6224" y="2867499"/>
            <a:ext cx="3000396" cy="7858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18668" y="3855489"/>
            <a:ext cx="1749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1851670"/>
            <a:ext cx="1404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Додаткова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7130907" y="2245522"/>
            <a:ext cx="465429" cy="18221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692298" y="2891194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  <a:endParaRPr lang="ru-RU" dirty="0"/>
          </a:p>
        </p:txBody>
      </p:sp>
      <p:cxnSp>
        <p:nvCxnSpPr>
          <p:cNvPr id="37" name="Прямая со стрелкой 36"/>
          <p:cNvCxnSpPr>
            <a:stCxn id="5" idx="1"/>
          </p:cNvCxnSpPr>
          <p:nvPr/>
        </p:nvCxnSpPr>
        <p:spPr>
          <a:xfrm flipH="1">
            <a:off x="7130908" y="3075860"/>
            <a:ext cx="561390" cy="18221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170403" y="4042609"/>
            <a:ext cx="561390" cy="18221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451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5" y="2763442"/>
            <a:ext cx="4450556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1640682"/>
            <a:ext cx="4450556" cy="1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3" y="897731"/>
            <a:ext cx="4450556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3000" y="-20241"/>
            <a:ext cx="6858000" cy="835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alt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складові підручника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26" name="Группа 9"/>
          <p:cNvGrpSpPr>
            <a:grpSpLocks/>
          </p:cNvGrpSpPr>
          <p:nvPr/>
        </p:nvGrpSpPr>
        <p:grpSpPr bwMode="auto">
          <a:xfrm>
            <a:off x="1277542" y="-20241"/>
            <a:ext cx="1026319" cy="1059657"/>
            <a:chOff x="179512" y="0"/>
            <a:chExt cx="1368152" cy="14127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79512" y="0"/>
              <a:ext cx="1368152" cy="14127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 dirty="0">
                <a:solidFill>
                  <a:srgbClr val="FF0000"/>
                </a:solidFill>
              </a:endParaRPr>
            </a:p>
          </p:txBody>
        </p:sp>
        <p:pic>
          <p:nvPicPr>
            <p:cNvPr id="30739" name="Picture 3" descr="D:\Даша\Даша\[Для дизайна]\ЛОГОТИПЫ РАНОК И Е-РАНОК\Ранок_Лого\рус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35"/>
            <a:stretch>
              <a:fillRect/>
            </a:stretch>
          </p:blipFill>
          <p:spPr bwMode="auto">
            <a:xfrm>
              <a:off x="179512" y="850790"/>
              <a:ext cx="1304334" cy="26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7" name="Содержимое 2"/>
          <p:cNvSpPr>
            <a:spLocks noGrp="1"/>
          </p:cNvSpPr>
          <p:nvPr>
            <p:ph idx="1"/>
          </p:nvPr>
        </p:nvSpPr>
        <p:spPr>
          <a:xfrm>
            <a:off x="3238501" y="1010841"/>
            <a:ext cx="3980260" cy="742950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1800">
                <a:latin typeface="Arial" panose="020B0604020202020204" pitchFamily="34" charset="0"/>
                <a:cs typeface="Arial" panose="020B0604020202020204" pitchFamily="34" charset="0"/>
              </a:rPr>
              <a:t>Узагальнюючі завдання за темами </a:t>
            </a:r>
            <a:b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1800">
                <a:latin typeface="Arial" panose="020B0604020202020204" pitchFamily="34" charset="0"/>
                <a:cs typeface="Arial" panose="020B0604020202020204" pitchFamily="34" charset="0"/>
              </a:rPr>
              <a:t>(з відповідями на сайті)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1925241" y="1797844"/>
            <a:ext cx="6172200" cy="7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altLang="ru-RU"/>
              <a:t>Блок з лабораторними роботами, </a:t>
            </a:r>
            <a:br>
              <a:rPr lang="uk-UA" altLang="ru-RU"/>
            </a:br>
            <a:r>
              <a:rPr lang="uk-UA" altLang="ru-RU"/>
              <a:t>дослідженнями та дослідницькими </a:t>
            </a:r>
            <a:br>
              <a:rPr lang="uk-UA" altLang="ru-RU"/>
            </a:br>
            <a:r>
              <a:rPr lang="uk-UA" altLang="ru-RU"/>
              <a:t>практикумами</a:t>
            </a: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 bwMode="auto">
          <a:xfrm>
            <a:off x="3924300" y="2883695"/>
            <a:ext cx="3186113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uk-UA" altLang="ru-RU"/>
              <a:t>Українознавчий матеріал</a:t>
            </a:r>
          </a:p>
        </p:txBody>
      </p:sp>
      <p:pic>
        <p:nvPicPr>
          <p:cNvPr id="17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3383756"/>
            <a:ext cx="43910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1839516" y="3519489"/>
            <a:ext cx="6172200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uk-UA" altLang="ru-RU"/>
              <a:t>Словник термінів</a:t>
            </a:r>
          </a:p>
        </p:txBody>
      </p:sp>
      <p:pic>
        <p:nvPicPr>
          <p:cNvPr id="1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30" y="3908823"/>
            <a:ext cx="4982765" cy="1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3330179" y="4149330"/>
            <a:ext cx="6172200" cy="74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uk-UA" altLang="ru-RU"/>
              <a:t>Передмова (+ інструкція, як </a:t>
            </a:r>
            <a:br>
              <a:rPr lang="uk-UA" altLang="ru-RU"/>
            </a:br>
            <a:r>
              <a:rPr lang="uk-UA" altLang="ru-RU"/>
              <a:t>користуватися електронним додатком)</a:t>
            </a:r>
            <a:endParaRPr lang="ru-RU" altLang="ru-RU"/>
          </a:p>
        </p:txBody>
      </p:sp>
      <p:pic>
        <p:nvPicPr>
          <p:cNvPr id="26640" name="Picture 16" descr="http://uwagamechanicy.home.pl/images/arrow.png-i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45480" r="50000" b="12263"/>
          <a:stretch>
            <a:fillRect/>
          </a:stretch>
        </p:blipFill>
        <p:spPr bwMode="auto">
          <a:xfrm>
            <a:off x="5935267" y="1745457"/>
            <a:ext cx="1121569" cy="8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6" descr="http://uwagamechanicy.home.pl/images/arrow.png-i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2" t="41965" b="12263"/>
          <a:stretch>
            <a:fillRect/>
          </a:stretch>
        </p:blipFill>
        <p:spPr bwMode="auto">
          <a:xfrm>
            <a:off x="2814639" y="2733675"/>
            <a:ext cx="89296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 descr="http://uwagamechanicy.home.pl/images/arrow.png-i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45480" r="50000" b="12263"/>
          <a:stretch>
            <a:fillRect/>
          </a:stretch>
        </p:blipFill>
        <p:spPr bwMode="auto">
          <a:xfrm>
            <a:off x="5857875" y="3462338"/>
            <a:ext cx="766763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6" descr="http://uwagamechanicy.home.pl/images/arrow.png-i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2" t="41965" b="12263"/>
          <a:stretch>
            <a:fillRect/>
          </a:stretch>
        </p:blipFill>
        <p:spPr bwMode="auto">
          <a:xfrm>
            <a:off x="1968105" y="3908822"/>
            <a:ext cx="1307306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6DD4-7C46-4AC7-ACB9-DB4BCBF9DD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lvl="0">
              <a:spcBef>
                <a:spcPct val="0"/>
              </a:spcBef>
              <a:defRPr/>
            </a:pPr>
            <a:r>
              <a:rPr lang="uk-UA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endParaRPr lang="uk-UA" altLang="uk-UA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23528" y="843558"/>
            <a:ext cx="3600400" cy="701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interactive.ranok.com.ua</a:t>
            </a:r>
            <a:endParaRPr lang="ru-RU" alt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94914"/>
            <a:ext cx="7873033" cy="235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368300">
              <a:lnSpc>
                <a:spcPct val="122000"/>
              </a:lnSpc>
              <a:spcAft>
                <a:spcPts val="500"/>
              </a:spcAft>
              <a:defRPr/>
            </a:pPr>
            <a:r>
              <a:rPr lang="uk-UA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Інтернет-додаток</a:t>
            </a:r>
            <a:r>
              <a:rPr lang="uk-UA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містить:</a:t>
            </a:r>
          </a:p>
          <a:p>
            <a:pPr marL="723900" indent="-368300">
              <a:lnSpc>
                <a:spcPct val="122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Тестові завдання до кожної теми </a:t>
            </a:r>
            <a:b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для самоконтролю знань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368300">
              <a:lnSpc>
                <a:spcPct val="122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Відеофрагменти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до параграфів для </a:t>
            </a:r>
            <a:b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кращого засвоєння теоретичного матеріалу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74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80312" y="0"/>
            <a:ext cx="1763688" cy="51435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1419622"/>
            <a:ext cx="7020272" cy="2736304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3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123728" y="2355726"/>
            <a:ext cx="7020272" cy="0"/>
          </a:xfrm>
          <a:prstGeom prst="line">
            <a:avLst/>
          </a:prstGeom>
          <a:ln w="19050">
            <a:solidFill>
              <a:srgbClr val="FFE1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 flipV="1">
            <a:off x="0" y="0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511509" y="1676179"/>
            <a:ext cx="4139952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uk-UA" altLang="uk-U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Біологія</a:t>
            </a:r>
          </a:p>
        </p:txBody>
      </p:sp>
      <p:sp>
        <p:nvSpPr>
          <p:cNvPr id="22" name="Подзаголовок 4"/>
          <p:cNvSpPr txBox="1">
            <a:spLocks/>
          </p:cNvSpPr>
          <p:nvPr/>
        </p:nvSpPr>
        <p:spPr>
          <a:xfrm>
            <a:off x="2396207" y="2571750"/>
            <a:ext cx="6352257" cy="53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uk-UA" altLang="uk-UA" sz="2400" b="1" dirty="0">
                <a:solidFill>
                  <a:srgbClr val="FFF700"/>
                </a:solidFill>
                <a:latin typeface="Arial" pitchFamily="34" charset="0"/>
                <a:cs typeface="Arial" pitchFamily="34" charset="0"/>
              </a:rPr>
              <a:t>Навчально-методичний комплект</a:t>
            </a:r>
          </a:p>
        </p:txBody>
      </p:sp>
      <p:pic>
        <p:nvPicPr>
          <p:cNvPr id="15" name="Picture 2" descr="C:\Users\Masha\Desktop\Ш470095У Биология 9 обложка ПЕЧАТЬ ГОСЗАКАЗ замен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22144"/>
          <a:stretch/>
        </p:blipFill>
        <p:spPr bwMode="auto">
          <a:xfrm>
            <a:off x="0" y="1406326"/>
            <a:ext cx="2115724" cy="27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978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467544" y="987574"/>
            <a:ext cx="6912768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Складові Навчально-методичного комплекту «Біологія»: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Робочий зошит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Зошит для контролю навчальних досягнень учнів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Розробки уроків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379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467544" y="1059582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 складових навчально-методичного комплекту зроблено орієнтир на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компетентісно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орієнтоване навчання. Додано завдання </a:t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і форми роботи, які сприятимуть розвитку </a:t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 учнів не лише предметних, а і ключових компетентностей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5914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Біологія. Робочий зошит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031B898-203D-4FB7-962E-D779088CB532}"/>
              </a:ext>
            </a:extLst>
          </p:cNvPr>
          <p:cNvPicPr/>
          <p:nvPr/>
        </p:nvPicPr>
        <p:blipFill rotWithShape="1">
          <a:blip r:embed="rId3"/>
          <a:srcRect l="5066" t="15014" r="4830" b="6030"/>
          <a:stretch/>
        </p:blipFill>
        <p:spPr bwMode="auto">
          <a:xfrm>
            <a:off x="251520" y="944435"/>
            <a:ext cx="7344815" cy="3885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714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Біологія. Робочий зошит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306D0F-8A2E-4E15-B767-735D0EF58246}"/>
              </a:ext>
            </a:extLst>
          </p:cNvPr>
          <p:cNvPicPr/>
          <p:nvPr/>
        </p:nvPicPr>
        <p:blipFill rotWithShape="1">
          <a:blip r:embed="rId3"/>
          <a:srcRect l="6555" t="9714" r="4344" b="6919"/>
          <a:stretch/>
        </p:blipFill>
        <p:spPr bwMode="auto">
          <a:xfrm>
            <a:off x="611325" y="948998"/>
            <a:ext cx="6991932" cy="4025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9293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18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-180528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altLang="uk-UA" sz="28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Інтерактивна школа </a:t>
            </a:r>
            <a:r>
              <a:rPr lang="uk-UA" altLang="uk-UA" sz="2800" noProof="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творчог</a:t>
            </a: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 вчителя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85750" algn="ctr">
              <a:buFont typeface="Arial" panose="020B0604020202020204" pitchFamily="34" charset="0"/>
              <a:buChar char="•"/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0" y="1785938"/>
            <a:ext cx="75612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4770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1800">
                <a:latin typeface="Arial" charset="0"/>
              </a:rPr>
              <a:t>вебінари від авторів підручників та провідних фахівців </a:t>
            </a:r>
            <a:endParaRPr lang="en-US" altLang="ru-RU" sz="180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1800">
                <a:latin typeface="Arial" charset="0"/>
              </a:rPr>
              <a:t>3-</a:t>
            </a:r>
            <a:r>
              <a:rPr lang="uk-UA" altLang="ru-RU" sz="1800">
                <a:latin typeface="Arial" charset="0"/>
              </a:rPr>
              <a:t>тижневі сесії </a:t>
            </a:r>
            <a:r>
              <a:rPr lang="ru-RU" altLang="ru-RU" sz="1800">
                <a:latin typeface="Arial" charset="0"/>
              </a:rPr>
              <a:t>тричі на рік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1800">
                <a:latin typeface="Arial" charset="0"/>
              </a:rPr>
              <a:t>кожна сесія - це150 вебінарів; &gt; 50 спікерів; &gt; 17 000 учасників</a:t>
            </a:r>
            <a:endParaRPr lang="ru-RU" altLang="ru-RU" sz="240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uk-UA" altLang="ru-RU" sz="1800">
                <a:latin typeface="Arial" charset="0"/>
              </a:rPr>
              <a:t>сертифікат кожному зареєстрованому учаснику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uk-UA" altLang="ru-RU" sz="1800">
                <a:latin typeface="Arial" charset="0"/>
              </a:rPr>
              <a:t>вільний доступ до записів</a:t>
            </a:r>
            <a:endParaRPr lang="ru-RU" altLang="ru-RU" sz="180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1" name="Picture 4" descr="Картинки по запросу интерактивна школа творчого вчител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143250"/>
            <a:ext cx="24590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285750" y="857250"/>
            <a:ext cx="67865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Безкоштовна методична </a:t>
            </a:r>
            <a:r>
              <a:rPr lang="uk-UA" alt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онлайн-підтримка</a:t>
            </a:r>
            <a:r>
              <a:rPr lang="uk-UA" alt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вчителів протягом навчального року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Iнтерактивне навча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286250"/>
            <a:ext cx="24288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5750" y="4143375"/>
            <a:ext cx="335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u="sng">
                <a:solidFill>
                  <a:srgbClr val="0070C0"/>
                </a:solidFill>
              </a:rPr>
              <a:t>i</a:t>
            </a:r>
            <a:r>
              <a:rPr lang="uk-UA" altLang="ru-RU" sz="2400" b="1" u="sng">
                <a:solidFill>
                  <a:srgbClr val="0070C0"/>
                </a:solidFill>
              </a:rPr>
              <a:t>nteractive.ranok.com.ua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66734923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22972"/>
          </a:xfrm>
        </p:spPr>
        <p:txBody>
          <a:bodyPr/>
          <a:lstStyle/>
          <a:p>
            <a:pPr algn="ctr"/>
            <a:r>
              <a:rPr lang="uk-UA" b="1" dirty="0"/>
              <a:t>Дякую за увагу!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29" y="953353"/>
            <a:ext cx="4093699" cy="3965771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6DD4-7C46-4AC7-ACB9-DB4BCBF9DD6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4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r>
              <a:rPr kumimoji="0" lang="uk-UA" alt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Підручники 8, </a:t>
            </a:r>
            <a:r>
              <a:rPr kumimoji="0" lang="uk-UA" alt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9 і 10 класів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483768" y="987574"/>
            <a:ext cx="6120680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Відомості про автора: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Кандидат біологічних наук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Доцент кафедри інженерної екології міст Харківського національного університету міського господарства ім. О. М. Бекетова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Головний редактор журналу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«Біологія»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ВГ Основа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Учитель вищої категорії, учитель-методист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20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D1C319-63CC-498E-8F38-3E8CC4787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18670"/>
            <a:ext cx="1656184" cy="246709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90239" y="385776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Сучасний підручник біології. Вимоги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000597" y="1264049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Сучасний зміст</a:t>
            </a:r>
          </a:p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Сучасне оформлення</a:t>
            </a:r>
          </a:p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Відповідність програмі</a:t>
            </a:r>
          </a:p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Легкість сприйняття учнями</a:t>
            </a:r>
          </a:p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Сприяння формуванню </a:t>
            </a:r>
            <a:r>
              <a:rPr lang="uk-U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компетентностей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Наявність інтерактивної складової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Картинки по запросу міністерство освіти і науки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міністерство освіти і науки украї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Картинки по запросу міністерство освіти і науки україн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719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r>
              <a:rPr kumimoji="0" lang="uk-UA" alt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Підручники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460375" y="1341353"/>
            <a:ext cx="635977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Основні проблеми викладання :</a:t>
            </a:r>
          </a:p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Вік учнів</a:t>
            </a:r>
          </a:p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Складність матеріалу</a:t>
            </a:r>
          </a:p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Відсутність базових знань з окремих тем</a:t>
            </a:r>
          </a:p>
          <a:p>
            <a:pPr>
              <a:lnSpc>
                <a:spcPct val="150000"/>
              </a:lnSpc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Перехід до формування </a:t>
            </a:r>
            <a:r>
              <a:rPr lang="uk-U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компетентностей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Картинки по запросу міністерство освіти і науки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міністерство освіти і науки украї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Картинки по запросу міністерство освіти і науки україн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Картинки по запросу міністерство освіти і науки україни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67" y="1954938"/>
            <a:ext cx="1898393" cy="13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488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95536" y="880935"/>
            <a:ext cx="7791362" cy="4211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spcAft>
                <a:spcPts val="1000"/>
              </a:spcAft>
              <a:defRPr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Складові підручника</a:t>
            </a:r>
            <a:endParaRPr lang="en-US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Увесь теоретичний матеріал, передбачений програмою</a:t>
            </a: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Тестові завдання для узагальнення знань до всіх тем </a:t>
            </a:r>
            <a:b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відповіді до них на сайті)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Алгоритми виконання лабораторних і практичних </a:t>
            </a:r>
            <a:b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робіт та лабораторних досліджень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Словник термінів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Довідковий матеріал українознавчого змісту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Електронний додаток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95535" y="798760"/>
            <a:ext cx="7704857" cy="4365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spcAft>
                <a:spcPts val="1000"/>
              </a:spcAft>
              <a:defRPr/>
            </a:pPr>
            <a:r>
              <a:rPr lang="uk-UA" alt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 курсу складний для сприйняття дітьми. Наше завдання ‒ спростити його  і психологічно розвантажити.</a:t>
            </a:r>
            <a:endParaRPr lang="en-US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Розворотний</a:t>
            </a: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принцип (усі параграфи розміщено на одному-двох розворотах; учні звикають до сталої конфігурації параграфів, що полегшує сприймати матеріал)</a:t>
            </a: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Невеликі блоки інформації, невеликі абзаци (намагаємося подати матеріал так, щоб діти його таки прочитали)</a:t>
            </a: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Таблиці, схеми замість тексту (де це доцільно)</a:t>
            </a: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 параграфів по-максимуму проілюстровано малюнками (</a:t>
            </a:r>
            <a:r>
              <a:rPr lang="uk-UA" alt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візуалізуємо</a:t>
            </a: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складні місця)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535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95536" y="267494"/>
            <a:ext cx="7791362" cy="4211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spcAft>
                <a:spcPts val="1000"/>
              </a:spcAft>
              <a:defRPr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параграфа</a:t>
            </a:r>
            <a:endParaRPr lang="en-US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Запитання для актуалізації знань на початку параграфів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Текст, поділений на невеличкі блоки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Висновки до параграфів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Різнорівневі завдання до параграфів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Додатковий цікавий матеріал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360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Содержимое 2"/>
          <p:cNvSpPr txBox="1">
            <a:spLocks/>
          </p:cNvSpPr>
          <p:nvPr/>
        </p:nvSpPr>
        <p:spPr bwMode="auto">
          <a:xfrm>
            <a:off x="1640681" y="4575572"/>
            <a:ext cx="6172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uk-UA" altLang="ru-RU" sz="1500"/>
              <a:t>Кількість  інформації у рубриці «Дізнайтеся більше» та кількість завдань після параграфів обмежена обсягом підручника!</a:t>
            </a:r>
            <a:endParaRPr lang="ru-RU" altLang="ru-RU" sz="1500"/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-20241"/>
            <a:ext cx="6858000" cy="835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alt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що іще слід звернути увагу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00" name="Группа 9"/>
          <p:cNvGrpSpPr>
            <a:grpSpLocks/>
          </p:cNvGrpSpPr>
          <p:nvPr/>
        </p:nvGrpSpPr>
        <p:grpSpPr bwMode="auto">
          <a:xfrm>
            <a:off x="1277542" y="-20241"/>
            <a:ext cx="1026319" cy="1059657"/>
            <a:chOff x="179512" y="0"/>
            <a:chExt cx="1368152" cy="14127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79512" y="0"/>
              <a:ext cx="1368152" cy="14127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 dirty="0">
                <a:solidFill>
                  <a:srgbClr val="FF0000"/>
                </a:solidFill>
              </a:endParaRPr>
            </a:p>
          </p:txBody>
        </p:sp>
        <p:pic>
          <p:nvPicPr>
            <p:cNvPr id="29712" name="Picture 3" descr="D:\Даша\Даша\[Для дизайна]\ЛОГОТИПЫ РАНОК И Е-РАНОК\Ранок_Лого\рус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35"/>
            <a:stretch>
              <a:fillRect/>
            </a:stretch>
          </p:blipFill>
          <p:spPr bwMode="auto">
            <a:xfrm>
              <a:off x="179512" y="850790"/>
              <a:ext cx="1304334" cy="26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9" y="750094"/>
            <a:ext cx="4479131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Содержимое 2"/>
          <p:cNvSpPr txBox="1">
            <a:spLocks/>
          </p:cNvSpPr>
          <p:nvPr/>
        </p:nvSpPr>
        <p:spPr bwMode="auto">
          <a:xfrm>
            <a:off x="3221831" y="1017985"/>
            <a:ext cx="3225404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50"/>
              <a:t>«</a:t>
            </a:r>
            <a:r>
              <a:rPr lang="uk-UA" altLang="ru-RU" sz="1650"/>
              <a:t>Найголовніше у параграфі» </a:t>
            </a:r>
            <a:endParaRPr lang="en-US" altLang="ru-RU" sz="165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uk-UA" altLang="ru-RU" sz="1650"/>
              <a:t>(якщо учень все ж таки не </a:t>
            </a:r>
            <a:endParaRPr lang="en-US" altLang="ru-RU" sz="165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uk-UA" altLang="ru-RU" sz="1650"/>
              <a:t>прочитав параграф…)</a:t>
            </a:r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1133475"/>
            <a:ext cx="9429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7" y="1941910"/>
            <a:ext cx="4479131" cy="159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35983" y="2289572"/>
            <a:ext cx="38885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1650"/>
              <a:t>«Дізнайтеся більше» (п</a:t>
            </a:r>
            <a:r>
              <a:rPr lang="ru-RU" altLang="ru-RU" sz="1650"/>
              <a:t>ринцип відкритості - не тільки даємо знання, але й показуємо їхні межі, намагаючись зацікавити учнів)</a:t>
            </a:r>
            <a:endParaRPr lang="uk-UA" altLang="ru-RU" sz="165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58" y="2303861"/>
            <a:ext cx="764381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Прямоугольник 16"/>
          <p:cNvSpPr>
            <a:spLocks noChangeArrowheads="1"/>
          </p:cNvSpPr>
          <p:nvPr/>
        </p:nvSpPr>
        <p:spPr bwMode="auto">
          <a:xfrm>
            <a:off x="3339704" y="3589736"/>
            <a:ext cx="3332559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1650"/>
              <a:t>Запитання і завдання після </a:t>
            </a:r>
            <a:br>
              <a:rPr lang="en-US" altLang="ru-RU" sz="1650"/>
            </a:br>
            <a:r>
              <a:rPr lang="uk-UA" altLang="ru-RU" sz="1650"/>
              <a:t>параграфів (рівень від</a:t>
            </a:r>
            <a:r>
              <a:rPr lang="en-US" altLang="ru-RU" sz="1650"/>
              <a:t> </a:t>
            </a:r>
            <a:br>
              <a:rPr lang="en-US" altLang="ru-RU" sz="1650"/>
            </a:br>
            <a:r>
              <a:rPr lang="uk-UA" altLang="ru-RU" sz="1650"/>
              <a:t>репродуктивного до творчого)</a:t>
            </a:r>
          </a:p>
        </p:txBody>
      </p:sp>
      <p:pic>
        <p:nvPicPr>
          <p:cNvPr id="29708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589736"/>
            <a:ext cx="696516" cy="79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Рисунок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33" y="3375423"/>
            <a:ext cx="4479131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126938" y="4127009"/>
            <a:ext cx="103403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6DD4-7C46-4AC7-ACB9-DB4BCBF9DD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14" grpId="0"/>
      <p:bldP spid="297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99542"/>
            <a:ext cx="9144000" cy="4443958"/>
          </a:xfrm>
          <a:prstGeom prst="rect">
            <a:avLst/>
          </a:prstGeom>
          <a:solidFill>
            <a:srgbClr val="FAF7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771550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23300" y="4778375"/>
            <a:ext cx="52070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2"/>
          <p:cNvSpPr txBox="1">
            <a:spLocks/>
          </p:cNvSpPr>
          <p:nvPr/>
        </p:nvSpPr>
        <p:spPr bwMode="auto">
          <a:xfrm>
            <a:off x="8629650" y="4776788"/>
            <a:ext cx="4492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F3430-758A-4B54-A326-89AD2CE4F099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123478"/>
            <a:ext cx="7235825" cy="481013"/>
          </a:xfrm>
          <a:prstGeom prst="rect">
            <a:avLst/>
          </a:prstGeom>
        </p:spPr>
        <p:txBody>
          <a:bodyPr rtlCol="0"/>
          <a:lstStyle/>
          <a:p>
            <a:pPr marL="452438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Біологія</a:t>
            </a:r>
            <a:endParaRPr kumimoji="0" lang="uk-UA" alt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50"/>
            <a:ext cx="9144000" cy="72008"/>
          </a:xfrm>
          <a:prstGeom prst="rect">
            <a:avLst/>
          </a:prstGeom>
          <a:solidFill>
            <a:srgbClr val="FFE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5118319"/>
            <a:ext cx="9144000" cy="45719"/>
          </a:xfrm>
          <a:prstGeom prst="rect">
            <a:avLst/>
          </a:prstGeom>
          <a:solidFill>
            <a:srgbClr val="D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26690"/>
            <a:ext cx="1030931" cy="1104900"/>
          </a:xfrm>
          <a:prstGeom prst="rect">
            <a:avLst/>
          </a:prstGeom>
          <a:solidFill>
            <a:srgbClr val="FFFF99"/>
          </a:solidFill>
          <a:ln>
            <a:solidFill>
              <a:srgbClr val="FF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9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349" y="627534"/>
            <a:ext cx="8350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10"/>
          <p:cNvGrpSpPr>
            <a:grpSpLocks/>
          </p:cNvGrpSpPr>
          <p:nvPr/>
        </p:nvGrpSpPr>
        <p:grpSpPr bwMode="auto">
          <a:xfrm>
            <a:off x="1438314" y="857250"/>
            <a:ext cx="6173787" cy="4143375"/>
            <a:chOff x="2613657" y="0"/>
            <a:chExt cx="7803855" cy="5143500"/>
          </a:xfrm>
        </p:grpSpPr>
        <p:pic>
          <p:nvPicPr>
            <p:cNvPr id="22" name="Рисунок 21" descr="Ranok_Biologia_9 klas_Страница_1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3657" y="0"/>
              <a:ext cx="3916978" cy="514350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23" name="Рисунок 22" descr="Ranok_Biologia_9 klas_Страница_12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0534" y="0"/>
              <a:ext cx="3916978" cy="514350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</p:grpSp>
      <p:sp>
        <p:nvSpPr>
          <p:cNvPr id="24" name="Овал 23"/>
          <p:cNvSpPr/>
          <p:nvPr/>
        </p:nvSpPr>
        <p:spPr>
          <a:xfrm>
            <a:off x="2367001" y="1447800"/>
            <a:ext cx="2054225" cy="7667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4510126" y="3571875"/>
            <a:ext cx="1141413" cy="2444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6497" y="113159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Актуалізація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Скругленная соединительная линия 26"/>
          <p:cNvCxnSpPr>
            <a:stCxn id="26" idx="2"/>
          </p:cNvCxnSpPr>
          <p:nvPr/>
        </p:nvCxnSpPr>
        <p:spPr>
          <a:xfrm rot="16200000" flipH="1">
            <a:off x="1801022" y="644488"/>
            <a:ext cx="330260" cy="2043127"/>
          </a:xfrm>
          <a:prstGeom prst="curvedConnector2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6497" y="242773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Блоки інформації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052601" y="2355726"/>
            <a:ext cx="720080" cy="28190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124609" y="3074065"/>
            <a:ext cx="740147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575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441</Words>
  <Application>Microsoft Office PowerPoint</Application>
  <PresentationFormat>Экран (16:9)</PresentationFormat>
  <Paragraphs>110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Сучасний підручник біології. Вимоги та перспективи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Konstantin</cp:lastModifiedBy>
  <cp:revision>189</cp:revision>
  <dcterms:created xsi:type="dcterms:W3CDTF">2017-07-24T10:57:04Z</dcterms:created>
  <dcterms:modified xsi:type="dcterms:W3CDTF">2019-02-20T21:26:44Z</dcterms:modified>
</cp:coreProperties>
</file>