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D%D0%B0%D1%86%D1%96%D0%BE%D0%BD%D0%B0%D0%BB%D1%8C%D0%BD%D0%B0_%D0%B0%D0%BA%D0%B0%D0%B4%D0%B5%D0%BC%D1%96%D1%8F_%D0%BF%D0%B5%D0%B4%D0%B0%D0%B3%D0%BE%D0%B3%D1%96%D1%87%D0%BD%D0%B8%D1%85_%D0%BD%D0%B0%D1%83%D0%BA_%D0%A3%D0%BA%D1%80%D0%B0%D1%97%D0%BD%D0%B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%D0%97%D0%B0%D1%81%D0%BB%D1%83%D0%B6%D0%B5%D0%BD%D0%B8%D0%B9_%D0%B4%D1%96%D1%8F%D1%87_%D0%BD%D0%B0%D1%83%D0%BA%D0%B8_%D1%96_%D1%82%D0%B5%D1%85%D0%BD%D1%96%D0%BA%D0%B8_%D0%A3%D0%BA%D1%80%D0%B0%D1%97%D0%BD%D0%B8" TargetMode="External"/><Relationship Id="rId5" Type="http://schemas.openxmlformats.org/officeDocument/2006/relationships/hyperlink" Target="https://uk.wikipedia.org/wiki/%D0%86%D0%BD%D1%81%D1%82%D0%B8%D1%82%D1%83%D1%82_%D0%BF%D1%80%D0%BE%D0%B1%D0%BB%D0%B5%D0%BC_%D0%B2%D0%B8%D1%85%D0%BE%D0%B2%D0%B0%D0%BD%D0%BD%D1%8F_%D0%9D%D0%90%D0%9F%D0%9D_%D0%A3%D0%BA%D1%80%D0%B0%D1%97%D0%BD%D0%B8" TargetMode="External"/><Relationship Id="rId4" Type="http://schemas.openxmlformats.org/officeDocument/2006/relationships/hyperlink" Target="https://uk.wikipedia.org/wiki/%D0%94%D0%BE%D0%BA%D1%82%D0%BE%D1%80_%D0%BF%D1%81%D0%B8%D1%85%D0%BE%D0%BB%D0%BE%D0%B3%D1%96%D1%87%D0%BD%D0%B8%D1%85_%D0%BD%D0%B0%D1%83%D0%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734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152400"/>
            <a:ext cx="6019800" cy="7620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vi-VN" b="1" u="sng" dirty="0" smtClean="0">
                <a:solidFill>
                  <a:srgbClr val="0000FF"/>
                </a:solidFill>
              </a:rPr>
              <a:t>Іва́н Дми́трович Бе́х</a:t>
            </a:r>
            <a:r>
              <a:rPr lang="vi-VN" u="sng" dirty="0" smtClean="0">
                <a:solidFill>
                  <a:srgbClr val="0000FF"/>
                </a:solidFill>
              </a:rPr>
              <a:t> — дійсний член</a:t>
            </a:r>
            <a:r>
              <a:rPr lang="vi-VN" dirty="0" smtClean="0">
                <a:solidFill>
                  <a:srgbClr val="0000FF"/>
                </a:solidFill>
              </a:rPr>
              <a:t> </a:t>
            </a:r>
            <a:r>
              <a:rPr lang="vi-VN" u="sng" dirty="0" smtClean="0">
                <a:solidFill>
                  <a:srgbClr val="0000FF"/>
                </a:solidFill>
                <a:hlinkClick r:id="rId3" tooltip="Національна академія педагогічних наук України"/>
              </a:rPr>
              <a:t>Національної академії педагогічних наук України</a:t>
            </a:r>
            <a:r>
              <a:rPr lang="vi-VN" dirty="0" smtClean="0">
                <a:solidFill>
                  <a:srgbClr val="0000FF"/>
                </a:solidFill>
              </a:rPr>
              <a:t>, </a:t>
            </a:r>
            <a:r>
              <a:rPr lang="vi-VN" dirty="0" smtClean="0">
                <a:solidFill>
                  <a:srgbClr val="0000FF"/>
                </a:solidFill>
                <a:hlinkClick r:id="rId4" tooltip="Доктор психологічних наук"/>
              </a:rPr>
              <a:t>доктор психологічних наук</a:t>
            </a:r>
            <a:r>
              <a:rPr lang="vi-VN" dirty="0" smtClean="0">
                <a:solidFill>
                  <a:srgbClr val="0000FF"/>
                </a:solidFill>
              </a:rPr>
              <a:t>, </a:t>
            </a:r>
            <a:r>
              <a:rPr lang="vi-VN" u="sng" dirty="0" smtClean="0">
                <a:solidFill>
                  <a:srgbClr val="0000FF"/>
                </a:solidFill>
              </a:rPr>
              <a:t>професор, директор</a:t>
            </a:r>
            <a:r>
              <a:rPr lang="vi-VN" dirty="0" smtClean="0">
                <a:solidFill>
                  <a:srgbClr val="0000FF"/>
                </a:solidFill>
              </a:rPr>
              <a:t> </a:t>
            </a:r>
            <a:r>
              <a:rPr lang="vi-VN" dirty="0" smtClean="0">
                <a:solidFill>
                  <a:srgbClr val="0000FF"/>
                </a:solidFill>
                <a:hlinkClick r:id="rId5" tooltip="Інститут проблем виховання НАПН України"/>
              </a:rPr>
              <a:t>Інституту проблем виховання НАПН України</a:t>
            </a:r>
            <a:r>
              <a:rPr lang="vi-VN" dirty="0" smtClean="0">
                <a:solidFill>
                  <a:srgbClr val="0000FF"/>
                </a:solidFill>
              </a:rPr>
              <a:t>, </a:t>
            </a:r>
            <a:r>
              <a:rPr lang="vi-VN" dirty="0" smtClean="0">
                <a:solidFill>
                  <a:srgbClr val="0000FF"/>
                </a:solidFill>
                <a:hlinkClick r:id="rId6" tooltip="Заслужений діяч науки і техніки України"/>
              </a:rPr>
              <a:t>заслужений діяч науки і техніки України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0"/>
            <a:ext cx="8686800" cy="671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ВІТАННЯ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учасникам, гостям та організаторам ІІІ Всеукраїнської науково-методичної практичної конференції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Особистісно-професійна компетентність педагога: теорія і практика»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доктора психологічних наук, академіка, директора Інституту проблем виховання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НАПН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України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ІВАНА  ДМИТРОВИЧА  БЕХА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Вельмишановні учасники та гості ІІІ Всеукраїнської науково-методичної конференції!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MyslC"/>
              </a:rPr>
              <a:t>Глобалізація суспільного розвитку, зближення націй, народів, держав, перехід людства від індустріальних до науково-інформаційних технологій, високих економіко-технологічних укладів значною мірою базуються на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MyslC"/>
              </a:rPr>
              <a:t>освітньо-інтелектуальному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MyslC"/>
              </a:rPr>
              <a:t> потенціалі нації.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MyslC"/>
              </a:rPr>
              <a:t>Головним рушієм модернізації освіти на інноваційній основі завжди були і незмінно залишаться люди – компетентні і кваліфіковані, конструктивні і конкурентоспроможні, компромісні і консенсусні. У розвитку людського потенціалу, людського капіталу ключову і, головне, безперервно зростаючу роль відіграє освіта. Звісно – освіта сучасна, що відповідає найкращим стандартам якості. Виключно завдяки освітній складовій в індексах людського розвитку та глобальної конкурентоспроможності Україна за цими показниками утримує серединні позиції в колі багатьох країн світу.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Переконаний, що науково-методична практична конференція, яка проводиться втретє Комунальним закладом Сумський обласний інститут післядипломної педагогічної освіти, розглядатиме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MyslC"/>
              </a:rPr>
              <a:t>змінені підходи до якості змісту освіти та освітньої політики, які полягають у розв’язанні низки ключових проблем: забезпечення формування людини з інноваційним мисленням, інноваційною культурою, здатної до інноваційної діяльності, що забезпечить в Україні дослідницько-інноваційний тип прогресу і побудову суспільства знань; утвердження в освіті принципу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MyslC"/>
              </a:rPr>
              <a:t>дитиноцентризму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MyslC"/>
              </a:rPr>
              <a:t>, максимальне наближення навчання дитини до її сутності, здібностей і особливостей, що сприятиме максимальному саморозвитку і самореалізації особистості впродовж життя. Це потребує системної перебудови освіти на засадах компетентнісного підходу, а теоретико-методологічний, науково-методичний та практичний супровід компетентнісного підходу забезпечує, зокрема й ваша конференція.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Сподіваюсь, що актуальні питання освітнього процесу, розглянуті на конференції,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MyslC"/>
              </a:rPr>
              <a:t>якраз характеризують нинішній стан, окреслюють найближчі перспективи розвитку,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відображають головні принципи, завдання, напрями діяльності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MyslC"/>
              </a:rPr>
              <a:t>національної освіти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Зичу всім учасникам конференції миру та злагоди в родинах, щастя, здоров’я, усіляких творчих та особистих надбань.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Упевнений, що результати конференції стануть рушійною силою на шляху до поліпшення якості національної освіти України.   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З повагою, директор ІПВ НАПН України 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І. Бех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355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</cp:revision>
  <dcterms:created xsi:type="dcterms:W3CDTF">2006-08-16T00:00:00Z</dcterms:created>
  <dcterms:modified xsi:type="dcterms:W3CDTF">2019-02-21T10:23:59Z</dcterms:modified>
</cp:coreProperties>
</file>