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81" r:id="rId5"/>
    <p:sldId id="284" r:id="rId6"/>
    <p:sldId id="289" r:id="rId7"/>
    <p:sldId id="283" r:id="rId8"/>
    <p:sldId id="288" r:id="rId9"/>
    <p:sldId id="287" r:id="rId10"/>
    <p:sldId id="286" r:id="rId11"/>
    <p:sldId id="285" r:id="rId12"/>
    <p:sldId id="306" r:id="rId13"/>
    <p:sldId id="316" r:id="rId14"/>
    <p:sldId id="314" r:id="rId15"/>
    <p:sldId id="307" r:id="rId16"/>
    <p:sldId id="290" r:id="rId17"/>
    <p:sldId id="293" r:id="rId18"/>
    <p:sldId id="313" r:id="rId19"/>
    <p:sldId id="312" r:id="rId20"/>
    <p:sldId id="291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0896-354A-4D33-86B8-7D21010C360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0861-B08E-42C2-9BA9-54CF3A450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3987-FCD3-4C09-83B1-414C43141A6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2181-4ABE-422A-8030-C40F7EAE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E7D7-AB42-436A-9CE2-DD7B183E3A4F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A5D8-9545-4742-A2F2-D3699395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686C-5479-4249-A8BC-05C4E8801741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7B5-D6B7-4024-843E-4C8953B2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B0C6-2F08-4FC6-9A53-F444D416CC2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1883-ADBB-4685-BA61-F5660413D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D3E5-E0F7-4038-91C5-8C381F2B8F9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66F8-9583-4B18-ADAA-12C7E6EA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B201-4C52-4513-B034-D2FF7EBB57C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0A3-B655-4C48-B992-1193CD9E7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9F4-63CD-41E6-BB2C-9320130A61CB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F94A-8A01-4252-BD20-87E17C6DC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6A89-DB07-4DDA-A48F-B252CD503565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6421-F188-415E-82D5-E27ABDB1B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A7D5-C672-4A45-A98B-D50927E979C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514-FDE1-4007-BD11-40A1B207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351C-4426-4C6B-9585-B3F33B58144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C748-6C41-438E-BBBD-ECCEC8877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F4-181A-4E3F-A448-8CA888D2DDB2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DA1A-C51E-49FF-B1E3-4839733F2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F8A97-40F8-449F-86BF-C52698B4026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8C533-CEEA-4E20-BE86-22CE358E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46145" y="3432048"/>
            <a:ext cx="7120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“Особливості викладання фізичної культури </a:t>
            </a:r>
            <a:b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 1-4 класах в умовах нових державних стандартів”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128588" y="4797425"/>
            <a:ext cx="6554787" cy="1793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endParaRPr lang="uk-UA" altLang="ru-RU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FN AilanthusC P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0"/>
            <a:ext cx="9144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Сумський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обласний інститут післядипломної педагогічної освіти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4578350"/>
            <a:ext cx="6827838" cy="204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вебінар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керівників методичних об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єднань учителів фізичної культури</a:t>
            </a:r>
          </a:p>
          <a:p>
            <a:pPr algn="ctr"/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 algn="ctr"/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	 Д.В.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Деменков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методист з фізичної 		культури та ОБЖД 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45061" name="Содержимое 5"/>
          <p:cNvSpPr>
            <a:spLocks/>
          </p:cNvSpPr>
          <p:nvPr/>
        </p:nvSpPr>
        <p:spPr bwMode="auto">
          <a:xfrm>
            <a:off x="0" y="2259013"/>
            <a:ext cx="91440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Змістова лінія «Ігрова та змагальна діяльність»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в молодших школярів ініціативності, активності та відповідальності у процесі рухливих і спортивних ігор за спрощеними правилами; забезпечення усвідомлення важливості співпраці під час ігрових ситуацій; формування уміння боротися, здобувати чесну перемогу та з гідністю сприймати поразку, контролювати свої емоції, організовувати свій час і мобілізувати ресурси, оцінювати власні можливості в процесі ігрової та змагальної діяльності, виконувати різні ролі в ігрових ситуаціях, відповідати за власні рішення користуватися власними перевагами і визнавати недоліки в тактичних діях у різних видах спорту, планувати та реалізувати спортивні проекти (турніри, змагання тощо); формування в молодших школярів умінь і навичок виконання естафет.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8" y="249619"/>
            <a:ext cx="58277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44036" name="Содержимое 5"/>
          <p:cNvSpPr>
            <a:spLocks/>
          </p:cNvSpPr>
          <p:nvPr/>
        </p:nvSpPr>
        <p:spPr bwMode="auto">
          <a:xfrm>
            <a:off x="0" y="261938"/>
            <a:ext cx="58054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400" dirty="0" smtClean="0">
                <a:solidFill>
                  <a:srgbClr val="FF0066"/>
                </a:solidFill>
                <a:latin typeface="Times New Roman" pitchFamily="18" charset="0"/>
              </a:rPr>
              <a:t>Загальні вимоги до планування та реалізації типових освітніх програм для 1 класів </a:t>
            </a:r>
            <a:br>
              <a:rPr lang="uk-UA" sz="2400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uk-UA" sz="2400" dirty="0" smtClean="0">
                <a:solidFill>
                  <a:srgbClr val="FF0066"/>
                </a:solidFill>
                <a:latin typeface="Times New Roman" pitchFamily="18" charset="0"/>
              </a:rPr>
              <a:t>(О.Я. Савченко, Р.Б. Шиян)</a:t>
            </a:r>
            <a:endParaRPr lang="ru-RU" sz="2400" dirty="0">
              <a:solidFill>
                <a:srgbClr val="FF0066"/>
              </a:solidFill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4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19395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рограми не містять орієнтовних контрольни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х, навчальних нормативів;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змісті програм не відображені назви рухливих ігор та естафет;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планує та реалізовує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з фізичної культури;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змісту кожного комплексного уроку обов‘язково входять: вправи для профілактики захворювань хребта; вправи для профілактики плоскостопості; вправи для розвитку фізичних якостей; вправи для на відновлення, рухливі ігри та естафети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еякий змістовий матеріал програми планується та виконується тільки при наявності відповідних умов, інвентаря та обладнання (відмічений *)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39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7"/>
          </a:xfrm>
          <a:noFill/>
          <a:ln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274638"/>
            <a:ext cx="5824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dirty="0" smtClean="0">
                <a:solidFill>
                  <a:srgbClr val="FF0066"/>
                </a:solidFill>
              </a:rPr>
              <a:t>Програма для 2-4 класів «Фізична культура 1-4 класи» (Т.Ю. </a:t>
            </a:r>
            <a:r>
              <a:rPr lang="uk-UA" sz="2400" dirty="0" err="1" smtClean="0">
                <a:solidFill>
                  <a:srgbClr val="FF0066"/>
                </a:solidFill>
              </a:rPr>
              <a:t>Круцевич</a:t>
            </a:r>
            <a:r>
              <a:rPr lang="uk-UA" sz="2400" dirty="0" smtClean="0">
                <a:solidFill>
                  <a:srgbClr val="FF0066"/>
                </a:solidFill>
              </a:rPr>
              <a:t>)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65543" name="Содержимое 2"/>
          <p:cNvSpPr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endParaRPr lang="uk-UA" sz="28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072" y="2575609"/>
            <a:ext cx="8753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1-х – 4-х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«початкова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у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видами спорту, а за </a:t>
            </a:r>
          </a:p>
          <a:p>
            <a:pPr algn="ctr"/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r>
              <a:rPr 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6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1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176212" y="2352294"/>
            <a:ext cx="896778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</a:rPr>
              <a:t>З метою визначення вихідних даних (вересень-жовтень) та динаміки фізичної підготовленості учнів проводиться визначення їх резервних можливостей за видами, що визначають рівень розвитку основних фізичних якостей:</a:t>
            </a:r>
          </a:p>
          <a:p>
            <a:pPr algn="ctr"/>
            <a:endParaRPr lang="uk-UA" sz="2000" b="1" dirty="0">
              <a:latin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</a:rPr>
              <a:t>швидкості – біг до 30 м (залежно від віку і статі);</a:t>
            </a:r>
          </a:p>
          <a:p>
            <a:pPr algn="ctr"/>
            <a:r>
              <a:rPr lang="uk-UA" sz="2000" b="1" dirty="0">
                <a:latin typeface="Times New Roman" pitchFamily="18" charset="0"/>
              </a:rPr>
              <a:t>витривалості – біг, спортивна ходьба  або змішане пересування на довгі дистанції (залежно від віку і статі);</a:t>
            </a:r>
          </a:p>
          <a:p>
            <a:pPr algn="ctr"/>
            <a:r>
              <a:rPr lang="uk-UA" sz="2000" b="1" dirty="0">
                <a:latin typeface="Times New Roman" pitchFamily="18" charset="0"/>
              </a:rPr>
              <a:t>гнучкості – нахил тулуба вперед з положення сидячи ;</a:t>
            </a:r>
          </a:p>
          <a:p>
            <a:pPr algn="ctr"/>
            <a:r>
              <a:rPr lang="uk-UA" sz="2000" b="1" dirty="0">
                <a:latin typeface="Times New Roman" pitchFamily="18" charset="0"/>
              </a:rPr>
              <a:t>сили – підтягування у висі та у висі лежачи;</a:t>
            </a:r>
          </a:p>
          <a:p>
            <a:pPr algn="ctr"/>
            <a:r>
              <a:rPr lang="uk-UA" sz="2000" b="1" dirty="0">
                <a:latin typeface="Times New Roman" pitchFamily="18" charset="0"/>
              </a:rPr>
              <a:t>спритності – “човниковий” біг 4 х 9 м з перенесенням предмета;</a:t>
            </a:r>
          </a:p>
          <a:p>
            <a:pPr algn="ctr"/>
            <a:r>
              <a:rPr lang="uk-UA" sz="2000" b="1" dirty="0" err="1">
                <a:latin typeface="Times New Roman" pitchFamily="18" charset="0"/>
              </a:rPr>
              <a:t>швидкісно</a:t>
            </a:r>
            <a:r>
              <a:rPr lang="uk-UA" sz="2000" b="1" dirty="0">
                <a:latin typeface="Times New Roman" pitchFamily="18" charset="0"/>
              </a:rPr>
              <a:t>-силових якостей – стрибок у довжину з місця.</a:t>
            </a:r>
          </a:p>
          <a:p>
            <a:pPr algn="ctr"/>
            <a:endParaRPr lang="uk-UA" sz="32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" y="472363"/>
            <a:ext cx="544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1-4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Т.Ю.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Круцевич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3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2852737"/>
            <a:ext cx="890600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 відсутній обов`язковий розподіл кількості годин на кожну тему;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вчитель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вирішує скільки часу якій темі приділити;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змінилася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теоретичних знань (історія Олімпійських ігор та інші більш складні теми перенесені в старші класи);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обов`язкового змісту вилучені лижі та ковзани, передбачені програмою танцювальні кроки замінені на рухи ритмічної гімнастики та імпровізаційні вправи, рекомендована дихальна гімнастика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70172"/>
            <a:ext cx="5805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1-4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(Т.Ю.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Круцевич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231648" y="2757666"/>
            <a:ext cx="9009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видами спорту, а за способами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ковзанярська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20-30%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9478"/>
            <a:ext cx="5810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1-4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(Т.Ю.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Круцевич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5" name="Заголовок 4"/>
          <p:cNvSpPr>
            <a:spLocks/>
          </p:cNvSpPr>
          <p:nvPr/>
        </p:nvSpPr>
        <p:spPr bwMode="auto">
          <a:xfrm>
            <a:off x="457200" y="274638"/>
            <a:ext cx="53467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endParaRPr lang="ru-RU" sz="4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2229" name="Содержимое 5"/>
          <p:cNvSpPr>
            <a:spLocks/>
          </p:cNvSpPr>
          <p:nvPr/>
        </p:nvSpPr>
        <p:spPr bwMode="auto">
          <a:xfrm>
            <a:off x="0" y="2332038"/>
            <a:ext cx="9144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598003"/>
            <a:ext cx="8961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урок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різнопланові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рейтингу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4638"/>
            <a:ext cx="580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1-4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(Т.Ю.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Круцевич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8" name="Rectang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7" name="Рисунок 8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72708" name="Rectangle 1"/>
          <p:cNvSpPr>
            <a:spLocks noChangeArrowheads="1"/>
          </p:cNvSpPr>
          <p:nvPr/>
        </p:nvSpPr>
        <p:spPr bwMode="auto">
          <a:xfrm>
            <a:off x="0" y="-26988"/>
            <a:ext cx="5826125" cy="1647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Схема візуального визначення  втоми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 під час фізичного навантаження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615950" y="2289175"/>
          <a:ext cx="7886700" cy="4351339"/>
        </p:xfrm>
        <a:graphic>
          <a:graphicData uri="http://schemas.openxmlformats.org/drawingml/2006/table">
            <a:tbl>
              <a:tblPr/>
              <a:tblGrid>
                <a:gridCol w="2794000"/>
                <a:gridCol w="5092700"/>
              </a:tblGrid>
              <a:tr h="657225">
                <a:tc>
                  <a:txBody>
                    <a:bodyPr/>
                    <a:lstStyle/>
                    <a:p>
                      <a:pPr marL="3175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Об’єкти спостереження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 втоми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Колір шкіри обличчя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значне почервоніння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Міміка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вираз обличчя напружений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Пітливість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виразна  у верхній половині тіла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Дихання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сильно прискорене, уривчасте дихання через рот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хитання, нетвердий крок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Самопочуття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скарги на втому, біль у м’язах, серцебиття, задуху, шум у вухах, запаморочення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помилки при виконанні команд, нечітке їх виконання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4" name="Rectang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Рисунок 8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graphicFrame>
        <p:nvGraphicFramePr>
          <p:cNvPr id="7172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73618"/>
              </p:ext>
            </p:extLst>
          </p:nvPr>
        </p:nvGraphicFramePr>
        <p:xfrm>
          <a:off x="530225" y="2346325"/>
          <a:ext cx="7886700" cy="3018155"/>
        </p:xfrm>
        <a:graphic>
          <a:graphicData uri="http://schemas.openxmlformats.org/drawingml/2006/table">
            <a:tbl>
              <a:tblPr/>
              <a:tblGrid>
                <a:gridCol w="1760538"/>
                <a:gridCol w="3063875"/>
                <a:gridCol w="3062287"/>
              </a:tblGrid>
              <a:tr h="1176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Середнє значення пульсу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(уд/хв)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Межі норми пульсу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(уд/хв)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6–8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78–118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8–10 років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68–108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10–12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60–100</a:t>
                      </a:r>
                    </a:p>
                  </a:txBody>
                  <a:tcPr marL="32579" marR="32579" marT="32579" marB="325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0" y="722313"/>
            <a:ext cx="573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FF0066"/>
                </a:solidFill>
              </a:rPr>
              <a:t>Норми</a:t>
            </a:r>
            <a:r>
              <a:rPr lang="ru-RU" sz="2400" b="1" dirty="0">
                <a:solidFill>
                  <a:srgbClr val="FF0066"/>
                </a:solidFill>
              </a:rPr>
              <a:t> пульсу </a:t>
            </a:r>
            <a:r>
              <a:rPr lang="ru-RU" sz="2400" b="1" dirty="0" smtClean="0">
                <a:solidFill>
                  <a:srgbClr val="FF0066"/>
                </a:solidFill>
              </a:rPr>
              <a:t>для </a:t>
            </a:r>
            <a:r>
              <a:rPr lang="ru-RU" sz="2400" b="1" dirty="0" err="1" smtClean="0">
                <a:solidFill>
                  <a:srgbClr val="FF0066"/>
                </a:solidFill>
              </a:rPr>
              <a:t>учнів</a:t>
            </a:r>
            <a:r>
              <a:rPr lang="ru-RU" sz="2400" b="1" dirty="0" smtClean="0">
                <a:solidFill>
                  <a:srgbClr val="FF0066"/>
                </a:solidFill>
              </a:rPr>
              <a:t> 1-4 </a:t>
            </a:r>
            <a:r>
              <a:rPr lang="ru-RU" sz="2400" b="1" dirty="0" err="1" smtClean="0">
                <a:solidFill>
                  <a:srgbClr val="FF0066"/>
                </a:solidFill>
              </a:rPr>
              <a:t>класів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618" y="0"/>
            <a:ext cx="9144000" cy="6846887"/>
          </a:xfrm>
          <a:noFill/>
          <a:ln/>
        </p:spPr>
      </p:pic>
      <p:sp>
        <p:nvSpPr>
          <p:cNvPr id="40964" name="Содержимое 5"/>
          <p:cNvSpPr>
            <a:spLocks/>
          </p:cNvSpPr>
          <p:nvPr/>
        </p:nvSpPr>
        <p:spPr bwMode="auto">
          <a:xfrm>
            <a:off x="230188" y="2876550"/>
            <a:ext cx="8424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uk-UA" sz="2400" dirty="0">
              <a:latin typeface="Calibri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-134112" y="3447250"/>
            <a:ext cx="38528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 dirty="0" smtClean="0">
                <a:solidFill>
                  <a:srgbClr val="0000FF"/>
                </a:solidFill>
                <a:latin typeface="Calibri" pitchFamily="34" charset="0"/>
              </a:rPr>
              <a:t>Типова освітня програма початкової освіти (цикл І) «Фізкультурна освітня галузь» </a:t>
            </a:r>
            <a:br>
              <a:rPr lang="uk-UA" sz="2800" b="1" i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2800" b="1" i="1" dirty="0" smtClean="0">
                <a:solidFill>
                  <a:srgbClr val="0000FF"/>
                </a:solidFill>
                <a:latin typeface="Calibri" pitchFamily="34" charset="0"/>
              </a:rPr>
              <a:t>авт</a:t>
            </a:r>
            <a:r>
              <a:rPr lang="uk-UA" sz="2800" b="1" i="1" dirty="0" smtClean="0">
                <a:solidFill>
                  <a:srgbClr val="0000FF"/>
                </a:solidFill>
                <a:latin typeface="Calibri" pitchFamily="34" charset="0"/>
              </a:rPr>
              <a:t>ор:</a:t>
            </a:r>
            <a:r>
              <a:rPr lang="uk-UA" sz="2800" b="1" i="1" dirty="0" smtClean="0">
                <a:solidFill>
                  <a:srgbClr val="0000FF"/>
                </a:solidFill>
                <a:latin typeface="Calibri" pitchFamily="34" charset="0"/>
              </a:rPr>
              <a:t> Р.Б. Шиян</a:t>
            </a:r>
            <a:endParaRPr lang="uk-UA" sz="2800" b="1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444" y="403598"/>
            <a:ext cx="4923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Навчальні програми </a:t>
            </a:r>
            <a:br>
              <a:rPr lang="uk-UA" sz="2800" dirty="0" smtClean="0"/>
            </a:br>
            <a:r>
              <a:rPr lang="uk-UA" sz="2800" dirty="0" smtClean="0"/>
              <a:t>для 1- го класу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9438" y="3299530"/>
            <a:ext cx="33562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Типова</a:t>
            </a:r>
            <a:r>
              <a:rPr 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освітня</a:t>
            </a:r>
            <a:r>
              <a:rPr 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програма</a:t>
            </a:r>
            <a:r>
              <a:rPr 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закладів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загальної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середньої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освіти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1-2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класи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Фізкультурна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освітня</a:t>
            </a:r>
            <a:r>
              <a:rPr 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галузь</a:t>
            </a:r>
            <a:r>
              <a:rPr 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 </a:t>
            </a:r>
            <a:r>
              <a:rPr lang="ru-RU" sz="24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Фізична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культура автор: О.Я. Савченко</a:t>
            </a:r>
            <a:endParaRPr lang="ru-RU" sz="24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58" y="1736725"/>
            <a:ext cx="217646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5" name="Заголовок 4"/>
          <p:cNvSpPr>
            <a:spLocks/>
          </p:cNvSpPr>
          <p:nvPr/>
        </p:nvSpPr>
        <p:spPr bwMode="auto">
          <a:xfrm>
            <a:off x="0" y="274638"/>
            <a:ext cx="58039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uk-UA" sz="4800" b="1">
                <a:solidFill>
                  <a:srgbClr val="FF0000"/>
                </a:solidFill>
                <a:latin typeface="Garamond" pitchFamily="18" charset="0"/>
              </a:rPr>
              <a:t>Гігієнічні вимоги до уроку</a:t>
            </a:r>
            <a:endParaRPr lang="ru-RU" sz="4800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0181" name="Содержимое 5"/>
          <p:cNvSpPr>
            <a:spLocks/>
          </p:cNvSpPr>
          <p:nvPr/>
        </p:nvSpPr>
        <p:spPr bwMode="auto">
          <a:xfrm>
            <a:off x="323850" y="2522538"/>
            <a:ext cx="847248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Дотримання температурного режиму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Освітлення приміщення (спортивна зала)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Провітрювання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Відповідність інвентарю та обладнання віковим особливостям учнів   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Інформування учнів, щодо правил безпеки життєдіяльності та дотримання їх</a:t>
            </a:r>
          </a:p>
          <a:p>
            <a:pPr marL="609600" indent="-609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Запобігання перевантаженню, стомлюваності учнів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8900" y="469900"/>
            <a:ext cx="5511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Дякую за увагу</a:t>
            </a:r>
            <a:r>
              <a:rPr lang="ru-RU" sz="4400" b="1" i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1288" y="644525"/>
            <a:ext cx="56149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Навчальна програма для 2-4 класу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7" y="1764094"/>
            <a:ext cx="248126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68" y="3041237"/>
            <a:ext cx="5205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Фізична</a:t>
            </a:r>
            <a:r>
              <a:rPr lang="ru-RU" sz="2800" b="1" i="1" dirty="0">
                <a:latin typeface="+mn-lt"/>
              </a:rPr>
              <a:t> культура</a:t>
            </a:r>
          </a:p>
          <a:p>
            <a:pPr algn="ctr"/>
            <a:r>
              <a:rPr lang="ru-RU" sz="2800" b="1" i="1" dirty="0" err="1">
                <a:latin typeface="+mn-lt"/>
              </a:rPr>
              <a:t>навчальна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програма</a:t>
            </a:r>
            <a:r>
              <a:rPr lang="ru-RU" sz="2800" b="1" i="1" dirty="0">
                <a:latin typeface="+mn-lt"/>
              </a:rPr>
              <a:t> для </a:t>
            </a:r>
            <a:r>
              <a:rPr lang="ru-RU" sz="2800" b="1" i="1" dirty="0" err="1">
                <a:latin typeface="+mn-lt"/>
              </a:rPr>
              <a:t>загальноосвітніх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навчальних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 smtClean="0">
                <a:latin typeface="+mn-lt"/>
              </a:rPr>
              <a:t>закладів</a:t>
            </a:r>
            <a:r>
              <a:rPr lang="ru-RU" sz="2800" b="1" i="1" dirty="0" smtClean="0">
                <a:latin typeface="+mn-lt"/>
              </a:rPr>
              <a:t> 1–4 </a:t>
            </a:r>
            <a:r>
              <a:rPr lang="ru-RU" sz="2800" b="1" i="1" dirty="0" err="1" smtClean="0">
                <a:latin typeface="+mn-lt"/>
              </a:rPr>
              <a:t>класи</a:t>
            </a:r>
            <a:r>
              <a:rPr lang="ru-RU" sz="2800" b="1" i="1" dirty="0" smtClean="0">
                <a:latin typeface="+mn-lt"/>
              </a:rPr>
              <a:t> (2011)</a:t>
            </a:r>
          </a:p>
          <a:p>
            <a:pPr algn="ctr"/>
            <a:r>
              <a:rPr lang="uk-UA" sz="2800" b="1" i="1" dirty="0" smtClean="0">
                <a:latin typeface="+mn-lt"/>
              </a:rPr>
              <a:t>Група авторів: Т.Ю. </a:t>
            </a:r>
            <a:r>
              <a:rPr lang="uk-UA" sz="2800" b="1" i="1" dirty="0" err="1" smtClean="0">
                <a:latin typeface="+mn-lt"/>
              </a:rPr>
              <a:t>Круцевич</a:t>
            </a:r>
            <a:r>
              <a:rPr lang="uk-UA" sz="2800" b="1" i="1" dirty="0" smtClean="0">
                <a:latin typeface="+mn-lt"/>
              </a:rPr>
              <a:t> та ін.</a:t>
            </a:r>
            <a:endParaRPr lang="ru-RU" sz="2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467"/>
            <a:ext cx="9144000" cy="6846887"/>
          </a:xfrm>
          <a:noFill/>
          <a:ln/>
        </p:spPr>
      </p:pic>
      <p:sp>
        <p:nvSpPr>
          <p:cNvPr id="39942" name="Содержимое 5"/>
          <p:cNvSpPr>
            <a:spLocks/>
          </p:cNvSpPr>
          <p:nvPr/>
        </p:nvSpPr>
        <p:spPr bwMode="auto">
          <a:xfrm>
            <a:off x="0" y="2441575"/>
            <a:ext cx="84248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800" b="1" i="1" dirty="0"/>
              <a:t>	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800" b="1" i="1" dirty="0"/>
              <a:t>	</a:t>
            </a:r>
            <a:r>
              <a:rPr lang="uk-UA" sz="2800" dirty="0" smtClean="0">
                <a:latin typeface="Calibri" pitchFamily="34" charset="0"/>
              </a:rPr>
              <a:t>   </a:t>
            </a:r>
            <a:r>
              <a:rPr lang="uk-UA" sz="2800" dirty="0">
                <a:latin typeface="Calibri" pitchFamily="34" charset="0"/>
              </a:rPr>
              <a:t>	</a:t>
            </a:r>
            <a:endParaRPr lang="ru-RU" sz="2800" dirty="0">
              <a:latin typeface="Calibri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4256"/>
            <a:ext cx="571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Нормативно-методичне забезпечення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31823" r="58687" b="19644"/>
          <a:stretch/>
        </p:blipFill>
        <p:spPr bwMode="auto">
          <a:xfrm>
            <a:off x="571770" y="1792223"/>
            <a:ext cx="2177526" cy="338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32042" r="58903" b="18465"/>
          <a:stretch/>
        </p:blipFill>
        <p:spPr bwMode="auto">
          <a:xfrm>
            <a:off x="5369844" y="2602988"/>
            <a:ext cx="2480153" cy="37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3736" y="5909913"/>
            <a:ext cx="46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mon.gov.ua/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9" y="11113"/>
            <a:ext cx="9144000" cy="6846887"/>
          </a:xfrm>
          <a:noFill/>
          <a:ln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565150"/>
            <a:ext cx="5905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(цикл І)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Р.Б.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Шиян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Содержимое 5"/>
          <p:cNvSpPr>
            <a:spLocks/>
          </p:cNvSpPr>
          <p:nvPr/>
        </p:nvSpPr>
        <p:spPr bwMode="auto">
          <a:xfrm>
            <a:off x="395288" y="2949575"/>
            <a:ext cx="842486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8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654" y="2608916"/>
            <a:ext cx="8553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Програма розподілена за 3 змістовими лініями:</a:t>
            </a:r>
          </a:p>
          <a:p>
            <a:pPr algn="ctr"/>
            <a:r>
              <a:rPr lang="uk-UA" dirty="0" smtClean="0"/>
              <a:t>1</a:t>
            </a:r>
            <a:endParaRPr lang="ru-RU" dirty="0" smtClean="0"/>
          </a:p>
          <a:p>
            <a:r>
              <a:rPr lang="ru-RU" dirty="0" err="1" smtClean="0"/>
              <a:t>Змістова</a:t>
            </a:r>
            <a:r>
              <a:rPr lang="ru-RU" dirty="0" smtClean="0"/>
              <a:t> </a:t>
            </a:r>
            <a:r>
              <a:rPr lang="ru-RU" dirty="0" err="1"/>
              <a:t>лінія</a:t>
            </a:r>
            <a:r>
              <a:rPr lang="ru-RU" dirty="0"/>
              <a:t> «</a:t>
            </a:r>
            <a:r>
              <a:rPr lang="ru-RU" dirty="0" err="1"/>
              <a:t>Базова</a:t>
            </a:r>
            <a:r>
              <a:rPr lang="ru-RU" dirty="0"/>
              <a:t>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»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.</a:t>
            </a:r>
          </a:p>
          <a:p>
            <a:pPr algn="ctr"/>
            <a:r>
              <a:rPr lang="uk-UA" dirty="0" smtClean="0"/>
              <a:t>2</a:t>
            </a:r>
            <a:endParaRPr lang="ru-RU" dirty="0" smtClean="0"/>
          </a:p>
          <a:p>
            <a:r>
              <a:rPr lang="ru-RU" dirty="0" err="1" smtClean="0"/>
              <a:t>Змістова</a:t>
            </a:r>
            <a:r>
              <a:rPr lang="ru-RU" dirty="0" smtClean="0"/>
              <a:t> </a:t>
            </a:r>
            <a:r>
              <a:rPr lang="ru-RU" dirty="0" err="1"/>
              <a:t>лінія</a:t>
            </a:r>
            <a:r>
              <a:rPr lang="ru-RU" dirty="0"/>
              <a:t> «</a:t>
            </a:r>
            <a:r>
              <a:rPr lang="ru-RU" dirty="0" err="1"/>
              <a:t>Ігрова</a:t>
            </a:r>
            <a:r>
              <a:rPr lang="ru-RU" dirty="0"/>
              <a:t> та </a:t>
            </a:r>
            <a:r>
              <a:rPr lang="ru-RU" dirty="0" err="1"/>
              <a:t>змагальна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»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опануванням</a:t>
            </a:r>
            <a:r>
              <a:rPr lang="ru-RU" dirty="0"/>
              <a:t> </a:t>
            </a:r>
            <a:r>
              <a:rPr lang="ru-RU" dirty="0" err="1"/>
              <a:t>рухливих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та </a:t>
            </a:r>
            <a:r>
              <a:rPr lang="ru-RU" dirty="0" err="1"/>
              <a:t>естафет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задовольняє</a:t>
            </a:r>
            <a:r>
              <a:rPr lang="ru-RU" dirty="0"/>
              <a:t> потребу в </a:t>
            </a:r>
            <a:r>
              <a:rPr lang="ru-RU" dirty="0" err="1"/>
              <a:t>руховій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.</a:t>
            </a:r>
          </a:p>
          <a:p>
            <a:pPr algn="ctr"/>
            <a:r>
              <a:rPr lang="uk-UA" dirty="0" smtClean="0"/>
              <a:t>3</a:t>
            </a:r>
            <a:endParaRPr lang="ru-RU" dirty="0" smtClean="0"/>
          </a:p>
          <a:p>
            <a:r>
              <a:rPr lang="ru-RU" dirty="0" err="1" smtClean="0"/>
              <a:t>Змістова</a:t>
            </a:r>
            <a:r>
              <a:rPr lang="ru-RU" dirty="0" smtClean="0"/>
              <a:t> </a:t>
            </a:r>
            <a:r>
              <a:rPr lang="ru-RU" dirty="0" err="1"/>
              <a:t>лінія</a:t>
            </a:r>
            <a:r>
              <a:rPr lang="ru-RU" dirty="0"/>
              <a:t> «</a:t>
            </a:r>
            <a:r>
              <a:rPr lang="ru-RU" dirty="0" err="1"/>
              <a:t>Турбота</a:t>
            </a:r>
            <a:r>
              <a:rPr lang="ru-RU" dirty="0"/>
              <a:t> про стан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безпеку</a:t>
            </a:r>
            <a:r>
              <a:rPr lang="ru-RU" dirty="0"/>
              <a:t>»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свідомого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вмінь</a:t>
            </a:r>
            <a:r>
              <a:rPr lang="ru-RU" dirty="0"/>
              <a:t>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фізкультурної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pPr algn="ctr"/>
            <a:r>
              <a:rPr lang="ru-RU" dirty="0"/>
              <a:t>До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змістової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7"/>
          </a:xfrm>
          <a:noFill/>
          <a:ln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565150"/>
            <a:ext cx="5905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Типова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програма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початкової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освіти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(цикл І) «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Фізкультурна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галузь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» </a:t>
            </a:r>
            <a:br>
              <a:rPr lang="ru-RU" b="1" dirty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автор: Р.Б. </a:t>
            </a:r>
            <a:r>
              <a:rPr lang="ru-RU" b="1" dirty="0" err="1">
                <a:solidFill>
                  <a:srgbClr val="FF0000"/>
                </a:solidFill>
                <a:latin typeface="Garamond" pitchFamily="18" charset="0"/>
              </a:rPr>
              <a:t>Шиян</a:t>
            </a:r>
            <a:endParaRPr lang="ru-RU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8133" name="Содержимое 5"/>
          <p:cNvSpPr>
            <a:spLocks/>
          </p:cNvSpPr>
          <p:nvPr/>
        </p:nvSpPr>
        <p:spPr bwMode="auto">
          <a:xfrm>
            <a:off x="121920" y="1797622"/>
            <a:ext cx="9144000" cy="47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навчальної програми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1 та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культурою.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логоаеробіка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звіроаеробіка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фітбол-аеробіка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фітболами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танцювальна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аеробіка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повороти,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імпровізаційні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каблука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польки.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7"/>
          </a:xfrm>
          <a:noFill/>
          <a:ln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476250"/>
            <a:ext cx="5905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(цикл І)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Р.Б.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Шиян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Содержимое 5"/>
          <p:cNvSpPr>
            <a:spLocks/>
          </p:cNvSpPr>
          <p:nvPr/>
        </p:nvSpPr>
        <p:spPr bwMode="auto">
          <a:xfrm>
            <a:off x="0" y="2852738"/>
            <a:ext cx="914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sz="2800" dirty="0">
                <a:latin typeface="Calibri" pitchFamily="34" charset="0"/>
              </a:rPr>
              <a:t>	</a:t>
            </a:r>
            <a:endParaRPr lang="ru-RU" sz="2600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7" y="2032444"/>
            <a:ext cx="2877312" cy="2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27482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Естафети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розвивальними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м’ячами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eduball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м‘ячі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2947" r="41900" b="20973"/>
          <a:stretch/>
        </p:blipFill>
        <p:spPr bwMode="auto">
          <a:xfrm>
            <a:off x="1024128" y="1864042"/>
            <a:ext cx="6790944" cy="35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32385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О.Я. Савченко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3496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3105834"/>
            <a:ext cx="8680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змагальна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Рисунок 8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  <a:noFill/>
          <a:ln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38138"/>
            <a:ext cx="5829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Типова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програма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для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закладів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загальної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середньої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освіти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1-2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класи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Фізкультурна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освітня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галузь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Фізична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культура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автор: О.Я. Савченко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085" name="Содержимое 5"/>
          <p:cNvSpPr>
            <a:spLocks/>
          </p:cNvSpPr>
          <p:nvPr/>
        </p:nvSpPr>
        <p:spPr bwMode="auto">
          <a:xfrm>
            <a:off x="0" y="21796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uk-UA" sz="28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акробатики,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ходьбою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лазінням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перелізанням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3828424</TotalTime>
  <Words>1161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Prokopova</dc:creator>
  <cp:lastModifiedBy>Acer</cp:lastModifiedBy>
  <cp:revision>76</cp:revision>
  <dcterms:created xsi:type="dcterms:W3CDTF">2015-05-31T18:39:45Z</dcterms:created>
  <dcterms:modified xsi:type="dcterms:W3CDTF">2018-11-22T11:43:25Z</dcterms:modified>
</cp:coreProperties>
</file>