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F45B7"/>
    <a:srgbClr val="26E6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8" descr="img-thing?"/>
          <p:cNvPicPr>
            <a:picLocks noChangeAspect="1" noChangeArrowheads="1"/>
          </p:cNvPicPr>
          <p:nvPr/>
        </p:nvPicPr>
        <p:blipFill>
          <a:blip r:embed="rId2" cstate="print"/>
          <a:srcRect t="13777" b="8000"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80920" cy="2924944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ТЕОРЕТИКО-МЕТОДОЛОГІЧНІ АСПЕКТИ 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КОМПЕТЕНТНІСНОГО ПІДХОДУ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5220072" cy="1419944"/>
          </a:xfrm>
        </p:spPr>
        <p:txBody>
          <a:bodyPr>
            <a:noAutofit/>
          </a:bodyPr>
          <a:lstStyle/>
          <a:p>
            <a:r>
              <a:rPr lang="uk-U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Завідувач </a:t>
            </a:r>
            <a:r>
              <a:rPr lang="uk-UA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кафедри</a:t>
            </a:r>
            <a:r>
              <a:rPr lang="uk-U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теорії і методики змісту освіти </a:t>
            </a:r>
          </a:p>
          <a:p>
            <a:r>
              <a:rPr lang="uk-UA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КЗ</a:t>
            </a:r>
            <a:r>
              <a:rPr lang="uk-U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Сумський обласний інститут післядипломної педагогічної освіти</a:t>
            </a:r>
          </a:p>
          <a:p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Сєрих Лариса Володимирівна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00" dirty="0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-141288" y="3557588"/>
            <a:ext cx="2652713" cy="24622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Рисунок 3"/>
          <p:cNvPicPr>
            <a:picLocks noChangeAspect="1" noChangeArrowheads="1"/>
          </p:cNvPicPr>
          <p:nvPr/>
        </p:nvPicPr>
        <p:blipFill>
          <a:blip r:embed="rId3" cstate="print"/>
          <a:srcRect l="29066" t="22920" r="34149" b="32211"/>
          <a:stretch>
            <a:fillRect/>
          </a:stretch>
        </p:blipFill>
        <p:spPr bwMode="auto">
          <a:xfrm>
            <a:off x="5796136" y="2996952"/>
            <a:ext cx="3105150" cy="2782887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5362" name="Рисунок 7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3711" t="30708" r="27673" b="39011"/>
          <a:stretch>
            <a:fillRect/>
          </a:stretch>
        </p:blipFill>
        <p:spPr bwMode="auto">
          <a:xfrm>
            <a:off x="6660232" y="3800765"/>
            <a:ext cx="1368152" cy="125676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люшка\Desktop\Мои документы\МАМА\нова школа, план 2016 репозит. консорциум\картинки\найкращ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954" y="1268760"/>
            <a:ext cx="3036899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17032"/>
            <a:ext cx="8229600" cy="252028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Сподіваємося на тісну співпрацю, </a:t>
            </a:r>
            <a:r>
              <a:rPr lang="uk-UA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</a:t>
            </a:r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Мои документы\Автореферат\Картинки\map Украин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319805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229600" cy="4021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Компетентнісний 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підхід – це місток, який поєднує школу з реальним світом і тими потребами, які ставить перед людиною життя.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Илюшка\Desktop\Мои документы\МАМА\нова школа, план 2016 репозит. консорциум\картинки\PA080879.JPG"/>
          <p:cNvPicPr>
            <a:picLocks noChangeAspect="1" noChangeArrowheads="1"/>
          </p:cNvPicPr>
          <p:nvPr/>
        </p:nvPicPr>
        <p:blipFill>
          <a:blip r:embed="rId2" cstate="print"/>
          <a:srcRect t="67123" b="5915"/>
          <a:stretch>
            <a:fillRect/>
          </a:stretch>
        </p:blipFill>
        <p:spPr bwMode="auto">
          <a:xfrm>
            <a:off x="0" y="188640"/>
            <a:ext cx="9144000" cy="1512168"/>
          </a:xfrm>
          <a:prstGeom prst="rect">
            <a:avLst/>
          </a:prstGeom>
          <a:noFill/>
        </p:spPr>
      </p:pic>
      <p:pic>
        <p:nvPicPr>
          <p:cNvPr id="5" name="Picture 2" descr="C:\Users\Илюшка\Desktop\Мои документы\МАМА\нова школа, план 2016 репозит. консорциум\картинки\PA080879.JPG"/>
          <p:cNvPicPr>
            <a:picLocks noChangeAspect="1" noChangeArrowheads="1"/>
          </p:cNvPicPr>
          <p:nvPr/>
        </p:nvPicPr>
        <p:blipFill>
          <a:blip r:embed="rId3" cstate="print"/>
          <a:srcRect t="37914" b="38494"/>
          <a:stretch>
            <a:fillRect/>
          </a:stretch>
        </p:blipFill>
        <p:spPr bwMode="auto">
          <a:xfrm>
            <a:off x="0" y="5877272"/>
            <a:ext cx="9144000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7093296" cy="6453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Спілкування рідною / державною </a:t>
            </a:r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мовою</a:t>
            </a:r>
            <a:endParaRPr lang="uk-UA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Спілкування іноземними </a:t>
            </a:r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мовами</a:t>
            </a:r>
            <a:endParaRPr lang="uk-UA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Математична </a:t>
            </a:r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компетентність</a:t>
            </a:r>
            <a:r>
              <a:rPr lang="uk-UA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Інформаційно-цифрова </a:t>
            </a:r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компетентність</a:t>
            </a:r>
            <a:endParaRPr lang="uk-UA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Уміння вчитися впродовж </a:t>
            </a:r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endParaRPr lang="uk-UA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Соціальна та громадянська </a:t>
            </a:r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компетентності</a:t>
            </a:r>
            <a:endParaRPr lang="uk-UA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Ініціативність і </a:t>
            </a:r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підприємливість</a:t>
            </a:r>
            <a:endParaRPr lang="uk-UA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Обізнаність і самовираження у сфері </a:t>
            </a:r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endParaRPr lang="uk-UA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3" name="Picture 1" descr="D:\Мои документы\Автореферат\Картинки\поброст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475656" cy="983979"/>
          </a:xfrm>
          <a:prstGeom prst="rect">
            <a:avLst/>
          </a:prstGeom>
          <a:noFill/>
        </p:spPr>
      </p:pic>
      <p:pic>
        <p:nvPicPr>
          <p:cNvPr id="13314" name="Picture 2" descr="D:\Мои документы\Автореферат\Картинки\Психологи 4.JPG"/>
          <p:cNvPicPr>
            <a:picLocks noChangeAspect="1" noChangeArrowheads="1"/>
          </p:cNvPicPr>
          <p:nvPr/>
        </p:nvPicPr>
        <p:blipFill>
          <a:blip r:embed="rId3" cstate="print"/>
          <a:srcRect l="21032" t="18146" r="1022"/>
          <a:stretch>
            <a:fillRect/>
          </a:stretch>
        </p:blipFill>
        <p:spPr bwMode="auto">
          <a:xfrm>
            <a:off x="7668345" y="1052736"/>
            <a:ext cx="1475655" cy="1162246"/>
          </a:xfrm>
          <a:prstGeom prst="teardrop">
            <a:avLst/>
          </a:prstGeom>
          <a:noFill/>
        </p:spPr>
      </p:pic>
      <p:pic>
        <p:nvPicPr>
          <p:cNvPr id="13315" name="Picture 3" descr="D:\Мои документы\Автореферат\Картинки\психологи 6.jpg"/>
          <p:cNvPicPr>
            <a:picLocks noChangeAspect="1" noChangeArrowheads="1"/>
          </p:cNvPicPr>
          <p:nvPr/>
        </p:nvPicPr>
        <p:blipFill>
          <a:blip r:embed="rId4" cstate="print"/>
          <a:srcRect l="37400" t="27950" r="13776" b="18501"/>
          <a:stretch>
            <a:fillRect/>
          </a:stretch>
        </p:blipFill>
        <p:spPr bwMode="auto">
          <a:xfrm>
            <a:off x="7668344" y="2276872"/>
            <a:ext cx="1475656" cy="1213846"/>
          </a:xfrm>
          <a:prstGeom prst="roundRect">
            <a:avLst/>
          </a:prstGeom>
          <a:noFill/>
        </p:spPr>
      </p:pic>
      <p:pic>
        <p:nvPicPr>
          <p:cNvPr id="13316" name="Picture 4" descr="D:\Мои документы\Автореферат\Картинки\фледча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573016"/>
            <a:ext cx="1475656" cy="1475656"/>
          </a:xfrm>
          <a:prstGeom prst="snip2DiagRect">
            <a:avLst/>
          </a:prstGeom>
          <a:noFill/>
        </p:spPr>
      </p:pic>
      <p:pic>
        <p:nvPicPr>
          <p:cNvPr id="13317" name="Picture 5" descr="D:\Мои документы\Автореферат\Картинки\9 клас.jpg"/>
          <p:cNvPicPr>
            <a:picLocks noChangeAspect="1" noChangeArrowheads="1"/>
          </p:cNvPicPr>
          <p:nvPr/>
        </p:nvPicPr>
        <p:blipFill>
          <a:blip r:embed="rId6" cstate="print"/>
          <a:srcRect l="2751" t="6251" r="6385" b="10417"/>
          <a:stretch>
            <a:fillRect/>
          </a:stretch>
        </p:blipFill>
        <p:spPr bwMode="auto">
          <a:xfrm>
            <a:off x="7668344" y="5085184"/>
            <a:ext cx="1475656" cy="118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Илюшка\Desktop\Мои документы\МАМА\нова школа, план 2016 репозит. консорциум\картинки\tutor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2690"/>
          <a:stretch>
            <a:fillRect/>
          </a:stretch>
        </p:blipFill>
        <p:spPr bwMode="auto">
          <a:xfrm>
            <a:off x="179512" y="2924944"/>
            <a:ext cx="3888432" cy="3196750"/>
          </a:xfrm>
          <a:prstGeom prst="teardrop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75856" y="332656"/>
            <a:ext cx="3168352" cy="1440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Очікувані результати</a:t>
            </a:r>
            <a:endParaRPr lang="ru-RU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132856"/>
            <a:ext cx="4453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Місія кожної галузі</a:t>
            </a:r>
            <a:endParaRPr lang="ru-RU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165304"/>
            <a:ext cx="8118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 освітні галузі та навчальні предмети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Илюшка\Desktop\Мои документы\МАМА\нова школа, план 2016 репозит. консорциум\картинки\IMG_1514.JPG"/>
          <p:cNvPicPr>
            <a:picLocks noChangeAspect="1" noChangeArrowheads="1"/>
          </p:cNvPicPr>
          <p:nvPr/>
        </p:nvPicPr>
        <p:blipFill>
          <a:blip r:embed="rId3" cstate="print"/>
          <a:srcRect l="16138" t="17450" r="23225" b="11151"/>
          <a:stretch>
            <a:fillRect/>
          </a:stretch>
        </p:blipFill>
        <p:spPr bwMode="auto">
          <a:xfrm rot="585410">
            <a:off x="6481821" y="116632"/>
            <a:ext cx="2662179" cy="2351014"/>
          </a:xfrm>
          <a:prstGeom prst="hexagon">
            <a:avLst/>
          </a:prstGeom>
          <a:noFill/>
        </p:spPr>
      </p:pic>
      <p:pic>
        <p:nvPicPr>
          <p:cNvPr id="1028" name="Picture 4" descr="C:\Users\Илюшка\Desktop\Мои документы\МАМА\нова школа, план 2016 репозит. консорциум\картинки\P1014327.JPG"/>
          <p:cNvPicPr>
            <a:picLocks noChangeAspect="1" noChangeArrowheads="1"/>
          </p:cNvPicPr>
          <p:nvPr/>
        </p:nvPicPr>
        <p:blipFill>
          <a:blip r:embed="rId4" cstate="print"/>
          <a:srcRect l="20362" t="14300"/>
          <a:stretch>
            <a:fillRect/>
          </a:stretch>
        </p:blipFill>
        <p:spPr bwMode="auto">
          <a:xfrm>
            <a:off x="0" y="0"/>
            <a:ext cx="3384376" cy="2731482"/>
          </a:xfrm>
          <a:prstGeom prst="smileyFace">
            <a:avLst/>
          </a:prstGeom>
          <a:noFill/>
        </p:spPr>
      </p:pic>
      <p:pic>
        <p:nvPicPr>
          <p:cNvPr id="1030" name="Picture 6" descr="C:\Users\Илюшка\Desktop\Мои документы\МАМА\нова школа, план 2016 репозит. консорциум\картинки\учитель с детьми.jpg"/>
          <p:cNvPicPr>
            <a:picLocks noChangeAspect="1" noChangeArrowheads="1"/>
          </p:cNvPicPr>
          <p:nvPr/>
        </p:nvPicPr>
        <p:blipFill>
          <a:blip r:embed="rId5" cstate="print"/>
          <a:srcRect l="3077" r="4615"/>
          <a:stretch>
            <a:fillRect/>
          </a:stretch>
        </p:blipFill>
        <p:spPr bwMode="auto">
          <a:xfrm>
            <a:off x="4283968" y="2924944"/>
            <a:ext cx="4320480" cy="3117947"/>
          </a:xfrm>
          <a:prstGeom prst="flowChartDocumen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268760"/>
            <a:ext cx="4536504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ваги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411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00CC"/>
                </a:solidFill>
              </a:rPr>
              <a:t>Зменшення обсягу </a:t>
            </a:r>
            <a:r>
              <a:rPr lang="uk-UA" sz="3400" b="1" dirty="0" smtClean="0">
                <a:solidFill>
                  <a:srgbClr val="0000CC"/>
                </a:solidFill>
              </a:rPr>
              <a:t>фактологічного матеріалу </a:t>
            </a:r>
            <a:endParaRPr lang="ru-RU" sz="3400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589240"/>
            <a:ext cx="5032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0000CC"/>
                </a:solidFill>
              </a:rPr>
              <a:t>Проблемного навчанню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211669"/>
            <a:ext cx="7811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0000CC"/>
                </a:solidFill>
              </a:rPr>
              <a:t>Окреслення доцільного «ядра знань»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2050" name="Picture 2" descr="C:\Users\Илюшка\Desktop\Мои документы\МАМА\нова школа, план 2016 репозит. консорциум\картинки\Виступ Фролової .JPG"/>
          <p:cNvPicPr>
            <a:picLocks noChangeAspect="1" noChangeArrowheads="1"/>
          </p:cNvPicPr>
          <p:nvPr/>
        </p:nvPicPr>
        <p:blipFill>
          <a:blip r:embed="rId2" cstate="print"/>
          <a:srcRect l="7476" t="26221" r="1963" b="18348"/>
          <a:stretch>
            <a:fillRect/>
          </a:stretch>
        </p:blipFill>
        <p:spPr bwMode="auto">
          <a:xfrm>
            <a:off x="611560" y="1916832"/>
            <a:ext cx="7776864" cy="3067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26064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ІНСТРУМЕНТИ</a:t>
            </a:r>
            <a:r>
              <a:rPr lang="uk-UA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rgbClr val="0000CC"/>
                </a:solidFill>
              </a:rPr>
              <a:t>                              в </a:t>
            </a:r>
            <a:r>
              <a:rPr lang="uk-UA" sz="2800" b="1" dirty="0" smtClean="0">
                <a:solidFill>
                  <a:srgbClr val="0000CC"/>
                </a:solidFill>
              </a:rPr>
              <a:t>освітні програми і програми навчальних предметів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419872" y="260648"/>
            <a:ext cx="20882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люшка\Desktop\Мои документы\МАМА\нова школа, план 2016 репозит. консорциум\картинки\много в класс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652120" y="0"/>
            <a:ext cx="3491880" cy="1916832"/>
          </a:xfrm>
          <a:prstGeom prst="rect">
            <a:avLst/>
          </a:prstGeom>
          <a:noFill/>
        </p:spPr>
      </p:pic>
      <p:pic>
        <p:nvPicPr>
          <p:cNvPr id="3074" name="Picture 2" descr="C:\Users\Илюшка\Desktop\Мои документы\МАМА\нова школа, план 2016 репозит. консорциум\картинки\много в класс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7864" cy="19168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2952328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ПОЧАТКОВА ШКОЛА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060849"/>
            <a:ext cx="8229600" cy="4176464"/>
          </a:xfrm>
        </p:spPr>
        <p:txBody>
          <a:bodyPr>
            <a:normAutofit/>
          </a:bodyPr>
          <a:lstStyle/>
          <a:p>
            <a:r>
              <a:rPr lang="uk-UA" dirty="0" smtClean="0"/>
              <a:t>Організація освітнього процесу молодших школярів в умовах Нової української школи.</a:t>
            </a:r>
            <a:endParaRPr lang="ru-RU" dirty="0" smtClean="0"/>
          </a:p>
          <a:p>
            <a:r>
              <a:rPr lang="uk-UA" dirty="0" smtClean="0"/>
              <a:t>Організаційно-методичні аспекти планування в початковій школі. Модульно-навчальна програма.</a:t>
            </a:r>
            <a:endParaRPr lang="ru-RU" dirty="0" smtClean="0"/>
          </a:p>
          <a:p>
            <a:r>
              <a:rPr lang="uk-UA" dirty="0" smtClean="0"/>
              <a:t>Компетентнісний підхід змісту початкової освіти у вимірі сьогодення.</a:t>
            </a:r>
            <a:endParaRPr lang="ru-RU" dirty="0" smtClean="0"/>
          </a:p>
          <a:p>
            <a:r>
              <a:rPr lang="uk-UA" dirty="0" smtClean="0"/>
              <a:t>Створення ефективного та безпечного освітнього середовища початкової освіти.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12897" t="4473"/>
          <a:stretch>
            <a:fillRect/>
          </a:stretch>
        </p:blipFill>
        <p:spPr bwMode="auto">
          <a:xfrm>
            <a:off x="0" y="1844824"/>
            <a:ext cx="2736304" cy="1659868"/>
          </a:xfrm>
          <a:prstGeom prst="teardrop">
            <a:avLst/>
          </a:prstGeom>
          <a:noFill/>
        </p:spPr>
      </p:pic>
      <p:pic>
        <p:nvPicPr>
          <p:cNvPr id="11" name="Picture 2" descr="Картинки по запросу физкультура"/>
          <p:cNvPicPr>
            <a:picLocks noChangeAspect="1" noChangeArrowheads="1"/>
          </p:cNvPicPr>
          <p:nvPr/>
        </p:nvPicPr>
        <p:blipFill>
          <a:blip r:embed="rId3" cstate="print"/>
          <a:srcRect t="15760"/>
          <a:stretch>
            <a:fillRect/>
          </a:stretch>
        </p:blipFill>
        <p:spPr bwMode="auto">
          <a:xfrm>
            <a:off x="6239085" y="1844824"/>
            <a:ext cx="2904915" cy="1562378"/>
          </a:xfrm>
          <a:prstGeom prst="hexagon">
            <a:avLst/>
          </a:prstGeom>
          <a:noFill/>
        </p:spPr>
      </p:pic>
      <p:pic>
        <p:nvPicPr>
          <p:cNvPr id="13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2555" r="25912"/>
          <a:stretch>
            <a:fillRect/>
          </a:stretch>
        </p:blipFill>
        <p:spPr bwMode="auto">
          <a:xfrm>
            <a:off x="2555776" y="3573016"/>
            <a:ext cx="2088232" cy="1658441"/>
          </a:xfrm>
          <a:prstGeom prst="roundRect">
            <a:avLst/>
          </a:prstGeom>
          <a:noFill/>
        </p:spPr>
      </p:pic>
      <p:pic>
        <p:nvPicPr>
          <p:cNvPr id="16" name="Picture 2" descr="C:\Users\Илюшка\Desktop\Мои документы\МАМА\нова школа, план 2016 репозит. консорциум\картинки\Учнівське самоврядування 2 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11699" r="20239" b="14395"/>
          <a:stretch>
            <a:fillRect/>
          </a:stretch>
        </p:blipFill>
        <p:spPr bwMode="auto">
          <a:xfrm flipH="1">
            <a:off x="6588224" y="3501008"/>
            <a:ext cx="2448272" cy="1780006"/>
          </a:xfrm>
          <a:prstGeom prst="snip2SameRect">
            <a:avLst/>
          </a:prstGeom>
          <a:noFill/>
        </p:spPr>
      </p:pic>
      <p:pic>
        <p:nvPicPr>
          <p:cNvPr id="1026" name="Picture 2" descr="C:\Users\User\Desktop\нова школа, консорциум\БАНЕРИ\29 школа\IMG_33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5417760"/>
            <a:ext cx="2160240" cy="1440240"/>
          </a:xfrm>
          <a:prstGeom prst="hexagon">
            <a:avLst/>
          </a:prstGeom>
          <a:noFill/>
        </p:spPr>
      </p:pic>
      <p:pic>
        <p:nvPicPr>
          <p:cNvPr id="1027" name="Picture 3" descr="C:\Users\User\Desktop\нова школа, консорциум\БАНЕРИ\10 школа\big_052alpm5t5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1738">
            <a:off x="4100733" y="2492635"/>
            <a:ext cx="2376264" cy="1800200"/>
          </a:xfrm>
          <a:prstGeom prst="dodecagon">
            <a:avLst/>
          </a:prstGeom>
          <a:noFill/>
        </p:spPr>
      </p:pic>
      <p:pic>
        <p:nvPicPr>
          <p:cNvPr id="1028" name="Picture 4" descr="C:\Users\User\Desktop\нова школа, консорциум\БАНЕРИ\Берестівської ЗОШ\DSCF56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3573016"/>
            <a:ext cx="2339752" cy="1754814"/>
          </a:xfrm>
          <a:prstGeom prst="plaque">
            <a:avLst/>
          </a:prstGeom>
          <a:noFill/>
        </p:spPr>
      </p:pic>
      <p:pic>
        <p:nvPicPr>
          <p:cNvPr id="1029" name="Picture 5" descr="C:\Users\User\Desktop\нова школа, консорциум\БАНЕРИ\Глухівська ЗОШ №6\Изображение 1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4941168"/>
            <a:ext cx="2126330" cy="1534615"/>
          </a:xfrm>
          <a:prstGeom prst="dodecagon">
            <a:avLst/>
          </a:prstGeom>
          <a:noFill/>
        </p:spPr>
      </p:pic>
      <p:pic>
        <p:nvPicPr>
          <p:cNvPr id="1030" name="Picture 6" descr="C:\Users\User\Desktop\нова школа, консорциум\БАНЕРИ\Лебединська ЗОШ №3\PA250168.JPG"/>
          <p:cNvPicPr>
            <a:picLocks noChangeAspect="1" noChangeArrowheads="1"/>
          </p:cNvPicPr>
          <p:nvPr/>
        </p:nvPicPr>
        <p:blipFill>
          <a:blip r:embed="rId10" cstate="print"/>
          <a:srcRect t="31250" r="26563"/>
          <a:stretch>
            <a:fillRect/>
          </a:stretch>
        </p:blipFill>
        <p:spPr bwMode="auto">
          <a:xfrm>
            <a:off x="6804248" y="5389978"/>
            <a:ext cx="2123728" cy="1468022"/>
          </a:xfrm>
          <a:prstGeom prst="flowChartDelay">
            <a:avLst/>
          </a:prstGeom>
          <a:noFill/>
        </p:spPr>
      </p:pic>
      <p:pic>
        <p:nvPicPr>
          <p:cNvPr id="1031" name="Picture 7" descr="C:\Users\User\Desktop\нова школа, консорциум\БАНЕРИ\РОменська №1\32.JPG"/>
          <p:cNvPicPr>
            <a:picLocks noChangeAspect="1" noChangeArrowheads="1"/>
          </p:cNvPicPr>
          <p:nvPr/>
        </p:nvPicPr>
        <p:blipFill>
          <a:blip r:embed="rId11" cstate="print">
            <a:lum contrast="10000"/>
          </a:blip>
          <a:srcRect/>
          <a:stretch>
            <a:fillRect/>
          </a:stretch>
        </p:blipFill>
        <p:spPr bwMode="auto">
          <a:xfrm>
            <a:off x="5940152" y="0"/>
            <a:ext cx="2771800" cy="1824203"/>
          </a:xfrm>
          <a:prstGeom prst="round2DiagRect">
            <a:avLst/>
          </a:prstGeom>
          <a:noFill/>
        </p:spPr>
      </p:pic>
      <p:pic>
        <p:nvPicPr>
          <p:cNvPr id="1032" name="Picture 8" descr="C:\Users\User\Desktop\нова школа, консорциум\БАНЕРИ\Фото ЗНЗ\на_головну_res.jpg"/>
          <p:cNvPicPr>
            <a:picLocks noChangeAspect="1" noChangeArrowheads="1"/>
          </p:cNvPicPr>
          <p:nvPr/>
        </p:nvPicPr>
        <p:blipFill>
          <a:blip r:embed="rId12" cstate="print">
            <a:lum contrast="10000"/>
          </a:blip>
          <a:srcRect/>
          <a:stretch>
            <a:fillRect/>
          </a:stretch>
        </p:blipFill>
        <p:spPr bwMode="auto">
          <a:xfrm>
            <a:off x="251520" y="0"/>
            <a:ext cx="2339752" cy="1772815"/>
          </a:xfrm>
          <a:prstGeom prst="ellipse">
            <a:avLst/>
          </a:prstGeom>
          <a:noFill/>
        </p:spPr>
      </p:pic>
      <p:pic>
        <p:nvPicPr>
          <p:cNvPr id="1033" name="Picture 9" descr="C:\Users\User\Desktop\нова школа, консорциум\БАНЕРИ\Фото ПОЧАТКОВІ\ф.2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5417840"/>
            <a:ext cx="1920214" cy="1440160"/>
          </a:xfrm>
          <a:prstGeom prst="ellipse">
            <a:avLst/>
          </a:prstGeom>
          <a:noFill/>
        </p:spPr>
      </p:pic>
      <p:pic>
        <p:nvPicPr>
          <p:cNvPr id="1034" name="Picture 10" descr="C:\Users\User\Desktop\нова школа, консорциум\БАНЕРИ\Шостка гімназія(1)\IMG_5518.jpg"/>
          <p:cNvPicPr>
            <a:picLocks noChangeAspect="1" noChangeArrowheads="1"/>
          </p:cNvPicPr>
          <p:nvPr/>
        </p:nvPicPr>
        <p:blipFill>
          <a:blip r:embed="rId14" cstate="print"/>
          <a:srcRect l="32763" t="17839" r="9201" b="7240"/>
          <a:stretch>
            <a:fillRect/>
          </a:stretch>
        </p:blipFill>
        <p:spPr bwMode="auto">
          <a:xfrm>
            <a:off x="2843808" y="0"/>
            <a:ext cx="2695545" cy="230425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люшка\Desktop\Мои документы\МАМА\нова школа, план 2016 репозит. консорциум\картинки\умник.jpg"/>
          <p:cNvPicPr>
            <a:picLocks noChangeAspect="1" noChangeArrowheads="1"/>
          </p:cNvPicPr>
          <p:nvPr/>
        </p:nvPicPr>
        <p:blipFill>
          <a:blip r:embed="rId2" cstate="print"/>
          <a:srcRect r="8957" b="4818"/>
          <a:stretch>
            <a:fillRect/>
          </a:stretch>
        </p:blipFill>
        <p:spPr bwMode="auto">
          <a:xfrm>
            <a:off x="179512" y="116632"/>
            <a:ext cx="3409422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3538736" cy="936104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орієнтири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068960"/>
            <a:ext cx="7992888" cy="3661867"/>
          </a:xfrm>
        </p:spPr>
        <p:txBody>
          <a:bodyPr>
            <a:normAutofit/>
          </a:bodyPr>
          <a:lstStyle/>
          <a:p>
            <a:r>
              <a:rPr lang="uk-UA" sz="4000" b="1" u="sng" dirty="0" smtClean="0">
                <a:solidFill>
                  <a:srgbClr val="0000CC"/>
                </a:solidFill>
              </a:rPr>
              <a:t>На активність того, хто навчається</a:t>
            </a:r>
            <a:endParaRPr lang="ru-RU" sz="4000" dirty="0" smtClean="0">
              <a:solidFill>
                <a:srgbClr val="0000CC"/>
              </a:solidFill>
            </a:endParaRPr>
          </a:p>
          <a:p>
            <a:r>
              <a:rPr lang="uk-UA" sz="4000" b="1" u="sng" dirty="0" smtClean="0">
                <a:solidFill>
                  <a:srgbClr val="0000CC"/>
                </a:solidFill>
              </a:rPr>
              <a:t>На досвід і знання</a:t>
            </a:r>
            <a:endParaRPr lang="ru-RU" sz="4000" dirty="0" smtClean="0">
              <a:solidFill>
                <a:srgbClr val="0000CC"/>
              </a:solidFill>
            </a:endParaRPr>
          </a:p>
          <a:p>
            <a:r>
              <a:rPr lang="uk-UA" sz="4000" b="1" u="sng" dirty="0" smtClean="0">
                <a:solidFill>
                  <a:srgbClr val="0000CC"/>
                </a:solidFill>
              </a:rPr>
              <a:t>На оцінювання</a:t>
            </a:r>
            <a:endParaRPr lang="ru-RU" sz="4000" dirty="0" smtClean="0">
              <a:solidFill>
                <a:srgbClr val="0000CC"/>
              </a:solidFill>
            </a:endParaRPr>
          </a:p>
          <a:p>
            <a:r>
              <a:rPr lang="uk-UA" sz="4000" b="1" u="sng" dirty="0" smtClean="0">
                <a:solidFill>
                  <a:srgbClr val="0000CC"/>
                </a:solidFill>
              </a:rPr>
              <a:t>На спільноту</a:t>
            </a:r>
            <a:endParaRPr lang="ru-RU" sz="4000" dirty="0" smtClean="0">
              <a:solidFill>
                <a:srgbClr val="0000CC"/>
              </a:solidFill>
            </a:endParaRPr>
          </a:p>
          <a:p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 rot="20094010">
            <a:off x="6728390" y="1433493"/>
            <a:ext cx="1135655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3469966">
            <a:off x="6522618" y="2283943"/>
            <a:ext cx="1015452" cy="576064"/>
          </a:xfrm>
          <a:prstGeom prst="leftArrow">
            <a:avLst/>
          </a:prstGeom>
          <a:solidFill>
            <a:srgbClr val="DF45B7"/>
          </a:solidFill>
          <a:ln>
            <a:solidFill>
              <a:srgbClr val="DF4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4073010">
            <a:off x="5829754" y="1177628"/>
            <a:ext cx="957214" cy="576064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9339287">
            <a:off x="5531594" y="2049266"/>
            <a:ext cx="1116137" cy="576064"/>
          </a:xfrm>
          <a:prstGeom prst="leftArrow">
            <a:avLst/>
          </a:prstGeom>
          <a:solidFill>
            <a:srgbClr val="26E646"/>
          </a:solidFill>
          <a:ln>
            <a:solidFill>
              <a:srgbClr val="26E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2" name="Picture 8" descr="D:\Мои документы\Автореферат\Картинки\В банковск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901440" cy="2599944"/>
          </a:xfrm>
          <a:prstGeom prst="rect">
            <a:avLst/>
          </a:prstGeom>
          <a:noFill/>
        </p:spPr>
      </p:pic>
      <p:pic>
        <p:nvPicPr>
          <p:cNvPr id="10" name="Picture 3" descr="C:\Users\Илюшка\Desktop\Мои документы\МАМА\нова школа, план 2016 репозит. консорциум\картинки\IMG_0682.JPG"/>
          <p:cNvPicPr>
            <a:picLocks noChangeAspect="1" noChangeArrowheads="1"/>
          </p:cNvPicPr>
          <p:nvPr/>
        </p:nvPicPr>
        <p:blipFill>
          <a:blip r:embed="rId4" cstate="print"/>
          <a:srcRect l="5901" t="11151" r="16925"/>
          <a:stretch>
            <a:fillRect/>
          </a:stretch>
        </p:blipFill>
        <p:spPr bwMode="auto">
          <a:xfrm>
            <a:off x="2627784" y="1196752"/>
            <a:ext cx="2339752" cy="202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04664"/>
            <a:ext cx="447484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Інноваційні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онлайн-продукти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060848"/>
            <a:ext cx="8517632" cy="4680520"/>
          </a:xfrm>
        </p:spPr>
        <p:txBody>
          <a:bodyPr>
            <a:noAutofit/>
          </a:bodyPr>
          <a:lstStyle/>
          <a:p>
            <a:r>
              <a:rPr lang="uk-UA" sz="3000" b="1" dirty="0" smtClean="0">
                <a:solidFill>
                  <a:srgbClr val="0000CC"/>
                </a:solidFill>
              </a:rPr>
              <a:t>ПЛАТФОРМИ (методичні, дидактичні матеріали)</a:t>
            </a:r>
            <a:endParaRPr lang="ru-RU" sz="3000" b="1" dirty="0" smtClean="0">
              <a:solidFill>
                <a:srgbClr val="0000CC"/>
              </a:solidFill>
            </a:endParaRPr>
          </a:p>
          <a:p>
            <a:r>
              <a:rPr lang="uk-UA" sz="3000" b="1" dirty="0" smtClean="0">
                <a:solidFill>
                  <a:srgbClr val="0000CC"/>
                </a:solidFill>
              </a:rPr>
              <a:t>тексти</a:t>
            </a:r>
            <a:endParaRPr lang="ru-RU" sz="3000" b="1" dirty="0" smtClean="0">
              <a:solidFill>
                <a:srgbClr val="0000CC"/>
              </a:solidFill>
            </a:endParaRPr>
          </a:p>
          <a:p>
            <a:r>
              <a:rPr lang="uk-UA" sz="3000" b="1" dirty="0" smtClean="0">
                <a:solidFill>
                  <a:srgbClr val="0000CC"/>
                </a:solidFill>
              </a:rPr>
              <a:t>відео</a:t>
            </a:r>
            <a:endParaRPr lang="ru-RU" sz="3000" b="1" dirty="0" smtClean="0">
              <a:solidFill>
                <a:srgbClr val="0000CC"/>
              </a:solidFill>
            </a:endParaRPr>
          </a:p>
          <a:p>
            <a:r>
              <a:rPr lang="uk-UA" sz="3000" b="1" dirty="0" smtClean="0">
                <a:solidFill>
                  <a:srgbClr val="0000CC"/>
                </a:solidFill>
              </a:rPr>
              <a:t>ігри</a:t>
            </a:r>
            <a:endParaRPr lang="ru-RU" sz="3000" b="1" dirty="0" smtClean="0">
              <a:solidFill>
                <a:srgbClr val="0000CC"/>
              </a:solidFill>
            </a:endParaRPr>
          </a:p>
          <a:p>
            <a:r>
              <a:rPr lang="uk-UA" sz="3000" b="1" dirty="0" smtClean="0">
                <a:solidFill>
                  <a:srgbClr val="0000CC"/>
                </a:solidFill>
              </a:rPr>
              <a:t>зображення</a:t>
            </a:r>
            <a:endParaRPr lang="ru-RU" sz="3000" b="1" dirty="0" smtClean="0">
              <a:solidFill>
                <a:srgbClr val="0000CC"/>
              </a:solidFill>
            </a:endParaRPr>
          </a:p>
          <a:p>
            <a:r>
              <a:rPr lang="uk-UA" sz="3000" b="1" dirty="0" smtClean="0">
                <a:solidFill>
                  <a:srgbClr val="0000CC"/>
                </a:solidFill>
              </a:rPr>
              <a:t>інструменти для співпраці </a:t>
            </a:r>
            <a:endParaRPr lang="ru-RU" sz="3000" b="1" dirty="0" smtClean="0">
              <a:solidFill>
                <a:srgbClr val="0000CC"/>
              </a:solidFill>
            </a:endParaRPr>
          </a:p>
          <a:p>
            <a:r>
              <a:rPr lang="uk-UA" sz="3000" b="1" dirty="0" smtClean="0">
                <a:solidFill>
                  <a:srgbClr val="0000CC"/>
                </a:solidFill>
              </a:rPr>
              <a:t>системи наставництва (</a:t>
            </a:r>
            <a:r>
              <a:rPr lang="uk-UA" sz="3000" b="1" dirty="0" err="1" smtClean="0">
                <a:solidFill>
                  <a:srgbClr val="0000CC"/>
                </a:solidFill>
              </a:rPr>
              <a:t>коучинг</a:t>
            </a:r>
            <a:r>
              <a:rPr lang="uk-UA" sz="3000" b="1" dirty="0" smtClean="0">
                <a:solidFill>
                  <a:srgbClr val="0000CC"/>
                </a:solidFill>
              </a:rPr>
              <a:t>)</a:t>
            </a:r>
            <a:endParaRPr lang="ru-RU" sz="3000" b="1" dirty="0" smtClean="0">
              <a:solidFill>
                <a:srgbClr val="0000CC"/>
              </a:solidFill>
            </a:endParaRPr>
          </a:p>
          <a:p>
            <a:r>
              <a:rPr lang="uk-UA" sz="3000" b="1" dirty="0" smtClean="0">
                <a:solidFill>
                  <a:srgbClr val="0000CC"/>
                </a:solidFill>
              </a:rPr>
              <a:t>інструменти аналізу різноманітних </a:t>
            </a:r>
            <a:r>
              <a:rPr lang="uk-UA" sz="3000" b="1" dirty="0" smtClean="0">
                <a:solidFill>
                  <a:srgbClr val="0000CC"/>
                </a:solidFill>
              </a:rPr>
              <a:t>даних</a:t>
            </a:r>
            <a:endParaRPr lang="ru-RU" sz="3000" b="1" dirty="0">
              <a:solidFill>
                <a:srgbClr val="0000CC"/>
              </a:solidFill>
            </a:endParaRPr>
          </a:p>
        </p:txBody>
      </p:sp>
      <p:pic>
        <p:nvPicPr>
          <p:cNvPr id="3073" name="Picture 1" descr="D:\Мои документы\Автореферат\Картинки\Юні фіз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3025519" cy="2016224"/>
          </a:xfrm>
          <a:prstGeom prst="flowChartMagneticTape">
            <a:avLst/>
          </a:prstGeom>
          <a:noFill/>
        </p:spPr>
      </p:pic>
      <p:pic>
        <p:nvPicPr>
          <p:cNvPr id="3075" name="Picture 3" descr="D:\Мои документы\Автореферат\Картинки\психологи 5.JPG"/>
          <p:cNvPicPr>
            <a:picLocks noChangeAspect="1" noChangeArrowheads="1"/>
          </p:cNvPicPr>
          <p:nvPr/>
        </p:nvPicPr>
        <p:blipFill>
          <a:blip r:embed="rId3" cstate="print"/>
          <a:srcRect l="7843" t="13072" r="5882"/>
          <a:stretch>
            <a:fillRect/>
          </a:stretch>
        </p:blipFill>
        <p:spPr bwMode="auto">
          <a:xfrm>
            <a:off x="4355976" y="2708920"/>
            <a:ext cx="3240360" cy="2376264"/>
          </a:xfrm>
          <a:prstGeom prst="can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331</TotalTime>
  <Words>203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ТЕОРЕТИКО-МЕТОДОЛОГІЧНІ АСПЕКТИ  КОМПЕТЕНТНІСНОГО ПІДХОДУ</vt:lpstr>
      <vt:lpstr>Слайд 2</vt:lpstr>
      <vt:lpstr>Слайд 3</vt:lpstr>
      <vt:lpstr>Слайд 4</vt:lpstr>
      <vt:lpstr>Центр ваги</vt:lpstr>
      <vt:lpstr>ПОЧАТКОВА ШКОЛА </vt:lpstr>
      <vt:lpstr>Слайд 7</vt:lpstr>
      <vt:lpstr>4 орієнтири</vt:lpstr>
      <vt:lpstr>Інноваційні онлайн-продукти</vt:lpstr>
      <vt:lpstr> Сподіваємося на тісну співпрацю,  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предметної компетентності  викладачами кафедри теорії і методики змісту освіти</dc:title>
  <dc:creator>Илюшка</dc:creator>
  <cp:lastModifiedBy>User</cp:lastModifiedBy>
  <cp:revision>36</cp:revision>
  <dcterms:created xsi:type="dcterms:W3CDTF">2018-01-22T13:19:09Z</dcterms:created>
  <dcterms:modified xsi:type="dcterms:W3CDTF">2018-02-27T19:33:58Z</dcterms:modified>
</cp:coreProperties>
</file>