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330" r:id="rId2"/>
    <p:sldId id="351" r:id="rId3"/>
    <p:sldId id="338" r:id="rId4"/>
    <p:sldId id="339" r:id="rId5"/>
    <p:sldId id="345" r:id="rId6"/>
    <p:sldId id="350" r:id="rId7"/>
    <p:sldId id="343" r:id="rId8"/>
    <p:sldId id="352" r:id="rId9"/>
    <p:sldId id="344" r:id="rId10"/>
    <p:sldId id="346" r:id="rId11"/>
    <p:sldId id="340" r:id="rId12"/>
    <p:sldId id="341" r:id="rId13"/>
    <p:sldId id="320" r:id="rId14"/>
    <p:sldId id="292" r:id="rId15"/>
    <p:sldId id="331" r:id="rId16"/>
    <p:sldId id="332" r:id="rId17"/>
    <p:sldId id="336" r:id="rId18"/>
    <p:sldId id="333" r:id="rId19"/>
    <p:sldId id="334" r:id="rId20"/>
    <p:sldId id="335" r:id="rId21"/>
    <p:sldId id="353" r:id="rId22"/>
    <p:sldId id="337" r:id="rId23"/>
    <p:sldId id="35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60F"/>
    <a:srgbClr val="990000"/>
    <a:srgbClr val="52A1D6"/>
    <a:srgbClr val="C55F4B"/>
    <a:srgbClr val="0D4F21"/>
    <a:srgbClr val="F31147"/>
    <a:srgbClr val="AC3A8B"/>
    <a:srgbClr val="E383BA"/>
    <a:srgbClr val="F04E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60"/>
  </p:normalViewPr>
  <p:slideViewPr>
    <p:cSldViewPr>
      <p:cViewPr varScale="1">
        <p:scale>
          <a:sx n="66" d="100"/>
          <a:sy n="66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C72B-62F0-44C4-A936-BD6B81ED0C93}" type="datetimeFigureOut">
              <a:rPr lang="uk-UA" smtClean="0"/>
              <a:pPr/>
              <a:t>15.11.2017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22732-C31F-4AA4-A937-C20DD60BC7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663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22732-C31F-4AA4-A937-C20DD60BC74D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12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393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44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11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200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78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1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3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10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23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8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429684" cy="242871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BA2006"/>
                </a:solidFill>
              </a:rPr>
              <a:t>РОДИНА В УМОВАХ ВІЙНИ</a:t>
            </a:r>
            <a:r>
              <a:rPr lang="en-US" sz="5400" b="1" dirty="0" smtClean="0">
                <a:solidFill>
                  <a:srgbClr val="BA2006"/>
                </a:solidFill>
              </a:rPr>
              <a:t>: </a:t>
            </a:r>
            <a:r>
              <a:rPr lang="en-US" sz="4800" b="1" dirty="0" smtClean="0">
                <a:solidFill>
                  <a:srgbClr val="BA2006"/>
                </a:solidFill>
              </a:rPr>
              <a:t/>
            </a:r>
            <a:br>
              <a:rPr lang="en-US" sz="4800" b="1" dirty="0" smtClean="0">
                <a:solidFill>
                  <a:srgbClr val="BA2006"/>
                </a:solidFill>
              </a:rPr>
            </a:b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як зберегти сімейні стосунки</a:t>
            </a:r>
            <a:endParaRPr lang="uk-U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 noGrp="1"/>
          </p:cNvSpPr>
          <p:nvPr>
            <p:ph type="subTitle" idx="1"/>
          </p:nvPr>
        </p:nvSpPr>
        <p:spPr>
          <a:xfrm>
            <a:off x="1371600" y="4714884"/>
            <a:ext cx="5943600" cy="1457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A2006"/>
                </a:solidFill>
                <a:effectLst/>
                <a:uLnTx/>
                <a:uFillTx/>
                <a:latin typeface="+mn-lt"/>
              </a:rPr>
              <a:t>Ірина</a:t>
            </a:r>
            <a:r>
              <a:rPr kumimoji="0" lang="uk-UA" sz="4100" b="1" i="0" u="none" strike="noStrike" kern="1200" cap="none" spc="0" normalizeH="0" noProof="0" dirty="0" smtClean="0">
                <a:ln>
                  <a:noFill/>
                </a:ln>
                <a:solidFill>
                  <a:srgbClr val="BA2006"/>
                </a:solidFill>
                <a:effectLst/>
                <a:uLnTx/>
                <a:uFillTx/>
                <a:latin typeface="+mn-lt"/>
              </a:rPr>
              <a:t> Губеладзе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rgbClr val="BA2006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кандидат психологічних наук,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старший науковий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співробітник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лабораторії психології мас та спільнот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2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ukcy;&amp;ncy;&amp;scy;&amp;tcy;&amp;icy;&amp;tcy;&amp;ucy;&amp;tcy; &amp;scy;&amp;ocy;&amp;tscy;&amp;iukcy;&amp;acy;&amp;lcy;&amp;softcy;&amp;ncy;&amp;ocy;&amp;yicy; &amp;tcy;&amp;acy; &amp;pcy;&amp;ocy;&amp;lcy;&amp;iukcy;&amp;tcy;&amp;icy;&amp;chcy;&amp;ncy;&amp;ocy;&amp;yicy; &amp;pcy;&amp;scy;&amp;icy;&amp;khcy;&amp;ocy;&amp;lcy;&amp;ocy;&amp;gcy;&amp;iukcy;&amp;yicy;&quot;"/>
          <p:cNvSpPr>
            <a:spLocks noChangeAspect="1" noChangeArrowheads="1"/>
          </p:cNvSpPr>
          <p:nvPr/>
        </p:nvSpPr>
        <p:spPr bwMode="auto">
          <a:xfrm>
            <a:off x="155575" y="-647700"/>
            <a:ext cx="114300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4" name="AutoShap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iukcy;&amp;ncy;&amp;scy;&amp;tcy;&amp;icy;&amp;tcy;&amp;ucy;&amp;tcy; &amp;scy;&amp;ocy;&amp;tscy;&amp;iukcy;&amp;acy;&amp;lcy;&amp;softcy;&amp;ncy;&amp;ocy;&amp;yicy; &amp;tcy;&amp;acy; &amp;pcy;&amp;ocy;&amp;lcy;&amp;iukcy;&amp;tcy;&amp;icy;&amp;chcy;&amp;ncy;&amp;ocy;&amp;yicy; &amp;pcy;&amp;scy;&amp;icy;&amp;khcy;&amp;ocy;&amp;lcy;&amp;ocy;&amp;gcy;&amp;iukcy;&amp;yicy;&quot;"/>
          <p:cNvSpPr>
            <a:spLocks noChangeAspect="1" noChangeArrowheads="1"/>
          </p:cNvSpPr>
          <p:nvPr/>
        </p:nvSpPr>
        <p:spPr bwMode="auto">
          <a:xfrm>
            <a:off x="155575" y="-647700"/>
            <a:ext cx="114300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605" name="Picture 5" descr="C:\Documents and Settings\Admin\Рабочий стол\ISPP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47" y="284233"/>
            <a:ext cx="1143000" cy="13527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1518" y="550306"/>
            <a:ext cx="721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spcBef>
                <a:spcPct val="20000"/>
              </a:spcBef>
              <a:defRPr/>
            </a:pPr>
            <a:r>
              <a:rPr lang="uk-UA" sz="2400" dirty="0" smtClean="0">
                <a:solidFill>
                  <a:srgbClr val="002060"/>
                </a:solidFill>
              </a:rPr>
              <a:t>ІНСТИТУТ СОЦІАЛЬНОЇ ТА ПОЛІТИЧНОЇ ПСИХОЛОГІЇ Національна академія педагогічних наук України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uk-UA" sz="4000" dirty="0" smtClean="0"/>
              <a:t>в один момент </a:t>
            </a:r>
            <a:r>
              <a:rPr lang="en-US" sz="4000" dirty="0" smtClean="0"/>
              <a:t>“</a:t>
            </a:r>
            <a:r>
              <a:rPr lang="uk-UA" sz="4000" dirty="0" smtClean="0"/>
              <a:t>друзі</a:t>
            </a:r>
            <a:r>
              <a:rPr lang="en-US" sz="4000" dirty="0" smtClean="0"/>
              <a:t>" </a:t>
            </a:r>
            <a:r>
              <a:rPr lang="uk-UA" sz="4000" dirty="0" smtClean="0"/>
              <a:t>перетворилися на</a:t>
            </a:r>
            <a:r>
              <a:rPr lang="en-US" sz="4000" dirty="0" smtClean="0"/>
              <a:t> “</a:t>
            </a:r>
            <a:r>
              <a:rPr lang="uk-UA" sz="4000" dirty="0" smtClean="0"/>
              <a:t>ворогів</a:t>
            </a:r>
            <a:r>
              <a:rPr lang="en-US" sz="4000" dirty="0" smtClean="0"/>
              <a:t>" </a:t>
            </a:r>
            <a:r>
              <a:rPr lang="uk-UA" sz="4000" dirty="0" smtClean="0"/>
              <a:t>і ми постали перед необхідністю </a:t>
            </a:r>
            <a:r>
              <a:rPr lang="uk-UA" sz="4000" dirty="0" err="1" smtClean="0"/>
              <a:t>перевизначати</a:t>
            </a:r>
            <a:r>
              <a:rPr lang="uk-UA" sz="4000" dirty="0" smtClean="0"/>
              <a:t> свої власні позиції, цінності і пріоритети. Для когось цей процес був надзвичайно некомфортним і болючим</a:t>
            </a:r>
            <a:endParaRPr lang="ru-RU" sz="40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 </a:t>
            </a:r>
            <a:r>
              <a:rPr lang="uk-UA" sz="4000" dirty="0" smtClean="0"/>
              <a:t>деякі члени родини, друзі, колеги опинилися по інший бік барикад</a:t>
            </a:r>
            <a:endParaRPr lang="en-US" sz="40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000" dirty="0" smtClean="0"/>
              <a:t> </a:t>
            </a:r>
            <a:r>
              <a:rPr lang="uk-UA" sz="4000" dirty="0" smtClean="0"/>
              <a:t>вони або громадяни країни-агресора, або у той чи інший спосіб підтримують опозиційний табір.</a:t>
            </a:r>
            <a:endParaRPr lang="uk-UA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Специфіка воєнного конфлікту в </a:t>
            </a:r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Україні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(2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uk-UA" sz="4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dmin\Рабочий стол\ispovedi-ssora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172200" cy="3214690"/>
          </a:xfrm>
          <a:prstGeom prst="rect">
            <a:avLst/>
          </a:prstGeom>
          <a:noFill/>
          <a:ln w="15875">
            <a:solidFill>
              <a:schemeClr val="accent3">
                <a:lumMod val="75000"/>
              </a:schemeClr>
            </a:solidFill>
          </a:ln>
        </p:spPr>
      </p:pic>
      <p:pic>
        <p:nvPicPr>
          <p:cNvPr id="37890" name="Picture 2" descr="C:\Documents and Settings\Admin\Рабочий стол\man-yelling-at-woma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43175" y="2765963"/>
            <a:ext cx="6000792" cy="3828506"/>
          </a:xfrm>
          <a:prstGeom prst="rect">
            <a:avLst/>
          </a:prstGeom>
          <a:noFill/>
          <a:ln w="158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РИСУНКИ\pictures\AX0439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762000"/>
            <a:ext cx="4114800" cy="3086100"/>
          </a:xfr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8195" name="Picture 3" descr="H:\semejnye_konflikty_i_det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92450"/>
            <a:ext cx="4800600" cy="3375025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10668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Підтримка в сім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’</a:t>
            </a:r>
            <a:r>
              <a:rPr lang="uk-UA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ї</a:t>
            </a:r>
            <a:endParaRPr lang="uk-UA" sz="3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240866"/>
            <a:ext cx="373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uk-UA" sz="3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Конфлікти і непорозуміння</a:t>
            </a:r>
            <a:endParaRPr lang="uk-UA" sz="3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Дослідження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Вибірка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452 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українців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Стать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42% </a:t>
            </a:r>
            <a:r>
              <a:rPr lang="uk-UA" sz="4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чоловіків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uk-UA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uk-UA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 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uk-UA" sz="4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жінок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Вік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18-72 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роки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(M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= 32).</a:t>
            </a:r>
            <a:endParaRPr lang="uk-UA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543800" cy="1165881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Опитувальники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59" y="1845734"/>
            <a:ext cx="7892445" cy="402336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dirty="0" smtClean="0"/>
              <a:t>Методика діагностики соціально-психологічного клімату групи. </a:t>
            </a:r>
            <a:endParaRPr lang="ru-RU" sz="3000" dirty="0" smtClean="0"/>
          </a:p>
          <a:p>
            <a:pPr lvl="0">
              <a:buFont typeface="Wingdings" pitchFamily="2" charset="2"/>
              <a:buChar char="§"/>
            </a:pPr>
            <a:r>
              <a:rPr lang="uk-UA" sz="3000" dirty="0" smtClean="0"/>
              <a:t>Методика «</a:t>
            </a:r>
            <a:r>
              <a:rPr lang="uk-UA" sz="3000" dirty="0" err="1" smtClean="0"/>
              <a:t>Копінг-поведінки</a:t>
            </a:r>
            <a:r>
              <a:rPr lang="uk-UA" sz="3000" dirty="0" smtClean="0"/>
              <a:t> у стресових ситуаціях» (адаптований варіант методики Н.С. </a:t>
            </a:r>
            <a:r>
              <a:rPr lang="uk-UA" sz="3000" dirty="0" err="1" smtClean="0"/>
              <a:t>Ендлера</a:t>
            </a:r>
            <a:r>
              <a:rPr lang="uk-UA" sz="3000" dirty="0" smtClean="0"/>
              <a:t>, Д.А. Паркера «</a:t>
            </a:r>
            <a:r>
              <a:rPr lang="ru-RU" sz="3000" dirty="0" err="1" smtClean="0"/>
              <a:t>Coping</a:t>
            </a:r>
            <a:r>
              <a:rPr lang="ru-RU" sz="3000" dirty="0" smtClean="0"/>
              <a:t> </a:t>
            </a:r>
            <a:r>
              <a:rPr lang="ru-RU" sz="3000" dirty="0" err="1" smtClean="0"/>
              <a:t>Inventory</a:t>
            </a:r>
            <a:r>
              <a:rPr lang="ru-RU" sz="3000" dirty="0" smtClean="0"/>
              <a:t> </a:t>
            </a:r>
            <a:r>
              <a:rPr lang="ru-RU" sz="3000" dirty="0" err="1" smtClean="0"/>
              <a:t>for</a:t>
            </a:r>
            <a:r>
              <a:rPr lang="ru-RU" sz="3000" dirty="0" smtClean="0"/>
              <a:t> </a:t>
            </a:r>
            <a:r>
              <a:rPr lang="ru-RU" sz="3000" dirty="0" err="1" smtClean="0"/>
              <a:t>Stressful</a:t>
            </a:r>
            <a:r>
              <a:rPr lang="ru-RU" sz="3000" dirty="0" smtClean="0"/>
              <a:t> </a:t>
            </a:r>
            <a:r>
              <a:rPr lang="ru-RU" sz="3000" dirty="0" err="1" smtClean="0"/>
              <a:t>Situations</a:t>
            </a:r>
            <a:r>
              <a:rPr lang="uk-UA" sz="3000" dirty="0" smtClean="0"/>
              <a:t>»)</a:t>
            </a:r>
            <a:endParaRPr lang="ru-RU" sz="3000" dirty="0" smtClean="0"/>
          </a:p>
          <a:p>
            <a:pPr lvl="0">
              <a:buFont typeface="Wingdings" pitchFamily="2" charset="2"/>
              <a:buChar char="§"/>
            </a:pPr>
            <a:r>
              <a:rPr lang="uk-UA" sz="3000" dirty="0" smtClean="0"/>
              <a:t>Методика діагностики </a:t>
            </a:r>
            <a:r>
              <a:rPr lang="uk-UA" sz="3000" dirty="0" err="1" smtClean="0"/>
              <a:t>імпунітивної</a:t>
            </a:r>
            <a:r>
              <a:rPr lang="uk-UA" sz="3000" dirty="0" smtClean="0"/>
              <a:t> поведінки у стресових ситуаціях. </a:t>
            </a:r>
            <a:endParaRPr lang="ru-RU" sz="3000" dirty="0" smtClean="0"/>
          </a:p>
          <a:p>
            <a:pPr lvl="0">
              <a:buFont typeface="Wingdings" pitchFamily="2" charset="2"/>
              <a:buChar char="§"/>
            </a:pPr>
            <a:r>
              <a:rPr lang="uk-UA" sz="3000" dirty="0" smtClean="0"/>
              <a:t>Авторська анкета, спрямована на уточнення особливостей родинної взаємодії в умовах воєнного конфлікту.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ПОВНА СЕПАРАЦІЯ</a:t>
            </a:r>
            <a:endParaRPr lang="ru-RU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auto">
          <a:xfrm>
            <a:off x="533400" y="2667000"/>
            <a:ext cx="3048000" cy="3200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5717" name="Oval 5"/>
          <p:cNvSpPr>
            <a:spLocks noChangeArrowheads="1"/>
          </p:cNvSpPr>
          <p:nvPr/>
        </p:nvSpPr>
        <p:spPr bwMode="auto">
          <a:xfrm>
            <a:off x="5257800" y="2667000"/>
            <a:ext cx="3124200" cy="335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371600" y="3810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5400" b="1" dirty="0" smtClean="0">
                <a:solidFill>
                  <a:schemeClr val="bg1"/>
                </a:solidFill>
              </a:rPr>
              <a:t>МИ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638800" y="36576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</a:rPr>
              <a:t>ВОНИ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86604"/>
            <a:ext cx="8383936" cy="145075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990000"/>
                </a:solidFill>
                <a:latin typeface="Arial Black" pitchFamily="34" charset="0"/>
              </a:rPr>
              <a:t>ЧАСТКОВА ВЗАЄМОДІЯ</a:t>
            </a:r>
            <a:endParaRPr lang="ru-RU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19812" name="Oval 4"/>
          <p:cNvSpPr>
            <a:spLocks noChangeArrowheads="1"/>
          </p:cNvSpPr>
          <p:nvPr/>
        </p:nvSpPr>
        <p:spPr bwMode="auto">
          <a:xfrm>
            <a:off x="1371600" y="2667000"/>
            <a:ext cx="3124200" cy="3276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3733800" y="2667000"/>
            <a:ext cx="3276600" cy="3276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133600" y="3810000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6000" b="1" dirty="0" smtClean="0">
                <a:solidFill>
                  <a:schemeClr val="bg1"/>
                </a:solidFill>
              </a:rPr>
              <a:t>МИ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259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000" b="1" dirty="0" smtClean="0">
                <a:solidFill>
                  <a:schemeClr val="bg2">
                    <a:lumMod val="10000"/>
                  </a:schemeClr>
                </a:solidFill>
              </a:rPr>
              <a:t>ВОНИ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ПРОТИСТОЯННЯ</a:t>
            </a:r>
            <a:endParaRPr lang="uk-UA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81000" y="2667000"/>
            <a:ext cx="3048000" cy="3200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5400" b="1" dirty="0" smtClean="0">
                <a:solidFill>
                  <a:schemeClr val="bg1"/>
                </a:solidFill>
              </a:rPr>
              <a:t>МИ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57800" y="2667000"/>
            <a:ext cx="3124200" cy="335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38800" y="38100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</a:rPr>
              <a:t>ВОНИ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551906" y="4229100"/>
            <a:ext cx="3734594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3505200" y="39624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лево 10"/>
          <p:cNvSpPr/>
          <p:nvPr/>
        </p:nvSpPr>
        <p:spPr>
          <a:xfrm>
            <a:off x="4495800" y="3962400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86604"/>
            <a:ext cx="7543800" cy="145075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ПРИСТОСУВАННЯ</a:t>
            </a:r>
            <a:endParaRPr lang="ru-RU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4191000" y="3505200"/>
            <a:ext cx="1600200" cy="152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2895600" y="2209800"/>
            <a:ext cx="4114800" cy="403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419600" y="3886200"/>
            <a:ext cx="144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4800" b="1" dirty="0" smtClean="0">
                <a:solidFill>
                  <a:schemeClr val="bg1"/>
                </a:solidFill>
              </a:rPr>
              <a:t>МИ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581400" y="26670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 smtClean="0">
                <a:solidFill>
                  <a:schemeClr val="bg2">
                    <a:lumMod val="10000"/>
                  </a:schemeClr>
                </a:solidFill>
              </a:rPr>
              <a:t>ВОНИ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2980876" y="1737361"/>
            <a:ext cx="2894031" cy="19524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3773469" y="5044242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848883" y="2163706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6000" b="1" dirty="0" smtClean="0">
                <a:solidFill>
                  <a:schemeClr val="bg1"/>
                </a:solidFill>
              </a:rPr>
              <a:t>МИ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076700" y="5384508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ВОНИ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85800" y="762000"/>
            <a:ext cx="7772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000" b="1" dirty="0" smtClean="0">
                <a:solidFill>
                  <a:srgbClr val="990000"/>
                </a:solidFill>
                <a:latin typeface="Arial Black" pitchFamily="34" charset="0"/>
              </a:rPr>
              <a:t>ДОМІНУВАННЯ </a:t>
            </a:r>
            <a:endParaRPr lang="ru-RU" sz="5000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3984812" y="3612708"/>
            <a:ext cx="969981" cy="1335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990000"/>
                </a:solidFill>
              </a:rPr>
              <a:t>Чому і коли  родина може бути простором для ескалації конфлікту в умовах війни</a:t>
            </a:r>
            <a:r>
              <a:rPr lang="en-US" sz="5400" b="1" dirty="0" smtClean="0">
                <a:solidFill>
                  <a:srgbClr val="990000"/>
                </a:solidFill>
              </a:rPr>
              <a:t>?</a:t>
            </a:r>
            <a:endParaRPr lang="uk-UA" sz="5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988" y="67151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990000"/>
                </a:solidFill>
                <a:latin typeface="Arial Black" pitchFamily="34" charset="0"/>
              </a:rPr>
              <a:t>ПРИЙНЯТТЯ РІЗНИХ ПОЗИЦІЙ</a:t>
            </a:r>
            <a:endParaRPr lang="ru-RU" sz="4800" b="1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2590800" y="2743200"/>
            <a:ext cx="3048000" cy="2743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4419600" y="1983232"/>
            <a:ext cx="1371600" cy="1295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2781300" y="2528467"/>
            <a:ext cx="838200" cy="76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5181600" y="4038600"/>
            <a:ext cx="838200" cy="838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4038600" y="5147421"/>
            <a:ext cx="990600" cy="914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200400" y="35052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000" b="1" dirty="0" smtClean="0">
                <a:solidFill>
                  <a:schemeClr val="bg1"/>
                </a:solidFill>
              </a:rPr>
              <a:t>МИ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2714612" y="271462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/>
              <a:t>ВОНИ</a:t>
            </a:r>
            <a:endParaRPr lang="ru-RU" dirty="0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4628029" y="2437208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ВОНИ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5295900" y="4236243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dirty="0" smtClean="0"/>
              <a:t>ВОНИ</a:t>
            </a:r>
            <a:endParaRPr lang="ru-RU" dirty="0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4000496" y="5500702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/>
              <a:t>ВОНИ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5D160F"/>
                </a:solidFill>
                <a:latin typeface="Arial Black" pitchFamily="34" charset="0"/>
              </a:rPr>
              <a:t>Показники успішної адаптації спільноти в умовах війни </a:t>
            </a:r>
            <a:br>
              <a:rPr lang="uk-UA" sz="3200" b="1" dirty="0">
                <a:solidFill>
                  <a:srgbClr val="5D160F"/>
                </a:solidFill>
                <a:latin typeface="Arial Black" pitchFamily="34" charset="0"/>
              </a:rPr>
            </a:br>
            <a:r>
              <a:rPr lang="uk-UA" sz="3200" b="1" dirty="0">
                <a:solidFill>
                  <a:srgbClr val="5D160F"/>
                </a:solidFill>
                <a:latin typeface="Arial Black" pitchFamily="34" charset="0"/>
              </a:rPr>
              <a:t>у процесі сімейної взаємодії</a:t>
            </a:r>
            <a:endParaRPr lang="ru-RU" sz="3200" b="1" dirty="0">
              <a:solidFill>
                <a:srgbClr val="5D160F"/>
              </a:solidFill>
              <a:latin typeface="Arial Black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Позитивна сімейна ідентичність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Конструктивна взаємодія між членами родини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Позитивні образи </a:t>
            </a:r>
            <a:r>
              <a:rPr lang="uk-UA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“Ми”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і </a:t>
            </a:r>
            <a:r>
              <a:rPr lang="uk-UA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“Вони”</a:t>
            </a:r>
            <a:endParaRPr lang="uk-UA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Включеність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членів родини у спільну діяльність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Позитивне соціальне самопочуття</a:t>
            </a: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5240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uk-UA" sz="4000" dirty="0" smtClean="0">
                <a:solidFill>
                  <a:srgbClr val="5D160F"/>
                </a:solidFill>
                <a:latin typeface="Arial Black" pitchFamily="34" charset="0"/>
              </a:rPr>
              <a:t>Фактори, що впливають на вибір стратегії поведінки</a:t>
            </a:r>
            <a:endParaRPr lang="uk-UA" sz="4000" dirty="0">
              <a:solidFill>
                <a:srgbClr val="5D160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5013543"/>
              </p:ext>
            </p:extLst>
          </p:nvPr>
        </p:nvGraphicFramePr>
        <p:xfrm>
          <a:off x="428596" y="1785926"/>
          <a:ext cx="8382000" cy="45829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Наявність конфліктів і непорозумінь у сім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’</a:t>
                      </a:r>
                      <a:r>
                        <a:rPr lang="uk-UA" sz="2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ї до початку воєнного конфлікту</a:t>
                      </a:r>
                      <a:endParaRPr lang="uk-UA" sz="28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Ступінь спорідненості родинних </a:t>
                      </a:r>
                      <a:r>
                        <a:rPr lang="uk-UA" sz="28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зв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’</a:t>
                      </a:r>
                      <a:r>
                        <a:rPr lang="uk-UA" sz="28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язків</a:t>
                      </a:r>
                      <a:endParaRPr lang="uk-UA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Переструктурування ідентифікаційної матриці</a:t>
                      </a:r>
                      <a:endParaRPr lang="uk-UA" sz="280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Узгодження цінностей </a:t>
                      </a:r>
                      <a:endParaRPr lang="uk-UA" sz="2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соціально-психологічне благополуччя сім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’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ї</a:t>
                      </a:r>
                      <a:endParaRPr lang="uk-UA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Ступінь </a:t>
                      </a:r>
                      <a:r>
                        <a:rPr lang="uk-UA" sz="28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залученості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окремих членів родини до воєнних дій (військові, волонтери, вимушені переселенці)</a:t>
                      </a:r>
                      <a:endParaRPr lang="uk-UA" sz="2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Особистісні характеристики</a:t>
                      </a:r>
                      <a:endParaRPr lang="uk-UA" sz="280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752600"/>
            <a:ext cx="84582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6000" b="1" dirty="0" smtClean="0">
                <a:solidFill>
                  <a:srgbClr val="5D160F"/>
                </a:solidFill>
                <a:latin typeface="Arial Black" pitchFamily="34" charset="0"/>
              </a:rPr>
              <a:t>ДЯКУЮ ЗА УВАГУ</a:t>
            </a:r>
            <a:r>
              <a:rPr lang="uk-UA" sz="6000" b="1" dirty="0" smtClean="0">
                <a:solidFill>
                  <a:srgbClr val="5D160F"/>
                </a:solidFill>
                <a:latin typeface="Arial Black" pitchFamily="34" charset="0"/>
              </a:rPr>
              <a:t>!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6000" b="1" dirty="0" smtClean="0">
              <a:solidFill>
                <a:srgbClr val="5D160F"/>
              </a:solidFill>
              <a:latin typeface="Arial Black" pitchFamily="34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124200" y="5791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524000" y="31242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dirty="0"/>
              <a:t>E-mail: </a:t>
            </a:r>
            <a:r>
              <a:rPr lang="en-US" sz="3200" dirty="0"/>
              <a:t>irynagubeladze@gmail.com</a:t>
            </a:r>
            <a:endParaRPr lang="uk-UA" sz="3200" dirty="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24000" y="3657600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3200" b="1" dirty="0"/>
              <a:t>Тел.</a:t>
            </a:r>
            <a:r>
              <a:rPr lang="uk-UA" sz="3200" dirty="0"/>
              <a:t> :+</a:t>
            </a:r>
            <a:r>
              <a:rPr lang="uk-UA" sz="3200" dirty="0" smtClean="0"/>
              <a:t>38-066-25-21-962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dsc061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09945">
            <a:off x="609600" y="381000"/>
            <a:ext cx="5056141" cy="32765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6868" name="Picture 4" descr="C:\Documents and Settings\Admin\Рабочий стол\0oKJvDk4-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4482">
            <a:off x="4622800" y="2057400"/>
            <a:ext cx="4292600" cy="4521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6869" name="Picture 5" descr="C:\Documents and Settings\Admin\Рабочий стол\deti_boycov_ato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5292248" cy="3505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Admin\Рабочий стол\im578x383-invalid-ato_typical.if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5867400" cy="388791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2" descr="C:\Documents and Settings\Admin\Рабочий стол\31150518_orig76471463215154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5638800" cy="363105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Рабочий стол\111420700971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33069">
            <a:off x="404815" y="758589"/>
            <a:ext cx="5810250" cy="366712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39939" name="Picture 3" descr="C:\Documents and Settings\Admin\Рабочий стол\3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5441">
            <a:off x="3657600" y="3352800"/>
            <a:ext cx="5185939" cy="341305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325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endParaRPr lang="uk-UA" b="1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691452"/>
              </p:ext>
            </p:extLst>
          </p:nvPr>
        </p:nvGraphicFramePr>
        <p:xfrm>
          <a:off x="822323" y="357166"/>
          <a:ext cx="7964518" cy="572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173"/>
                <a:gridCol w="4786345"/>
              </a:tblGrid>
              <a:tr h="876982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Сім</a:t>
                      </a:r>
                      <a:r>
                        <a:rPr lang="en-US" sz="3600" dirty="0" smtClean="0"/>
                        <a:t>’</a:t>
                      </a:r>
                      <a:r>
                        <a:rPr lang="uk-UA" sz="3600" dirty="0" smtClean="0"/>
                        <a:t>я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Родина</a:t>
                      </a:r>
                      <a:endParaRPr lang="uk-UA" sz="3600" dirty="0"/>
                    </a:p>
                  </a:txBody>
                  <a:tcPr/>
                </a:tc>
              </a:tr>
              <a:tr h="4635475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подружжя  і їхніх дітей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Соціальне утворення, спільнота рідних та споріднених осіб, яка повністю або частково включена у спільне поле діяльності, має спільний економічний, побутовий, морально-психологічний уклад, взаємну відповідальність і виховання дітей. </a:t>
                      </a:r>
                    </a:p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Вона включає</a:t>
                      </a:r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усіх родичів, які підтримують активні комунікативні </a:t>
                      </a:r>
                      <a:r>
                        <a:rPr lang="uk-UA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язки</a:t>
                      </a:r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протягом життя</a:t>
                      </a:r>
                      <a:endParaRPr lang="uk-UA" sz="2400" dirty="0" smtClean="0"/>
                    </a:p>
                    <a:p>
                      <a:r>
                        <a:rPr lang="uk-UA" sz="2400" dirty="0" smtClean="0"/>
                        <a:t> 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 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96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Теоретичні основи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2800" dirty="0" smtClean="0"/>
              <a:t>Психологічна підтримка </a:t>
            </a:r>
            <a:r>
              <a:rPr lang="uk-UA" sz="2800" b="1" dirty="0" smtClean="0"/>
              <a:t>учасників АТО, ветеранів і членів їхніх сімей</a:t>
            </a:r>
            <a:r>
              <a:rPr lang="uk-UA" sz="2800" dirty="0" smtClean="0"/>
              <a:t> </a:t>
            </a:r>
            <a:r>
              <a:rPr lang="en-US" sz="2800" dirty="0" smtClean="0"/>
              <a:t>(</a:t>
            </a:r>
            <a:r>
              <a:rPr lang="uk-UA" sz="2800" i="1" dirty="0" err="1" smtClean="0"/>
              <a:t>Ц</a:t>
            </a:r>
            <a:r>
              <a:rPr lang="uk-UA" sz="2800" i="1" dirty="0" err="1" smtClean="0"/>
              <a:t>иганенко</a:t>
            </a:r>
            <a:r>
              <a:rPr lang="en-US" sz="2800" i="1" dirty="0" smtClean="0"/>
              <a:t>, </a:t>
            </a:r>
            <a:r>
              <a:rPr lang="en-US" sz="2800" i="1" dirty="0" smtClean="0"/>
              <a:t>2016; </a:t>
            </a:r>
            <a:r>
              <a:rPr lang="uk-UA" sz="2800" i="1" dirty="0" err="1" smtClean="0"/>
              <a:t>Романовська</a:t>
            </a:r>
            <a:r>
              <a:rPr lang="en-US" sz="2800" i="1" dirty="0" smtClean="0"/>
              <a:t>, </a:t>
            </a:r>
            <a:r>
              <a:rPr lang="uk-UA" sz="2800" i="1" dirty="0" err="1" smtClean="0"/>
              <a:t>Лящук</a:t>
            </a:r>
            <a:r>
              <a:rPr lang="en-US" sz="2800" i="1" dirty="0" smtClean="0"/>
              <a:t>, </a:t>
            </a:r>
            <a:r>
              <a:rPr lang="en-US" sz="2800" i="1" dirty="0" smtClean="0"/>
              <a:t>2014; </a:t>
            </a:r>
            <a:r>
              <a:rPr lang="uk-UA" sz="2800" i="1" dirty="0" smtClean="0"/>
              <a:t>Кабакова</a:t>
            </a:r>
            <a:r>
              <a:rPr lang="en-US" sz="2800" i="1" dirty="0" smtClean="0"/>
              <a:t>, </a:t>
            </a:r>
            <a:r>
              <a:rPr lang="en-US" sz="2800" i="1" dirty="0" smtClean="0"/>
              <a:t>2010</a:t>
            </a:r>
            <a:r>
              <a:rPr lang="en-US" sz="2800" dirty="0" smtClean="0"/>
              <a:t>).</a:t>
            </a:r>
          </a:p>
          <a:p>
            <a:pPr mar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2800" b="1" dirty="0" smtClean="0"/>
              <a:t>Інтегративний ефект війни </a:t>
            </a:r>
            <a:r>
              <a:rPr lang="en-US" sz="2800" dirty="0" smtClean="0"/>
              <a:t>(</a:t>
            </a:r>
            <a:r>
              <a:rPr lang="en-US" sz="2800" i="1" dirty="0" smtClean="0"/>
              <a:t>Betancourt</a:t>
            </a:r>
            <a:r>
              <a:rPr lang="en-US" sz="2800" i="1" dirty="0" smtClean="0"/>
              <a:t>, 2015</a:t>
            </a:r>
            <a:r>
              <a:rPr lang="en-US" sz="2800" dirty="0" smtClean="0"/>
              <a:t>).</a:t>
            </a:r>
          </a:p>
          <a:p>
            <a:pPr mar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2800" b="1" dirty="0" smtClean="0"/>
              <a:t>Війна і сім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 </a:t>
            </a:r>
            <a:r>
              <a:rPr lang="en-US" sz="2800" dirty="0" smtClean="0"/>
              <a:t>(</a:t>
            </a:r>
            <a:r>
              <a:rPr lang="en-US" sz="2800" i="1" dirty="0" smtClean="0"/>
              <a:t>Martin </a:t>
            </a:r>
            <a:r>
              <a:rPr lang="en-US" sz="2800" i="1" dirty="0" smtClean="0"/>
              <a:t>&amp; Sherman, 2009;     Shelley &amp; Riggs, 2016 </a:t>
            </a:r>
            <a:r>
              <a:rPr lang="en-US" sz="2800" dirty="0" smtClean="0"/>
              <a:t>).</a:t>
            </a:r>
          </a:p>
          <a:p>
            <a:pPr mar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2800" b="1" dirty="0" smtClean="0"/>
              <a:t>Діти і війна </a:t>
            </a:r>
            <a:r>
              <a:rPr lang="en-US" sz="2800" dirty="0" smtClean="0"/>
              <a:t>(</a:t>
            </a:r>
            <a:r>
              <a:rPr lang="en-US" sz="2800" i="1" dirty="0" smtClean="0"/>
              <a:t>Betancourt</a:t>
            </a:r>
            <a:r>
              <a:rPr lang="en-US" sz="2800" i="1" dirty="0" smtClean="0"/>
              <a:t>, 2015; </a:t>
            </a:r>
            <a:r>
              <a:rPr lang="en-US" sz="2800" i="1" dirty="0" err="1" smtClean="0"/>
              <a:t>Dubdahi</a:t>
            </a:r>
            <a:r>
              <a:rPr lang="en-US" sz="2800" i="1" dirty="0" smtClean="0"/>
              <a:t>, 2001; Feldman, 2013, </a:t>
            </a:r>
            <a:r>
              <a:rPr lang="en-US" sz="2800" i="1" dirty="0" err="1" smtClean="0"/>
              <a:t>Masten</a:t>
            </a:r>
            <a:r>
              <a:rPr lang="en-US" sz="2800" i="1" dirty="0" smtClean="0"/>
              <a:t>, 2015; Murthy, 2015</a:t>
            </a:r>
            <a:r>
              <a:rPr lang="en-US" sz="2800" dirty="0" smtClean="0"/>
              <a:t>).</a:t>
            </a:r>
          </a:p>
          <a:p>
            <a:pPr mar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2800" b="1" dirty="0" smtClean="0"/>
              <a:t>Внутрішньо  переміщені особи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uk-UA" sz="2800" i="1" dirty="0" err="1" smtClean="0"/>
              <a:t>Мяленко</a:t>
            </a:r>
            <a:r>
              <a:rPr lang="en-US" sz="2800" i="1" dirty="0" smtClean="0"/>
              <a:t>, </a:t>
            </a:r>
            <a:r>
              <a:rPr lang="en-US" sz="2800" i="1" dirty="0" smtClean="0"/>
              <a:t>2016</a:t>
            </a:r>
            <a:r>
              <a:rPr lang="en-US" sz="2800" dirty="0" smtClean="0"/>
              <a:t>).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Основні напрями роботи </a:t>
            </a:r>
            <a:b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 сім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’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єю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Підтримка ветеранів АТО членами їхньої родини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Психологічна допомога членам родини учасників АТО і вимушених переселенців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Психологічна допомога дітям, які постраждали від воєнних подій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РОДИНИ,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члени яких опинилися по різні боки барикад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Специфіка воєнного конфлікту в Україні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(1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)</a:t>
            </a:r>
            <a:endParaRPr lang="uk-UA" sz="4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905000"/>
            <a:ext cx="8358246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Українці і росіяни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народи, які протягом довгого час були частинами однієї держави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дуже  близькі народи і держави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вони сприймалися якщо не як ціле</a:t>
            </a:r>
            <a:r>
              <a:rPr lang="en-US" sz="2400" dirty="0" smtClean="0"/>
              <a:t>, </a:t>
            </a:r>
            <a:r>
              <a:rPr lang="uk-UA" sz="2400" dirty="0" smtClean="0"/>
              <a:t>то як </a:t>
            </a:r>
            <a:r>
              <a:rPr lang="en-US" sz="2400" dirty="0" smtClean="0"/>
              <a:t>“</a:t>
            </a:r>
            <a:r>
              <a:rPr lang="uk-UA" sz="2400" dirty="0" smtClean="0"/>
              <a:t>брати</a:t>
            </a:r>
            <a:r>
              <a:rPr lang="en-US" sz="2400" dirty="0" smtClean="0"/>
              <a:t>" </a:t>
            </a:r>
            <a:r>
              <a:rPr lang="uk-UA" sz="2400" dirty="0" smtClean="0"/>
              <a:t>чи</a:t>
            </a:r>
            <a:r>
              <a:rPr lang="en-US" sz="2400" dirty="0" smtClean="0"/>
              <a:t> “</a:t>
            </a:r>
            <a:r>
              <a:rPr lang="uk-UA" sz="2400" dirty="0" smtClean="0"/>
              <a:t>добрі сусіди</a:t>
            </a:r>
            <a:r>
              <a:rPr lang="en-US" sz="2400" dirty="0" smtClean="0"/>
              <a:t>“.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наші мови дуже близькі, </a:t>
            </a:r>
            <a:r>
              <a:rPr lang="uk-UA" sz="2400" dirty="0" smtClean="0"/>
              <a:t>що </a:t>
            </a:r>
            <a:r>
              <a:rPr lang="uk-UA" sz="2400" dirty="0" smtClean="0"/>
              <a:t>підвищує сумісність ідентифікації.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uk-UA" sz="2400" dirty="0" smtClean="0"/>
              <a:t>усталені уявлення та ідеї були перетворені або порушені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E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2528</TotalTime>
  <Words>566</Words>
  <Application>Microsoft Office PowerPoint</Application>
  <PresentationFormat>Экран (4:3)</PresentationFormat>
  <Paragraphs>91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Ретроспектива</vt:lpstr>
      <vt:lpstr>РОДИНА В УМОВАХ ВІЙНИ:  як зберегти сімейні стосунки</vt:lpstr>
      <vt:lpstr>Слайд 2</vt:lpstr>
      <vt:lpstr>Слайд 3</vt:lpstr>
      <vt:lpstr>Слайд 4</vt:lpstr>
      <vt:lpstr>Слайд 5</vt:lpstr>
      <vt:lpstr> </vt:lpstr>
      <vt:lpstr>Теоретичні основи</vt:lpstr>
      <vt:lpstr>Основні напрями роботи  з сім’єю </vt:lpstr>
      <vt:lpstr>Специфіка воєнного конфлікту в Україні(1)</vt:lpstr>
      <vt:lpstr>Специфіка воєнного конфлікту в Україні (2)</vt:lpstr>
      <vt:lpstr>Слайд 11</vt:lpstr>
      <vt:lpstr>Слайд 12</vt:lpstr>
      <vt:lpstr>Дослідження</vt:lpstr>
      <vt:lpstr>Опитувальники: </vt:lpstr>
      <vt:lpstr>ПОВНА СЕПАРАЦІЯ</vt:lpstr>
      <vt:lpstr>ЧАСТКОВА ВЗАЄМОДІЯ</vt:lpstr>
      <vt:lpstr>ПРОТИСТОЯННЯ</vt:lpstr>
      <vt:lpstr>ПРИСТОСУВАННЯ</vt:lpstr>
      <vt:lpstr> </vt:lpstr>
      <vt:lpstr>ПРИЙНЯТТЯ РІЗНИХ ПОЗИЦІЙ</vt:lpstr>
      <vt:lpstr>Показники успішної адаптації спільноти в умовах війни  у процесі сімейної взаємодії</vt:lpstr>
      <vt:lpstr>Фактори, що впливають на вибір стратегії поведінки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ТАЙМ-МЕНЕДЖМЕНТ  ДЛЯ КЕРІВНИКІВ</dc:title>
  <dc:creator>Pavlo Blozva</dc:creator>
  <cp:lastModifiedBy>Name</cp:lastModifiedBy>
  <cp:revision>204</cp:revision>
  <dcterms:modified xsi:type="dcterms:W3CDTF">2017-11-15T18:51:07Z</dcterms:modified>
</cp:coreProperties>
</file>