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93" r:id="rId3"/>
    <p:sldId id="306" r:id="rId4"/>
    <p:sldId id="291" r:id="rId5"/>
    <p:sldId id="297" r:id="rId6"/>
    <p:sldId id="314" r:id="rId7"/>
    <p:sldId id="307" r:id="rId8"/>
    <p:sldId id="299" r:id="rId9"/>
    <p:sldId id="300" r:id="rId10"/>
    <p:sldId id="301" r:id="rId11"/>
    <p:sldId id="309" r:id="rId12"/>
    <p:sldId id="312" r:id="rId13"/>
    <p:sldId id="302" r:id="rId14"/>
    <p:sldId id="308" r:id="rId15"/>
    <p:sldId id="311" r:id="rId16"/>
    <p:sldId id="313" r:id="rId17"/>
    <p:sldId id="289" r:id="rId18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. Русанова" initials="НАР" lastIdx="1" clrIdx="0">
    <p:extLst>
      <p:ext uri="{19B8F6BF-5375-455C-9EA6-DF929625EA0E}">
        <p15:presenceInfo xmlns="" xmlns:p15="http://schemas.microsoft.com/office/powerpoint/2012/main" userId="Наталья А. Русан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15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47" cy="4984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2"/>
            <a:ext cx="2946246" cy="4984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DDF016AD-23FF-45B9-9F25-49416912963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326"/>
            <a:ext cx="2946247" cy="49848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31326"/>
            <a:ext cx="2946246" cy="49848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374587EB-BBCA-4E17-8932-93D8F97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47" cy="4984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2"/>
            <a:ext cx="2946246" cy="4984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4E6D16E2-529B-4EFC-9990-D6360D23417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774"/>
            <a:ext cx="5439102" cy="3909613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326"/>
            <a:ext cx="2946247" cy="49848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31326"/>
            <a:ext cx="2946246" cy="49848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81569576-D798-49E3-98A6-38C85D14E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9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3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6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2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7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4CD2-C649-4617-9E92-294989CD37F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o-kharkiv.org.ua/" TargetMode="External"/><Relationship Id="rId2" Type="http://schemas.openxmlformats.org/officeDocument/2006/relationships/hyperlink" Target="mailto:office@zno-kharkiv.org.u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0" y="205317"/>
            <a:ext cx="3494502" cy="9917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4667" y="1466466"/>
            <a:ext cx="12014200" cy="5080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8575" y="2318046"/>
            <a:ext cx="103949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ED1150"/>
                </a:solidFill>
                <a:cs typeface="Arial" panose="020B0604020202020204" pitchFamily="34" charset="0"/>
              </a:rPr>
              <a:t>ЗНО</a:t>
            </a:r>
            <a:r>
              <a:rPr lang="en-US" sz="8800" b="1" dirty="0" smtClean="0">
                <a:solidFill>
                  <a:srgbClr val="ED1150"/>
                </a:solidFill>
                <a:cs typeface="Arial" panose="020B0604020202020204" pitchFamily="34" charset="0"/>
              </a:rPr>
              <a:t>-2018</a:t>
            </a:r>
            <a:r>
              <a:rPr lang="uk-UA" sz="7200" b="1" dirty="0" smtClean="0">
                <a:solidFill>
                  <a:srgbClr val="ED1150"/>
                </a:solidFill>
                <a:cs typeface="Arial" panose="020B0604020202020204" pitchFamily="34" charset="0"/>
              </a:rPr>
              <a:t> </a:t>
            </a:r>
            <a:endParaRPr lang="en-US" sz="7200" b="1" dirty="0" smtClean="0">
              <a:solidFill>
                <a:srgbClr val="ED1150"/>
              </a:solidFill>
              <a:cs typeface="Arial" panose="020B0604020202020204" pitchFamily="34" charset="0"/>
            </a:endParaRPr>
          </a:p>
          <a:p>
            <a:pPr algn="ctr"/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для учнів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(слухачів, студентів) </a:t>
            </a:r>
            <a:endParaRPr lang="uk-UA" sz="44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ПТНЗ, ВНЗ І-ІІ </a:t>
            </a:r>
            <a:r>
              <a:rPr lang="uk-UA" sz="4400" dirty="0" err="1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р.а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4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583" y="1845894"/>
            <a:ext cx="4585202" cy="3119324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Мережа округів з української мови і літератури 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2080" t="33680" r="51450" b="50645"/>
          <a:stretch/>
        </p:blipFill>
        <p:spPr>
          <a:xfrm>
            <a:off x="323989" y="1305936"/>
            <a:ext cx="1423447" cy="1938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911909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556" t="39990" r="81713" b="42561"/>
          <a:stretch/>
        </p:blipFill>
        <p:spPr>
          <a:xfrm>
            <a:off x="644500" y="5496799"/>
            <a:ext cx="778947" cy="988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49" y="119431"/>
            <a:ext cx="5200386" cy="6572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0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175124" y="282369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/>
              <a:t>Результати</a:t>
            </a:r>
            <a:endParaRPr lang="ru-RU" sz="4800" b="1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7250277" y="1713901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879600" y="1699830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381033" y="948363"/>
            <a:ext cx="484632" cy="581278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224303" y="964886"/>
            <a:ext cx="484632" cy="581278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822086" y="2650915"/>
            <a:ext cx="4690842" cy="323304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dirty="0" smtClean="0">
                <a:latin typeface="+mn-lt"/>
              </a:rPr>
              <a:t>Розміщуються </a:t>
            </a:r>
            <a:r>
              <a:rPr lang="uk-UA" sz="1600" b="1" dirty="0" smtClean="0">
                <a:latin typeface="+mn-lt"/>
              </a:rPr>
              <a:t>на інформаційних сторінках учасників ЗНО</a:t>
            </a:r>
            <a:r>
              <a:rPr lang="uk-UA" sz="1600" dirty="0" smtClean="0">
                <a:latin typeface="+mn-lt"/>
              </a:rPr>
              <a:t>: </a:t>
            </a:r>
          </a:p>
          <a:p>
            <a:pPr algn="ctr"/>
            <a:endParaRPr lang="uk-UA" sz="16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16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16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1600" dirty="0">
              <a:latin typeface="+mn-lt"/>
            </a:endParaRPr>
          </a:p>
          <a:p>
            <a:pPr algn="ctr"/>
            <a:r>
              <a:rPr lang="uk-UA" sz="1600" b="1" dirty="0" smtClean="0"/>
              <a:t>Роздруковуються </a:t>
            </a:r>
            <a:r>
              <a:rPr lang="uk-UA" sz="1600" b="1" dirty="0"/>
              <a:t>самостійно </a:t>
            </a:r>
            <a:r>
              <a:rPr lang="uk-UA" sz="1600" dirty="0"/>
              <a:t>із сайту УЦОЯО – розділ «Інформаційна сторінка</a:t>
            </a:r>
            <a:r>
              <a:rPr lang="uk-UA" sz="1600" dirty="0" smtClean="0"/>
              <a:t>».</a:t>
            </a:r>
            <a:endParaRPr lang="uk-UA" sz="16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70541" y="2654770"/>
            <a:ext cx="4690842" cy="323304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latin typeface="+mn-lt"/>
              </a:rPr>
              <a:t>Передаються</a:t>
            </a:r>
            <a:r>
              <a:rPr lang="uk-UA" sz="1600" dirty="0" smtClean="0">
                <a:latin typeface="+mn-lt"/>
              </a:rPr>
              <a:t> навчальним закладам                           (ПТНЗ, ВНЗ І-ІІ </a:t>
            </a:r>
            <a:r>
              <a:rPr lang="uk-UA" sz="1600" dirty="0" err="1" smtClean="0">
                <a:latin typeface="+mn-lt"/>
              </a:rPr>
              <a:t>р.а</a:t>
            </a:r>
            <a:r>
              <a:rPr lang="uk-UA" sz="1600" dirty="0" smtClean="0">
                <a:latin typeface="+mn-lt"/>
              </a:rPr>
              <a:t>.) </a:t>
            </a:r>
            <a:r>
              <a:rPr lang="uk-UA" sz="16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16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1600" dirty="0" smtClean="0">
                <a:latin typeface="+mn-lt"/>
              </a:rPr>
              <a:t>– українська мова і література</a:t>
            </a: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uk-UA" sz="160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+mn-lt"/>
            </a:endParaRPr>
          </a:p>
          <a:p>
            <a:pPr algn="just"/>
            <a:endParaRPr lang="uk-UA" sz="1600" dirty="0">
              <a:latin typeface="+mn-lt"/>
            </a:endParaRPr>
          </a:p>
          <a:p>
            <a:pPr algn="ctr"/>
            <a:r>
              <a:rPr lang="uk-UA" sz="1600" b="1" dirty="0" smtClean="0"/>
              <a:t>Роздруковуються </a:t>
            </a:r>
            <a:r>
              <a:rPr lang="uk-UA" sz="1600" b="1" dirty="0"/>
              <a:t>самостійно </a:t>
            </a:r>
            <a:r>
              <a:rPr lang="uk-UA" sz="1600" dirty="0"/>
              <a:t>із сайту УЦОЯО – розділ </a:t>
            </a:r>
            <a:r>
              <a:rPr lang="uk-UA" sz="1600" dirty="0" smtClean="0"/>
              <a:t>«Керівникам навчальних закладів».</a:t>
            </a:r>
            <a:endParaRPr lang="uk-UA" sz="1600" dirty="0"/>
          </a:p>
          <a:p>
            <a:pPr algn="just"/>
            <a:endParaRPr lang="ru-RU" sz="1600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/>
              <a:t>Результати (поріг «склав/не склав»)</a:t>
            </a:r>
            <a:endParaRPr lang="ru-RU" sz="4800" b="1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172748"/>
            <a:ext cx="11874665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Методична підтримка:</a:t>
            </a:r>
            <a:br>
              <a:rPr lang="uk-UA" sz="3600" b="1" dirty="0" smtClean="0"/>
            </a:br>
            <a:r>
              <a:rPr lang="uk-UA" sz="3600" b="1" dirty="0" smtClean="0"/>
              <a:t>сайт УЦОЯО </a:t>
            </a:r>
            <a:r>
              <a:rPr lang="en-US" b="1" u="sng" dirty="0" smtClean="0"/>
              <a:t>testportal.gov.ua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uk-UA" sz="3600" b="1" dirty="0" smtClean="0"/>
              <a:t> розділи </a:t>
            </a:r>
            <a:r>
              <a:rPr lang="uk-UA" sz="3600" b="1" dirty="0" smtClean="0">
                <a:solidFill>
                  <a:srgbClr val="ED1150"/>
                </a:solidFill>
              </a:rPr>
              <a:t>«</a:t>
            </a:r>
            <a:r>
              <a:rPr lang="uk-UA" sz="3600" b="1" dirty="0">
                <a:solidFill>
                  <a:srgbClr val="ED1150"/>
                </a:solidFill>
              </a:rPr>
              <a:t>Учасникам», </a:t>
            </a:r>
            <a:r>
              <a:rPr lang="uk-UA" sz="3600" b="1" dirty="0" smtClean="0">
                <a:solidFill>
                  <a:srgbClr val="ED1150"/>
                </a:solidFill>
              </a:rPr>
              <a:t>«Предмети»</a:t>
            </a:r>
            <a:endParaRPr lang="uk-UA" sz="3600" b="1" dirty="0">
              <a:solidFill>
                <a:srgbClr val="ED11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200" t="50347" r="45426" b="32986"/>
          <a:stretch/>
        </p:blipFill>
        <p:spPr>
          <a:xfrm>
            <a:off x="163285" y="1465837"/>
            <a:ext cx="1502596" cy="1357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70560" y="1690686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36" t="3836" r="1681" b="16406"/>
          <a:stretch/>
        </p:blipFill>
        <p:spPr>
          <a:xfrm>
            <a:off x="2370968" y="1595887"/>
            <a:ext cx="9584302" cy="512364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263" y="-153724"/>
            <a:ext cx="9204537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Методична підтримка:</a:t>
            </a:r>
            <a:br>
              <a:rPr lang="uk-UA" sz="3600" b="1" dirty="0" smtClean="0"/>
            </a:br>
            <a:r>
              <a:rPr lang="uk-UA" sz="3600" b="1" dirty="0" smtClean="0"/>
              <a:t>сайт УЦОЯО розділ </a:t>
            </a:r>
            <a:r>
              <a:rPr lang="uk-UA" sz="3600" b="1" dirty="0" smtClean="0">
                <a:solidFill>
                  <a:srgbClr val="ED1150"/>
                </a:solidFill>
              </a:rPr>
              <a:t>«Предмети»</a:t>
            </a:r>
            <a:endParaRPr lang="uk-UA" sz="3600" b="1" dirty="0">
              <a:solidFill>
                <a:srgbClr val="ED11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200" t="50347" r="45426" b="32986"/>
          <a:stretch/>
        </p:blipFill>
        <p:spPr>
          <a:xfrm>
            <a:off x="163285" y="1465837"/>
            <a:ext cx="1502596" cy="1357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70560" y="1690686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704172" y="818826"/>
            <a:ext cx="42236" cy="585708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832" t="10298" r="20422" b="6252"/>
          <a:stretch/>
        </p:blipFill>
        <p:spPr>
          <a:xfrm>
            <a:off x="1808831" y="973415"/>
            <a:ext cx="6772275" cy="5702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665881" y="1778424"/>
            <a:ext cx="2383948" cy="185375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47132" y="1690686"/>
            <a:ext cx="3260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структура </a:t>
            </a:r>
            <a:r>
              <a:rPr lang="uk-UA" sz="2000" dirty="0" smtClean="0"/>
              <a:t>тестів;</a:t>
            </a:r>
            <a:endParaRPr lang="ru-RU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ч</a:t>
            </a:r>
            <a:r>
              <a:rPr lang="ru-RU" sz="2000" dirty="0" smtClean="0"/>
              <a:t>ас </a:t>
            </a:r>
            <a:r>
              <a:rPr lang="uk-UA" sz="2000" dirty="0" smtClean="0"/>
              <a:t>виконання</a:t>
            </a:r>
            <a:r>
              <a:rPr lang="ru-RU" sz="20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кількість та типи завдань;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схеми нарахування тестових балів;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завдання </a:t>
            </a:r>
            <a:r>
              <a:rPr lang="uk-UA" sz="2000" dirty="0"/>
              <a:t>тесту зараховуються як результат </a:t>
            </a:r>
            <a:r>
              <a:rPr lang="uk-UA" sz="2000" dirty="0" smtClean="0"/>
              <a:t>ДПА.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09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2797176" y="61914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Українська мова і література</a:t>
            </a:r>
            <a:endParaRPr lang="en-US" sz="40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9459" name="Группа 18"/>
          <p:cNvGrpSpPr>
            <a:grpSpLocks/>
          </p:cNvGrpSpPr>
          <p:nvPr/>
        </p:nvGrpSpPr>
        <p:grpSpPr bwMode="auto">
          <a:xfrm>
            <a:off x="2220774" y="885324"/>
            <a:ext cx="9749035" cy="5727993"/>
            <a:chOff x="309859" y="1052736"/>
            <a:chExt cx="8379815" cy="4896545"/>
          </a:xfrm>
        </p:grpSpPr>
        <p:sp>
          <p:nvSpPr>
            <p:cNvPr id="15" name="Правая фигурная скобка 14"/>
            <p:cNvSpPr/>
            <p:nvPr/>
          </p:nvSpPr>
          <p:spPr>
            <a:xfrm>
              <a:off x="5435128" y="1628461"/>
              <a:ext cx="793309" cy="3815620"/>
            </a:xfrm>
            <a:prstGeom prst="rightBrace">
              <a:avLst/>
            </a:prstGeom>
            <a:ln w="57150">
              <a:solidFill>
                <a:srgbClr val="008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" name="Левая фигурная скобка 2"/>
            <p:cNvSpPr/>
            <p:nvPr/>
          </p:nvSpPr>
          <p:spPr>
            <a:xfrm>
              <a:off x="2267695" y="1628461"/>
              <a:ext cx="359672" cy="1800581"/>
            </a:xfrm>
            <a:prstGeom prst="leftBrace">
              <a:avLst>
                <a:gd name="adj1" fmla="val 8333"/>
                <a:gd name="adj2" fmla="val 51016"/>
              </a:avLst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09859" y="1724346"/>
              <a:ext cx="1696633" cy="160881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3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cs typeface="Times New Roman" pitchFamily="18" charset="0"/>
                </a:rPr>
                <a:t>ДПА</a:t>
              </a:r>
              <a:r>
                <a:rPr lang="uk-UA" sz="3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uk-UA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cs typeface="Times New Roman" pitchFamily="18" charset="0"/>
                </a:rPr>
                <a:t>(результат)</a:t>
              </a:r>
              <a:endPara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771450" y="1052736"/>
              <a:ext cx="2663946" cy="1152890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cs typeface="Times New Roman" pitchFamily="18" charset="0"/>
                </a:rPr>
                <a:t>Завдання з української </a:t>
              </a:r>
              <a:r>
                <a:rPr lang="uk-UA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cs typeface="Times New Roman" pitchFamily="18" charset="0"/>
                </a:rPr>
                <a:t>мови</a:t>
              </a:r>
              <a:endPara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71450" y="2853317"/>
              <a:ext cx="2736454" cy="1440753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cs typeface="Times New Roman" pitchFamily="18" charset="0"/>
                </a:rPr>
                <a:t>Творче завдання  (власне висловлювання – </a:t>
              </a:r>
              <a:r>
                <a:rPr lang="uk-UA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cs typeface="Times New Roman" pitchFamily="18" charset="0"/>
                </a:rPr>
                <a:t>завдання)</a:t>
              </a:r>
              <a:endPara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00392" y="4839570"/>
              <a:ext cx="2735004" cy="1109711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cs typeface="Times New Roman" pitchFamily="18" charset="0"/>
                </a:rPr>
                <a:t>Завдання з української </a:t>
              </a:r>
              <a:r>
                <a:rPr lang="uk-UA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cs typeface="Times New Roman" pitchFamily="18" charset="0"/>
                </a:rPr>
                <a:t>літератури</a:t>
              </a:r>
              <a:endPara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528742" y="2564735"/>
              <a:ext cx="2160932" cy="2015039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3500" b="1" dirty="0">
                  <a:solidFill>
                    <a:srgbClr val="002060"/>
                  </a:solidFill>
                  <a:cs typeface="Times New Roman" pitchFamily="18" charset="0"/>
                </a:rPr>
                <a:t>ЗНО </a:t>
              </a:r>
              <a:r>
                <a:rPr lang="uk-UA" sz="1600" b="1" dirty="0">
                  <a:solidFill>
                    <a:srgbClr val="002060"/>
                  </a:solidFill>
                  <a:cs typeface="Times New Roman" pitchFamily="18" charset="0"/>
                </a:rPr>
                <a:t>(результат)</a:t>
              </a:r>
              <a:endParaRPr lang="en-US" sz="1600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7" name="Крест 16"/>
            <p:cNvSpPr/>
            <p:nvPr/>
          </p:nvSpPr>
          <p:spPr>
            <a:xfrm>
              <a:off x="3994990" y="4436562"/>
              <a:ext cx="288607" cy="289302"/>
            </a:xfrm>
            <a:prstGeom prst="plus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Крест 17"/>
            <p:cNvSpPr/>
            <p:nvPr/>
          </p:nvSpPr>
          <p:spPr>
            <a:xfrm>
              <a:off x="3994990" y="2421523"/>
              <a:ext cx="288607" cy="286424"/>
            </a:xfrm>
            <a:prstGeom prst="plus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H="1" flipV="1">
            <a:off x="1879600" y="652992"/>
            <a:ext cx="32310" cy="612495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34271" t="68205" r="60709" b="17510"/>
          <a:stretch/>
        </p:blipFill>
        <p:spPr>
          <a:xfrm>
            <a:off x="484717" y="5521990"/>
            <a:ext cx="805180" cy="97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://netgribkov.ru/wp-content/uploads/2016/12/preimushest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5" y="1404995"/>
            <a:ext cx="1128148" cy="129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235" y="128112"/>
            <a:ext cx="9795216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Інформаційно - роз'яснювальна робота</a:t>
            </a:r>
            <a:endParaRPr lang="uk-UA" b="1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70560" y="1690686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484408" y="1523205"/>
            <a:ext cx="9345299" cy="4518819"/>
          </a:xfrm>
        </p:spPr>
        <p:txBody>
          <a:bodyPr>
            <a:noAutofit/>
          </a:bodyPr>
          <a:lstStyle/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/>
              <a:t>  Інформаційні куточки у навчальних </a:t>
            </a:r>
            <a:r>
              <a:rPr lang="uk-UA" dirty="0" smtClean="0"/>
              <a:t>закладах.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1050" dirty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2000" dirty="0" smtClean="0"/>
              <a:t> </a:t>
            </a:r>
            <a:r>
              <a:rPr lang="uk-UA" dirty="0" smtClean="0"/>
              <a:t>Сайти: </a:t>
            </a:r>
          </a:p>
          <a:p>
            <a:pPr marL="449263" indent="-182563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 УЦОЯО </a:t>
            </a:r>
            <a:r>
              <a:rPr lang="en-US" dirty="0" smtClean="0"/>
              <a:t>testportal.gov.ua</a:t>
            </a:r>
            <a:endParaRPr lang="uk-UA" dirty="0" smtClean="0"/>
          </a:p>
          <a:p>
            <a:pPr marL="449263" indent="-182563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 ХРЦОЯО </a:t>
            </a:r>
            <a:r>
              <a:rPr lang="en-US" dirty="0" smtClean="0"/>
              <a:t>zno-kharkiv.org.ua</a:t>
            </a:r>
            <a:endParaRPr lang="uk-UA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ü"/>
            </a:pPr>
            <a:endParaRPr lang="uk-UA" sz="900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2000" dirty="0" smtClean="0"/>
              <a:t> </a:t>
            </a:r>
            <a:r>
              <a:rPr lang="uk-UA" dirty="0" smtClean="0"/>
              <a:t>Он-лайн консультаційні пункти ХРЦОЯО:</a:t>
            </a:r>
          </a:p>
          <a:p>
            <a:pPr marL="534988" indent="-268288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методична підтримка 057 705 39 </a:t>
            </a:r>
            <a:r>
              <a:rPr lang="uk-UA" dirty="0" smtClean="0"/>
              <a:t>10;</a:t>
            </a:r>
            <a:endParaRPr lang="uk-UA" dirty="0"/>
          </a:p>
          <a:p>
            <a:pPr marL="534988" indent="-268288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/>
              <a:t> організаційні питання 057 705 07 </a:t>
            </a:r>
            <a:r>
              <a:rPr lang="uk-UA" dirty="0" smtClean="0"/>
              <a:t>37, </a:t>
            </a:r>
            <a:r>
              <a:rPr lang="ru-RU" dirty="0">
                <a:cs typeface="Arial" panose="020B0604020202020204" pitchFamily="34" charset="0"/>
              </a:rPr>
              <a:t>097 83 23 </a:t>
            </a:r>
            <a:r>
              <a:rPr lang="ru-RU" dirty="0" smtClean="0">
                <a:cs typeface="Arial" panose="020B0604020202020204" pitchFamily="34" charset="0"/>
              </a:rPr>
              <a:t>496.</a:t>
            </a:r>
            <a:endParaRPr kumimoji="1" lang="en-US" altLang="ru-RU" dirty="0">
              <a:cs typeface="Arial" panose="020B0604020202020204" pitchFamily="34" charset="0"/>
            </a:endParaRPr>
          </a:p>
          <a:p>
            <a:pPr marL="0" indent="0">
              <a:buClr>
                <a:srgbClr val="ED1150"/>
              </a:buClr>
              <a:buNone/>
            </a:pPr>
            <a:endParaRPr lang="uk-UA" sz="2000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2000" dirty="0" smtClean="0"/>
              <a:t> </a:t>
            </a:r>
            <a:r>
              <a:rPr lang="uk-UA" dirty="0" err="1" smtClean="0"/>
              <a:t>Соцмережі</a:t>
            </a:r>
            <a:endParaRPr lang="uk-UA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6648" t="45338" r="61403" b="32806"/>
          <a:stretch/>
        </p:blipFill>
        <p:spPr bwMode="auto">
          <a:xfrm>
            <a:off x="194652" y="1305936"/>
            <a:ext cx="1426758" cy="1314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6719" t="39302" r="4415" b="53366"/>
          <a:stretch/>
        </p:blipFill>
        <p:spPr>
          <a:xfrm>
            <a:off x="4923744" y="5646729"/>
            <a:ext cx="2432116" cy="1131216"/>
          </a:xfrm>
          <a:prstGeom prst="rect">
            <a:avLst/>
          </a:prstGeom>
        </p:spPr>
      </p:pic>
      <p:pic>
        <p:nvPicPr>
          <p:cNvPr id="1026" name="Picture 2" descr="http://ainol.ua/image/data/news/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43" y="6012858"/>
            <a:ext cx="532353" cy="5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 rot="20793709">
            <a:off x="1992313" y="5949951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ru-RU" sz="18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812946" y="432256"/>
            <a:ext cx="36734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5000" b="1" dirty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КОНТАКТИ</a:t>
            </a:r>
            <a:endParaRPr lang="uk-UA" sz="50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384897" y="1514475"/>
            <a:ext cx="8529572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Телефон/факс (приймальна):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latin typeface="Times New Roman" panose="02020603050405020304" pitchFamily="18" charset="0"/>
              </a:rPr>
              <a:t>(057)705-15-64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Телефон інформаційної служби: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latin typeface="Times New Roman" panose="02020603050405020304" pitchFamily="18" charset="0"/>
              </a:rPr>
              <a:t>(057)705-07-37</a:t>
            </a:r>
            <a:endParaRPr kumimoji="1" lang="en-US" altLang="ru-RU" sz="28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Електронна пошта: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ru-RU" sz="2800" dirty="0" smtClean="0">
                <a:latin typeface="Times New Roman" panose="02020603050405020304" pitchFamily="18" charset="0"/>
                <a:hlinkClick r:id="rId2"/>
              </a:rPr>
              <a:t>office@zno-kharkiv.org.ua</a:t>
            </a:r>
            <a:r>
              <a:rPr kumimoji="1" lang="uk-UA" altLang="ru-RU" sz="2800" dirty="0" smtClean="0">
                <a:latin typeface="Times New Roman" panose="02020603050405020304" pitchFamily="18" charset="0"/>
              </a:rPr>
              <a:t> </a:t>
            </a:r>
            <a:endParaRPr kumimoji="1" lang="en-US" altLang="ru-RU" sz="28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Сайт: </a:t>
            </a:r>
            <a:endParaRPr kumimoji="1" lang="en-US" altLang="ru-RU" sz="2800" b="1" dirty="0">
              <a:solidFill>
                <a:srgbClr val="ED115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ru-RU" sz="2800" u="sng" dirty="0" smtClean="0">
                <a:latin typeface="Times New Roman" panose="02020603050405020304" pitchFamily="18" charset="0"/>
                <a:hlinkClick r:id="rId3"/>
              </a:rPr>
              <a:t>www.zno-kharkiv.org.ua</a:t>
            </a:r>
            <a:r>
              <a:rPr kumimoji="1" lang="uk-UA" altLang="ru-RU" sz="2800" u="sng" dirty="0" smtClean="0">
                <a:latin typeface="Times New Roman" panose="02020603050405020304" pitchFamily="18" charset="0"/>
              </a:rPr>
              <a:t> </a:t>
            </a:r>
            <a:endParaRPr kumimoji="1" lang="en-US" altLang="ru-RU" sz="2800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Адреса: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latin typeface="Times New Roman" panose="02020603050405020304" pitchFamily="18" charset="0"/>
              </a:rPr>
              <a:t>майдан Свободи, 6, офіс 463, м. Харків, 61022</a:t>
            </a:r>
            <a:endParaRPr kumimoji="1" lang="ru-RU" altLang="ru-RU" sz="2800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4" y="100424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37477"/>
            <a:ext cx="9067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Нормативне </a:t>
            </a:r>
            <a:r>
              <a:rPr lang="uk-UA" b="1" dirty="0"/>
              <a:t>забезпечення щодо ДПА у формі ЗНО </a:t>
            </a:r>
            <a:r>
              <a:rPr lang="uk-UA" b="1" dirty="0" smtClean="0"/>
              <a:t>для ПТНЗ та ВНЗ І-ІІ </a:t>
            </a:r>
            <a:r>
              <a:rPr lang="uk-UA" b="1" dirty="0" err="1" smtClean="0"/>
              <a:t>р.а</a:t>
            </a:r>
            <a:r>
              <a:rPr lang="uk-UA" b="1" dirty="0" smtClean="0"/>
              <a:t>.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27811" y="1778482"/>
            <a:ext cx="912598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Наказ МОНУ від 31.07.2017 </a:t>
            </a:r>
            <a:r>
              <a:rPr lang="uk-UA" dirty="0"/>
              <a:t>№ </a:t>
            </a:r>
            <a:r>
              <a:rPr lang="uk-UA" dirty="0" smtClean="0"/>
              <a:t>1103 </a:t>
            </a:r>
          </a:p>
          <a:p>
            <a:pPr marL="0" indent="0" algn="just">
              <a:buNone/>
            </a:pPr>
            <a:r>
              <a:rPr lang="uk-UA" dirty="0" smtClean="0"/>
              <a:t>«Деякі </a:t>
            </a:r>
            <a:r>
              <a:rPr lang="uk-UA" dirty="0"/>
              <a:t>питання проведення в 2018 році зовнішнього незалежного оцінювання результатів навчання, здобутих на основі повної загальної середньої </a:t>
            </a:r>
            <a:r>
              <a:rPr lang="uk-UA" dirty="0" smtClean="0"/>
              <a:t>освіти»</a:t>
            </a:r>
          </a:p>
          <a:p>
            <a:pPr marL="0" indent="0">
              <a:buNone/>
            </a:pPr>
            <a:endParaRPr lang="uk-UA" u="sng" dirty="0" smtClean="0"/>
          </a:p>
          <a:p>
            <a:pPr marL="0" indent="0">
              <a:buNone/>
            </a:pPr>
            <a:endParaRPr lang="uk-UA" u="sng" dirty="0" smtClean="0"/>
          </a:p>
          <a:p>
            <a:pPr marL="0" indent="0" algn="just">
              <a:buNone/>
            </a:pPr>
            <a:r>
              <a:rPr lang="ru-RU" i="1" dirty="0" smtClean="0"/>
              <a:t>2. </a:t>
            </a:r>
            <a:r>
              <a:rPr lang="uk-UA" i="1" dirty="0" smtClean="0"/>
              <a:t>Встановити, що в 2018 році:</a:t>
            </a:r>
          </a:p>
          <a:p>
            <a:pPr marL="0" indent="0" algn="just">
              <a:buNone/>
            </a:pPr>
            <a:r>
              <a:rPr lang="uk-UA" i="1" dirty="0" smtClean="0"/>
              <a:t>6) результати зовнішнього незалежного оцінювання з української мови і літератури (</a:t>
            </a:r>
            <a:r>
              <a:rPr lang="uk-UA" i="1" dirty="0" smtClean="0">
                <a:solidFill>
                  <a:srgbClr val="ED1150"/>
                </a:solidFill>
              </a:rPr>
              <a:t>українська мова</a:t>
            </a:r>
            <a:r>
              <a:rPr lang="uk-UA" i="1" dirty="0" smtClean="0"/>
              <a:t>) зараховуються як результати</a:t>
            </a:r>
            <a:r>
              <a:rPr lang="uk-UA" i="1" dirty="0" smtClean="0">
                <a:solidFill>
                  <a:srgbClr val="ED1150"/>
                </a:solidFill>
              </a:rPr>
              <a:t> державної підсумкової атестації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/>
              <a:t>за освітній рівень повної загальної середньої освіти для учнів (слухачів, студентів) </a:t>
            </a:r>
            <a:r>
              <a:rPr lang="uk-UA" i="1" dirty="0" smtClean="0">
                <a:solidFill>
                  <a:srgbClr val="ED1150"/>
                </a:solidFill>
              </a:rPr>
              <a:t>професійно-технічних, вищих навчальних закладів, </a:t>
            </a:r>
            <a:r>
              <a:rPr lang="uk-UA" i="1" dirty="0" smtClean="0"/>
              <a:t>які в 2018 році здобудуть повну загальну середню освіту</a:t>
            </a:r>
          </a:p>
          <a:p>
            <a:endParaRPr lang="uk-UA" u="sng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617" t="21874" r="67938" b="61875"/>
          <a:stretch/>
        </p:blipFill>
        <p:spPr>
          <a:xfrm>
            <a:off x="243027" y="1463040"/>
            <a:ext cx="1489167" cy="1188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37477"/>
            <a:ext cx="9067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Нормативне забезпечення щодо ДПА у формі ЗНО для ВНЗ І-ІІ </a:t>
            </a:r>
            <a:r>
              <a:rPr lang="uk-UA" b="1" dirty="0" err="1" smtClean="0"/>
              <a:t>р.а</a:t>
            </a:r>
            <a:r>
              <a:rPr lang="uk-UA" b="1" dirty="0" smtClean="0"/>
              <a:t>.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6905" y="1582151"/>
            <a:ext cx="912598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Наказ МОНУ від 22.08.2017 </a:t>
            </a:r>
            <a:r>
              <a:rPr lang="uk-UA" sz="2400" dirty="0"/>
              <a:t>№ </a:t>
            </a:r>
            <a:r>
              <a:rPr lang="uk-UA" sz="2400" dirty="0" smtClean="0"/>
              <a:t>1224</a:t>
            </a:r>
          </a:p>
          <a:p>
            <a:pPr marL="0" indent="0" algn="just">
              <a:buNone/>
            </a:pPr>
            <a:r>
              <a:rPr lang="uk-UA" sz="2400" dirty="0"/>
              <a:t>«Про затвердження Положення про державну підсумкову атестацію студентів, які здобувають освітньо-кваліфікаційний рівень молодшого спеціаліста з одночасним завершенням здобуття повної загальної середньої освіти»</a:t>
            </a:r>
            <a:endParaRPr lang="uk-UA" sz="2400" dirty="0" smtClean="0"/>
          </a:p>
          <a:p>
            <a:pPr marL="0" indent="0" algn="just">
              <a:buNone/>
            </a:pPr>
            <a:endParaRPr lang="uk-UA" sz="1050" u="sng" dirty="0" smtClean="0"/>
          </a:p>
          <a:p>
            <a:pPr marL="0" indent="0" algn="just">
              <a:buNone/>
            </a:pPr>
            <a:r>
              <a:rPr lang="uk-UA" sz="2400" i="1" dirty="0" smtClean="0"/>
              <a:t>Розділ</a:t>
            </a:r>
            <a:r>
              <a:rPr lang="ru-RU" sz="2400" i="1" dirty="0" smtClean="0"/>
              <a:t> ІІ. П. 4. </a:t>
            </a:r>
          </a:p>
          <a:p>
            <a:pPr marL="0" indent="0" algn="just">
              <a:buNone/>
            </a:pPr>
            <a:r>
              <a:rPr lang="uk-UA" sz="2400" i="1" dirty="0" smtClean="0"/>
              <a:t>Порядок проведення </a:t>
            </a:r>
            <a:r>
              <a:rPr lang="uk-UA" sz="2400" i="1" dirty="0" smtClean="0">
                <a:solidFill>
                  <a:srgbClr val="ED1150"/>
                </a:solidFill>
              </a:rPr>
              <a:t>атестації у формі зовнішнього незалежного оцінювання</a:t>
            </a:r>
            <a:r>
              <a:rPr lang="uk-UA" sz="2400" i="1" dirty="0" smtClean="0"/>
              <a:t> визначається </a:t>
            </a:r>
            <a:r>
              <a:rPr lang="uk-UA" sz="2400" b="1" i="1" dirty="0" smtClean="0"/>
              <a:t>Порядком проведення зовнішнього незалежного оцінювання результатів навчання, здобутих на основі повної загальної середньої освіти, затвердженим наказом Міністерства освіти і науки України від 10 січня 2017 року № 25, зареєстрованим у Міністерстві юстиції України 27 січня 2017 року за № 118/29986.</a:t>
            </a:r>
            <a:endParaRPr lang="uk-UA" sz="2400" b="1" i="1" u="sng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617" t="21874" r="67938" b="61875"/>
          <a:stretch/>
        </p:blipFill>
        <p:spPr>
          <a:xfrm>
            <a:off x="243027" y="1463040"/>
            <a:ext cx="1489167" cy="1188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016754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0271" y="856357"/>
            <a:ext cx="9665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 Адміністрування.</a:t>
            </a:r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2400" dirty="0" smtClean="0"/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 Організаційні питання.</a:t>
            </a:r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Методична підтримка.</a:t>
            </a:r>
          </a:p>
          <a:p>
            <a:pPr>
              <a:buClr>
                <a:srgbClr val="ED1150"/>
              </a:buClr>
            </a:pPr>
            <a:endParaRPr lang="uk-UA" sz="2400" dirty="0" smtClean="0"/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4800" dirty="0"/>
              <a:t>Інформаційно - роз'яснювальна </a:t>
            </a:r>
            <a:r>
              <a:rPr lang="uk-UA" sz="4800" dirty="0" smtClean="0"/>
              <a:t>робота.</a:t>
            </a:r>
            <a:endParaRPr lang="uk-UA" sz="4800" dirty="0"/>
          </a:p>
          <a:p>
            <a:pPr marL="285750" indent="-285750"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556" t="39990" r="81713" b="42561"/>
          <a:stretch/>
        </p:blipFill>
        <p:spPr>
          <a:xfrm>
            <a:off x="323989" y="2248616"/>
            <a:ext cx="1413934" cy="1794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43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17762" t="24950" r="36837" b="15724"/>
          <a:stretch/>
        </p:blipFill>
        <p:spPr>
          <a:xfrm>
            <a:off x="2589376" y="811850"/>
            <a:ext cx="8699617" cy="52335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84" y="-134663"/>
            <a:ext cx="10515600" cy="1197569"/>
          </a:xfrm>
        </p:spPr>
        <p:txBody>
          <a:bodyPr/>
          <a:lstStyle/>
          <a:p>
            <a:pPr algn="ctr"/>
            <a:r>
              <a:rPr lang="uk-UA" b="1" dirty="0" smtClean="0"/>
              <a:t>Адміністрування</a:t>
            </a:r>
            <a:endParaRPr lang="uk-U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16305" y="6045352"/>
            <a:ext cx="1017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ED1150"/>
                </a:solidFill>
              </a:rPr>
              <a:t>Визначення відповідальних у навчальних закладах</a:t>
            </a:r>
            <a:endParaRPr lang="uk-UA" sz="3200" dirty="0">
              <a:solidFill>
                <a:srgbClr val="ED115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32933" t="33879" r="59259" b="52232"/>
          <a:stretch/>
        </p:blipFill>
        <p:spPr>
          <a:xfrm>
            <a:off x="218938" y="1336293"/>
            <a:ext cx="1410357" cy="1410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34271" t="68205" r="60709" b="17510"/>
          <a:stretch/>
        </p:blipFill>
        <p:spPr>
          <a:xfrm>
            <a:off x="521526" y="5473714"/>
            <a:ext cx="805180" cy="97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016305" y="977647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8272" y="3218607"/>
            <a:ext cx="1138421" cy="245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ДОН СОДА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89376" y="847730"/>
            <a:ext cx="8884087" cy="5233502"/>
            <a:chOff x="2537287" y="847730"/>
            <a:chExt cx="8884087" cy="523350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/>
            <a:srcRect l="17762" t="24950" r="36837" b="15724"/>
            <a:stretch/>
          </p:blipFill>
          <p:spPr>
            <a:xfrm>
              <a:off x="2537287" y="847730"/>
              <a:ext cx="8699617" cy="523350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228272" y="3254487"/>
              <a:ext cx="1138421" cy="245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ДОН СОДА</a:t>
              </a:r>
              <a:endPara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8177842" y="3968151"/>
              <a:ext cx="3243532" cy="172163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4925">
              <a:solidFill>
                <a:srgbClr val="ED11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8110782" y="2432649"/>
            <a:ext cx="3178211" cy="153550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4925">
            <a:solidFill>
              <a:srgbClr val="ED11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172748"/>
            <a:ext cx="11874665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С</a:t>
            </a:r>
            <a:r>
              <a:rPr lang="uk-UA" sz="3600" b="1" dirty="0" smtClean="0"/>
              <a:t>айт УЦОЯО </a:t>
            </a:r>
            <a:r>
              <a:rPr lang="en-US" b="1" u="sng" dirty="0" smtClean="0"/>
              <a:t>testportal.gov.ua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uk-UA" sz="3600" b="1" dirty="0" smtClean="0"/>
              <a:t> розділ </a:t>
            </a:r>
            <a:r>
              <a:rPr lang="uk-UA" sz="3600" b="1" dirty="0" smtClean="0">
                <a:solidFill>
                  <a:srgbClr val="ED1150"/>
                </a:solidFill>
              </a:rPr>
              <a:t>«Керівникам навчальних закладів»</a:t>
            </a:r>
            <a:endParaRPr lang="uk-UA" sz="3600" b="1" dirty="0">
              <a:solidFill>
                <a:srgbClr val="ED11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200" t="50347" r="45426" b="32986"/>
          <a:stretch/>
        </p:blipFill>
        <p:spPr>
          <a:xfrm>
            <a:off x="163285" y="1465837"/>
            <a:ext cx="1502596" cy="1357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70560" y="1690686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36" t="3836" r="1681" b="16406"/>
          <a:stretch/>
        </p:blipFill>
        <p:spPr>
          <a:xfrm>
            <a:off x="2370968" y="1595888"/>
            <a:ext cx="6712818" cy="358858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20838" y="4442604"/>
            <a:ext cx="2173856" cy="4313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Заклади освіти - Opera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6480" r="32642" b="49416"/>
          <a:stretch/>
        </p:blipFill>
        <p:spPr>
          <a:xfrm>
            <a:off x="6394909" y="3808649"/>
            <a:ext cx="5408761" cy="2842317"/>
          </a:xfrm>
          <a:prstGeom prst="rect">
            <a:avLst/>
          </a:prstGeom>
          <a:ln>
            <a:solidFill>
              <a:srgbClr val="ED1150"/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5149970" y="4942936"/>
            <a:ext cx="1244939" cy="327711"/>
          </a:xfrm>
          <a:prstGeom prst="straightConnector1">
            <a:avLst/>
          </a:prstGeom>
          <a:ln w="57150">
            <a:solidFill>
              <a:srgbClr val="ED11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64634" y="1999990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отримують</a:t>
            </a:r>
            <a:r>
              <a:rPr lang="uk-UA" sz="2400" b="1" dirty="0">
                <a:solidFill>
                  <a:srgbClr val="FF0066"/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 у 2018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964634" y="3224705"/>
            <a:ext cx="4621353" cy="2557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</a:rPr>
              <a:t>українська 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</a:t>
            </a:r>
            <a:r>
              <a:rPr lang="uk-U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ОБОВЯЗКОВО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решта предметів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складається у навчальному закладі (ПТНЗ/ВНЗ І-ІІ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357188"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право обрати інші предмети ЗНО, які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зараховуються як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825142" y="1931245"/>
            <a:ext cx="4278075" cy="712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мають</a:t>
            </a:r>
            <a:r>
              <a:rPr lang="uk-UA" sz="2400" b="1" dirty="0" smtClean="0">
                <a:solidFill>
                  <a:srgbClr val="FF0066"/>
                </a:solidFill>
              </a:rPr>
              <a:t> </a:t>
            </a:r>
            <a:r>
              <a:rPr lang="uk-UA" sz="2400" b="1" dirty="0">
                <a:solidFill>
                  <a:srgbClr val="FF0066"/>
                </a:solidFill>
              </a:rPr>
              <a:t>повну загальну середню освіту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933226" y="3250518"/>
            <a:ext cx="4015471" cy="2323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</a:p>
          <a:p>
            <a:pPr marL="342900" indent="-342900">
              <a:buAutoNum type="arabicPeriod"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Предмети ЗНО 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із переліку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ВНЗ, в якій планується вступ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2122551" y="250956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/>
              <a:t>Учасники ЗНО-2018</a:t>
            </a:r>
            <a:endParaRPr lang="ru-RU" sz="5400" b="1" dirty="0"/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964633" y="5574214"/>
            <a:ext cx="46213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u="sng" dirty="0" smtClean="0">
                <a:solidFill>
                  <a:srgbClr val="FF0066"/>
                </a:solidFill>
              </a:rPr>
              <a:t>Реєстрація на ЗНО - через навчальний заклад</a:t>
            </a:r>
            <a:endParaRPr lang="ru-RU" sz="2400" b="1" u="sng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725985" y="5574214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u="sng" dirty="0" smtClean="0">
                <a:solidFill>
                  <a:srgbClr val="FF0066"/>
                </a:solidFill>
              </a:rPr>
              <a:t>Реєстрація на ЗНО  - самостійно</a:t>
            </a:r>
            <a:endParaRPr lang="ru-RU" sz="2400" b="1" u="sng" dirty="0">
              <a:solidFill>
                <a:srgbClr val="FF0066"/>
              </a:solidFill>
            </a:endParaRPr>
          </a:p>
          <a:p>
            <a:pPr algn="ctr"/>
            <a:endParaRPr lang="ru-RU" sz="16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04239">
            <a:off x="3698973" y="1109237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6421" y="6383028"/>
            <a:ext cx="1032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Можна обрати </a:t>
            </a:r>
            <a:r>
              <a:rPr lang="uk-UA" sz="2000" u="sng" dirty="0" smtClean="0"/>
              <a:t>не </a:t>
            </a:r>
            <a:r>
              <a:rPr lang="uk-UA" sz="2000" u="sng" dirty="0"/>
              <a:t>більше 4-х </a:t>
            </a:r>
            <a:r>
              <a:rPr lang="uk-UA" sz="2000" dirty="0" smtClean="0"/>
              <a:t>предметів ЗНО, з урахуванням  української мови </a:t>
            </a:r>
            <a:r>
              <a:rPr lang="uk-UA" sz="2000" dirty="0"/>
              <a:t>і </a:t>
            </a:r>
            <a:r>
              <a:rPr lang="uk-UA" sz="2000" dirty="0" smtClean="0"/>
              <a:t>літератури 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19173651">
            <a:off x="7523498" y="11117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767639" y="2714955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725765" y="26865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465" y="87556"/>
            <a:ext cx="8814173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Реєстрація 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1747" y="1500905"/>
            <a:ext cx="9181936" cy="4351338"/>
          </a:xfrm>
        </p:spPr>
        <p:txBody>
          <a:bodyPr>
            <a:normAutofit/>
          </a:bodyPr>
          <a:lstStyle/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 smtClean="0"/>
              <a:t> Терміни: </a:t>
            </a:r>
            <a:r>
              <a:rPr lang="uk-UA" b="1" dirty="0" smtClean="0"/>
              <a:t>лютий</a:t>
            </a:r>
            <a:r>
              <a:rPr lang="uk-UA" dirty="0" smtClean="0"/>
              <a:t> (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06.02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19.03.2018) 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2000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dirty="0" smtClean="0"/>
              <a:t> Документи: </a:t>
            </a:r>
          </a:p>
          <a:p>
            <a:pPr marL="715963" indent="-266700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реєстраційна картка;</a:t>
            </a:r>
          </a:p>
          <a:p>
            <a:pPr marL="715963" indent="-266700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паспортний документ;</a:t>
            </a:r>
          </a:p>
          <a:p>
            <a:pPr marL="715963" indent="-266700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dirty="0" smtClean="0"/>
              <a:t>2 фото 3*4;</a:t>
            </a:r>
          </a:p>
          <a:p>
            <a:pPr marL="715963" indent="-266700">
              <a:buClr>
                <a:srgbClr val="ED1150"/>
              </a:buClr>
              <a:buFont typeface="Wingdings" panose="05000000000000000000" pitchFamily="2" charset="2"/>
              <a:buChar char="ü"/>
            </a:pPr>
            <a:r>
              <a:rPr lang="uk-UA" b="1" dirty="0" smtClean="0"/>
              <a:t>список</a:t>
            </a:r>
            <a:r>
              <a:rPr lang="uk-UA" dirty="0" smtClean="0"/>
              <a:t> навчального закладу за визначеною формою.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311" t="53323" r="46096" b="30010"/>
          <a:stretch/>
        </p:blipFill>
        <p:spPr>
          <a:xfrm>
            <a:off x="195799" y="1413119"/>
            <a:ext cx="1516170" cy="1480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78179" y="5375189"/>
            <a:ext cx="1002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ED1150"/>
                </a:solidFill>
              </a:rPr>
              <a:t>Контроль за отриманням паспортних документів особами, яким станом на 1 вересня виповнилось 14 років</a:t>
            </a:r>
            <a:endParaRPr lang="uk-UA" sz="2800" dirty="0">
              <a:solidFill>
                <a:srgbClr val="ED11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4271" t="68205" r="60709" b="17510"/>
          <a:stretch/>
        </p:blipFill>
        <p:spPr>
          <a:xfrm>
            <a:off x="519548" y="5428286"/>
            <a:ext cx="805180" cy="97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0" y="79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Проведення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2153" y="1500905"/>
            <a:ext cx="9546805" cy="4351338"/>
          </a:xfrm>
        </p:spPr>
        <p:txBody>
          <a:bodyPr>
            <a:normAutofit/>
          </a:bodyPr>
          <a:lstStyle/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3200" dirty="0" smtClean="0"/>
              <a:t>Терміни: з 22 травня по 13 червня 2018 року.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3200" dirty="0" smtClean="0"/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3200" dirty="0" smtClean="0"/>
              <a:t> Українська мова і література – 24 травня 2018 року.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3200" dirty="0" smtClean="0"/>
          </a:p>
          <a:p>
            <a:pPr algn="just">
              <a:buClr>
                <a:srgbClr val="ED1150"/>
              </a:buClr>
              <a:buFont typeface="Wingdings" panose="05000000000000000000" pitchFamily="2" charset="2"/>
              <a:buChar char="q"/>
            </a:pPr>
            <a:r>
              <a:rPr lang="uk-UA" sz="3200" dirty="0" smtClean="0"/>
              <a:t> Організація довозу учасників ЗНО=ДПА до пунктів проведення ЗНО</a:t>
            </a:r>
          </a:p>
          <a:p>
            <a:pPr>
              <a:buClr>
                <a:srgbClr val="ED1150"/>
              </a:buClr>
              <a:buFont typeface="Wingdings" panose="05000000000000000000" pitchFamily="2" charset="2"/>
              <a:buChar char="q"/>
            </a:pPr>
            <a:endParaRPr lang="uk-U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37631" y="5423053"/>
            <a:ext cx="9799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solidFill>
                  <a:srgbClr val="ED1150"/>
                </a:solidFill>
              </a:rPr>
              <a:t>Контроль за явкою та наявністю необхідних документів в учасників для пропуску до пункту 24.05.2018</a:t>
            </a:r>
            <a:endParaRPr lang="uk-UA" sz="3200" dirty="0">
              <a:solidFill>
                <a:srgbClr val="ED11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7737" t="66617" r="22558" b="16518"/>
          <a:stretch/>
        </p:blipFill>
        <p:spPr>
          <a:xfrm>
            <a:off x="189063" y="1305936"/>
            <a:ext cx="1548373" cy="1512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4271" t="68205" r="60709" b="17510"/>
          <a:stretch/>
        </p:blipFill>
        <p:spPr>
          <a:xfrm>
            <a:off x="484717" y="5521990"/>
            <a:ext cx="805180" cy="97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000045" y="1305936"/>
            <a:ext cx="18104" cy="547200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211520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689</Words>
  <Application>Microsoft Office PowerPoint</Application>
  <PresentationFormat>Произвольный</PresentationFormat>
  <Paragraphs>131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Нормативне забезпечення щодо ДПА у формі ЗНО для ПТНЗ та ВНЗ І-ІІ р.а. </vt:lpstr>
      <vt:lpstr>Нормативне забезпечення щодо ДПА у формі ЗНО для ВНЗ І-ІІ р.а. </vt:lpstr>
      <vt:lpstr>Презентация PowerPoint</vt:lpstr>
      <vt:lpstr>Адміністрування</vt:lpstr>
      <vt:lpstr>Сайт УЦОЯО testportal.gov.ua  розділ «Керівникам навчальних закладів»</vt:lpstr>
      <vt:lpstr>Презентация PowerPoint</vt:lpstr>
      <vt:lpstr>Реєстрація </vt:lpstr>
      <vt:lpstr>Проведення</vt:lpstr>
      <vt:lpstr>Мережа округів з української мови і літератури </vt:lpstr>
      <vt:lpstr>Презентация PowerPoint</vt:lpstr>
      <vt:lpstr>Презентация PowerPoint</vt:lpstr>
      <vt:lpstr>Методична підтримка: сайт УЦОЯО testportal.gov.ua  розділи «Учасникам», «Предмети»</vt:lpstr>
      <vt:lpstr>Методична підтримка: сайт УЦОЯО розділ «Предмети»</vt:lpstr>
      <vt:lpstr>Презентация PowerPoint</vt:lpstr>
      <vt:lpstr>Інформаційно - роз'яснювальна робота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Русанова</dc:creator>
  <cp:lastModifiedBy>User</cp:lastModifiedBy>
  <cp:revision>119</cp:revision>
  <cp:lastPrinted>2017-10-30T13:38:15Z</cp:lastPrinted>
  <dcterms:created xsi:type="dcterms:W3CDTF">2016-02-01T11:13:14Z</dcterms:created>
  <dcterms:modified xsi:type="dcterms:W3CDTF">2017-10-31T10:45:57Z</dcterms:modified>
</cp:coreProperties>
</file>