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2" r:id="rId2"/>
    <p:sldId id="281" r:id="rId3"/>
    <p:sldId id="282" r:id="rId4"/>
    <p:sldId id="283" r:id="rId5"/>
    <p:sldId id="284" r:id="rId6"/>
    <p:sldId id="285" r:id="rId7"/>
    <p:sldId id="279" r:id="rId8"/>
    <p:sldId id="274" r:id="rId9"/>
    <p:sldId id="286" r:id="rId10"/>
    <p:sldId id="276" r:id="rId11"/>
    <p:sldId id="277" r:id="rId12"/>
    <p:sldId id="278" r:id="rId13"/>
    <p:sldId id="288" r:id="rId14"/>
    <p:sldId id="287" r:id="rId15"/>
    <p:sldId id="275" r:id="rId16"/>
    <p:sldId id="260" r:id="rId17"/>
    <p:sldId id="269" r:id="rId18"/>
    <p:sldId id="261" r:id="rId19"/>
    <p:sldId id="268" r:id="rId20"/>
    <p:sldId id="265" r:id="rId21"/>
    <p:sldId id="266" r:id="rId22"/>
    <p:sldId id="263" r:id="rId23"/>
    <p:sldId id="262" r:id="rId24"/>
    <p:sldId id="264" r:id="rId25"/>
    <p:sldId id="257" r:id="rId26"/>
    <p:sldId id="258" r:id="rId27"/>
    <p:sldId id="270" r:id="rId28"/>
    <p:sldId id="271" r:id="rId29"/>
    <p:sldId id="289" r:id="rId30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FCCCF"/>
    <a:srgbClr val="99FF66"/>
    <a:srgbClr val="FFFF00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3EA30E-67E0-4DA8-9D5D-74D2365AC640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A3933B-5915-4645-A640-931AC395735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63FE3E-E54B-483D-B08D-3D094EE95C07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0CCADA-4100-4925-9B18-F755CEEA681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A73C00-B372-495D-8209-4A4141569986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A3B348-7B56-45E1-B762-76FDC4800F0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CECB-BDD5-45CB-8A58-08975E0FF0C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CB45-013D-4814-B6E5-F512DCA325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BCA4-936B-42C7-A344-2599FF6E76E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0940-D0CD-490C-8602-53FF6FBAC70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0652-46CA-4E98-AF04-B43E0EDE3DD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D5B8-ED1D-4003-81BB-1644D60DDC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2E3009-4629-4B44-A69E-6E8E38E0D63A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CB605F-C2E2-4B63-9FBB-E1DE6211F26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89228D-C552-42CF-9CAB-EA45CCF9E84C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E33B23-98FA-4D81-9CCA-1C7E16F2B0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7E19B9-D69C-422A-97A4-C77B7A5ED1A8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A48F61-22CD-4067-8CF0-B9BD921E132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629193-2637-42BB-8C27-9729D1408007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A04DCF-135F-40AB-A889-88D1B1DA3FD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743EAB-6AF3-4D81-9DCA-2FA81AF2A9FC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7AEDC7-D773-4954-A95A-1351A207953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BAFEF9-2242-4A01-A2CB-1BB1B59CBD69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664C75-2C3E-40EE-A3BE-88FC00A50F2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8F148-C05C-4180-AD8E-6D11BD50F830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AB6EC2-F559-4F0D-B60C-93A94AD4BCB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AE7B91-76A7-4E41-A122-7C3ABBD7FECD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49B963-022F-4FA6-BFBF-6038B82F272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F75BB0E-65E9-4B5A-A221-AEE3C63B3061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F97458A-A152-43D1-A933-407E3AF87F4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sspu.sumy.ua/plugins/content/mavikthumbnails/thumbnails/339x211-images-stories-Zagalna-korpu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encrypted-tbn2.gstatic.com/images?q=tbn:ANd9GcRwa_oTZ_FlQf4XZQJG89ngJy4iq39lk9eEvhuvddpWg3e1rcy5" TargetMode="Externa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svita.ua/school/reform/5367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416824" cy="2614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chemeClr val="tx1"/>
                </a:solidFill>
              </a:rPr>
              <a:t>Інноваційні підходи до роботи з обдарованими учнями, як однієї із складових професійної самореалізації вчителя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437112"/>
            <a:ext cx="5503466" cy="1239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Метейко А.В.,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з хімії навчально-методичного відділу координації освітньої діяльності та професійного розвитку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408" y="188640"/>
            <a:ext cx="7704857" cy="5623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Всеукраїнський турнір юного хіміка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 algn="just"/>
            <a:r>
              <a:rPr lang="uk-UA" b="1" dirty="0"/>
              <a:t>Мета заходу</a:t>
            </a:r>
            <a:r>
              <a:rPr lang="uk-UA" dirty="0"/>
              <a:t> –</a:t>
            </a:r>
            <a:r>
              <a:rPr lang="uk-UA" dirty="0" smtClean="0"/>
              <a:t> пошук</a:t>
            </a:r>
            <a:r>
              <a:rPr lang="en-US" dirty="0" smtClean="0"/>
              <a:t> </a:t>
            </a:r>
            <a:r>
              <a:rPr lang="uk-UA" dirty="0" smtClean="0"/>
              <a:t>учнів</a:t>
            </a:r>
            <a:r>
              <a:rPr lang="uk-UA" dirty="0"/>
              <a:t>, </a:t>
            </a:r>
            <a:r>
              <a:rPr lang="uk-UA" dirty="0" smtClean="0"/>
              <a:t>що виявляють бажання займатися хімічною наукою, уміють та бажають проводити наукові дослідження; формує уміння висувати гіпотези та доводити їх правдивість.</a:t>
            </a:r>
            <a:endParaRPr lang="uk-UA" dirty="0"/>
          </a:p>
          <a:p>
            <a:pPr algn="just"/>
            <a:r>
              <a:rPr lang="uk-UA" b="1" dirty="0" smtClean="0"/>
              <a:t>Рівень заходу</a:t>
            </a:r>
            <a:r>
              <a:rPr lang="uk-UA" dirty="0" smtClean="0"/>
              <a:t> – Всеукраїнський</a:t>
            </a:r>
          </a:p>
          <a:p>
            <a:pPr marL="1612900" indent="-1612900"/>
            <a:r>
              <a:rPr lang="uk-UA" b="1" dirty="0" smtClean="0"/>
              <a:t>База проведення </a:t>
            </a:r>
            <a:r>
              <a:rPr lang="uk-UA" dirty="0" smtClean="0"/>
              <a:t>– навчальні заклади України</a:t>
            </a:r>
          </a:p>
          <a:p>
            <a:pPr marL="1612900" indent="-1612900"/>
            <a:r>
              <a:rPr lang="uk-UA" b="1" dirty="0"/>
              <a:t>Терміни проведення:</a:t>
            </a:r>
            <a:r>
              <a:rPr lang="uk-UA" dirty="0"/>
              <a:t> </a:t>
            </a:r>
            <a:r>
              <a:rPr lang="uk-UA" dirty="0" smtClean="0"/>
              <a:t>жовтень-листопад</a:t>
            </a:r>
            <a:endParaRPr lang="uk-UA" dirty="0"/>
          </a:p>
          <a:p>
            <a:pPr algn="just"/>
            <a:r>
              <a:rPr lang="uk-UA" b="1" dirty="0" smtClean="0"/>
              <a:t>Фінансування</a:t>
            </a:r>
            <a:r>
              <a:rPr lang="uk-UA" dirty="0" smtClean="0"/>
              <a:t> – самофінансування</a:t>
            </a:r>
          </a:p>
          <a:p>
            <a:pPr algn="just"/>
            <a:endParaRPr lang="uk-UA" sz="1000" dirty="0" smtClean="0"/>
          </a:p>
          <a:p>
            <a:pPr algn="just"/>
            <a:r>
              <a:rPr lang="uk-UA" b="1" dirty="0"/>
              <a:t>Переваги такої форми роботи</a:t>
            </a:r>
            <a:r>
              <a:rPr lang="uk-UA" b="1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/>
              <a:t>командно-особистісне змагання, яке спрямовано на розвиток уяви, мислення, комунікативних здібностей (уміння вести полеміку та брати участь у дискусіях);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/>
              <a:t>навчає думати не за шаблоном та шукати нестандартні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наукових проблем   </a:t>
            </a:r>
          </a:p>
          <a:p>
            <a:pPr algn="just"/>
            <a:endParaRPr lang="uk-UA" sz="1000" dirty="0" smtClean="0"/>
          </a:p>
          <a:p>
            <a:pPr marL="2336800" indent="-2336800" algn="just"/>
            <a:r>
              <a:rPr lang="uk-UA" b="1" dirty="0" smtClean="0"/>
              <a:t>Кількість учасників:</a:t>
            </a:r>
            <a:r>
              <a:rPr lang="uk-UA" dirty="0" smtClean="0"/>
              <a:t> команда учнів Сумської області участь брала у 2009-2010 </a:t>
            </a:r>
            <a:r>
              <a:rPr lang="uk-UA" dirty="0" err="1" smtClean="0"/>
              <a:t>н.р</a:t>
            </a:r>
            <a:r>
              <a:rPr lang="uk-UA" dirty="0" smtClean="0"/>
              <a:t>. (учні м. Суми та м. Шостки)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8873" y="602128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4841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464012"/>
              </p:ext>
            </p:extLst>
          </p:nvPr>
        </p:nvGraphicFramePr>
        <p:xfrm>
          <a:off x="1259632" y="1484784"/>
          <a:ext cx="770485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728192"/>
                <a:gridCol w="1368152"/>
                <a:gridCol w="15121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Регіони України</a:t>
                      </a:r>
                      <a:endParaRPr lang="ru-RU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2014 рік  (15/9)</a:t>
                      </a:r>
                    </a:p>
                    <a:p>
                      <a:pPr algn="ctr"/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м. Дніпропетровськ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2015 рік (17/11)</a:t>
                      </a:r>
                    </a:p>
                    <a:p>
                      <a:pPr algn="ctr"/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м. Чернівці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2016 рік (19/10)</a:t>
                      </a:r>
                    </a:p>
                    <a:p>
                      <a:pPr algn="ctr"/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Хмельницьк</a:t>
                      </a: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Харків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Одеса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Львів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Київ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Полтавська область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Житомир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Волинська область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Вінниця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Рівно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Чернівці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Дніпропетровськ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Донецьк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Хмельницьк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0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Луганська область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224624" cy="5623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Турнір юного хіміка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Регіони України, які беруть участь у турнірі юного хіміка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0760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40" y="188640"/>
            <a:ext cx="7498080" cy="634400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solidFill>
                  <a:schemeClr val="tx1"/>
                </a:solidFill>
              </a:rPr>
              <a:t>Інтернет-олімпіада</a:t>
            </a:r>
            <a:r>
              <a:rPr lang="uk-UA" sz="3600" b="1" dirty="0" smtClean="0">
                <a:solidFill>
                  <a:schemeClr val="tx1"/>
                </a:solidFill>
              </a:rPr>
              <a:t> з хімії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80840" y="836712"/>
            <a:ext cx="77048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 algn="just"/>
            <a:r>
              <a:rPr lang="ru-RU" sz="1700" b="1" dirty="0"/>
              <a:t>Мета</a:t>
            </a:r>
            <a:r>
              <a:rPr lang="ru-RU" sz="1700" dirty="0"/>
              <a:t> </a:t>
            </a:r>
            <a:r>
              <a:rPr lang="uk-UA" sz="1700" dirty="0"/>
              <a:t>–</a:t>
            </a:r>
            <a:r>
              <a:rPr lang="ru-RU" sz="1700" dirty="0" smtClean="0"/>
              <a:t> </a:t>
            </a:r>
            <a:r>
              <a:rPr lang="uk-UA" sz="1700" dirty="0" smtClean="0"/>
              <a:t>створити умови для рівного доступу до участі у масових інтелектуальних змаганнях учнів ЗНЗ та ПТНЗ, що проживають і навчаються у сільській місцевості та населених пунктах, віддалених від навчальних та наукових центрів за допомогою використання ІКТ-технологій </a:t>
            </a:r>
          </a:p>
          <a:p>
            <a:pPr algn="just"/>
            <a:r>
              <a:rPr lang="uk-UA" sz="1700" b="1" dirty="0"/>
              <a:t>Рівень заходу</a:t>
            </a:r>
            <a:r>
              <a:rPr lang="uk-UA" sz="1700" dirty="0"/>
              <a:t> – Всеукраїнський</a:t>
            </a:r>
          </a:p>
          <a:p>
            <a:pPr marL="2247900" indent="-2247900" algn="just"/>
            <a:r>
              <a:rPr lang="uk-UA" sz="1700" b="1" dirty="0"/>
              <a:t>База проведення </a:t>
            </a:r>
            <a:r>
              <a:rPr lang="uk-UA" sz="1700" dirty="0"/>
              <a:t>– </a:t>
            </a:r>
            <a:r>
              <a:rPr lang="uk-UA" sz="1700" dirty="0" smtClean="0"/>
              <a:t>Одеський</a:t>
            </a:r>
            <a:r>
              <a:rPr lang="ru-RU" sz="1700" dirty="0" smtClean="0"/>
              <a:t> </a:t>
            </a:r>
            <a:r>
              <a:rPr lang="uk-UA" sz="1700" dirty="0" smtClean="0"/>
              <a:t>обласний</a:t>
            </a:r>
            <a:r>
              <a:rPr lang="ru-RU" sz="1700" dirty="0" smtClean="0"/>
              <a:t> </a:t>
            </a:r>
            <a:r>
              <a:rPr lang="uk-UA" sz="1700" dirty="0" smtClean="0"/>
              <a:t>інститут</a:t>
            </a:r>
            <a:r>
              <a:rPr lang="ru-RU" sz="1700" dirty="0" smtClean="0"/>
              <a:t> </a:t>
            </a:r>
            <a:r>
              <a:rPr lang="uk-UA" sz="1700" dirty="0" smtClean="0"/>
              <a:t>удосконалення</a:t>
            </a:r>
            <a:r>
              <a:rPr lang="ru-RU" sz="1700" dirty="0" smtClean="0"/>
              <a:t> </a:t>
            </a:r>
            <a:r>
              <a:rPr lang="uk-UA" sz="1700" dirty="0" smtClean="0"/>
              <a:t>вчителів</a:t>
            </a:r>
          </a:p>
          <a:p>
            <a:r>
              <a:rPr lang="uk-UA" sz="1700" b="1" dirty="0" smtClean="0"/>
              <a:t>Терміни проведення:</a:t>
            </a:r>
            <a:r>
              <a:rPr lang="uk-UA" sz="1700" dirty="0" smtClean="0"/>
              <a:t> </a:t>
            </a:r>
          </a:p>
          <a:p>
            <a:pPr marL="723900"/>
            <a:r>
              <a:rPr lang="ru-RU" sz="1700" dirty="0" smtClean="0"/>
              <a:t>І </a:t>
            </a:r>
            <a:r>
              <a:rPr lang="ru-RU" sz="1700" dirty="0"/>
              <a:t>( </a:t>
            </a:r>
            <a:r>
              <a:rPr lang="uk-UA" sz="1700" dirty="0" smtClean="0"/>
              <a:t>заочний</a:t>
            </a:r>
            <a:r>
              <a:rPr lang="ru-RU" sz="1700" dirty="0" smtClean="0"/>
              <a:t>) </a:t>
            </a:r>
            <a:r>
              <a:rPr lang="uk-UA" sz="1700" dirty="0" smtClean="0"/>
              <a:t>етап</a:t>
            </a:r>
            <a:r>
              <a:rPr lang="ru-RU" sz="1700" dirty="0" smtClean="0"/>
              <a:t> </a:t>
            </a:r>
            <a:r>
              <a:rPr lang="ru-RU" sz="1700" dirty="0"/>
              <a:t>– </a:t>
            </a:r>
            <a:r>
              <a:rPr lang="ru-RU" sz="1700" dirty="0" smtClean="0"/>
              <a:t>перший </a:t>
            </a:r>
            <a:r>
              <a:rPr lang="ru-RU" sz="1700" dirty="0"/>
              <a:t>тур – 30 </a:t>
            </a:r>
            <a:r>
              <a:rPr lang="uk-UA" sz="1700" dirty="0" smtClean="0"/>
              <a:t>червня</a:t>
            </a:r>
            <a:r>
              <a:rPr lang="ru-RU" sz="1700" dirty="0" smtClean="0"/>
              <a:t> </a:t>
            </a:r>
            <a:r>
              <a:rPr lang="ru-RU" sz="1700" dirty="0"/>
              <a:t>– 01 </a:t>
            </a:r>
            <a:r>
              <a:rPr lang="uk-UA" sz="1700" dirty="0" smtClean="0"/>
              <a:t>серпня</a:t>
            </a:r>
            <a:endParaRPr lang="ru-RU" sz="1700" dirty="0" smtClean="0"/>
          </a:p>
          <a:p>
            <a:pPr marL="723900"/>
            <a:r>
              <a:rPr lang="ru-RU" sz="1700" dirty="0" smtClean="0"/>
              <a:t>                               </a:t>
            </a:r>
            <a:r>
              <a:rPr lang="uk-UA" sz="1700" dirty="0" smtClean="0"/>
              <a:t>другий</a:t>
            </a:r>
            <a:r>
              <a:rPr lang="ru-RU" sz="1700" dirty="0" smtClean="0"/>
              <a:t> </a:t>
            </a:r>
            <a:r>
              <a:rPr lang="ru-RU" sz="1700" dirty="0"/>
              <a:t>тур – 01 </a:t>
            </a:r>
            <a:r>
              <a:rPr lang="uk-UA" sz="1700" dirty="0" smtClean="0"/>
              <a:t>серпня</a:t>
            </a:r>
            <a:r>
              <a:rPr lang="ru-RU" sz="1700" dirty="0" smtClean="0"/>
              <a:t> </a:t>
            </a:r>
            <a:r>
              <a:rPr lang="ru-RU" sz="1700" dirty="0"/>
              <a:t>– 01 </a:t>
            </a:r>
            <a:r>
              <a:rPr lang="uk-UA" sz="1700" dirty="0" smtClean="0"/>
              <a:t>вересня</a:t>
            </a:r>
            <a:endParaRPr lang="ru-RU" sz="1700" dirty="0"/>
          </a:p>
          <a:p>
            <a:pPr marL="723900"/>
            <a:r>
              <a:rPr lang="ru-RU" sz="1700" dirty="0"/>
              <a:t>ІІ  </a:t>
            </a:r>
            <a:r>
              <a:rPr lang="ru-RU" sz="1700" dirty="0" smtClean="0"/>
              <a:t>(</a:t>
            </a:r>
            <a:r>
              <a:rPr lang="uk-UA" sz="1700" dirty="0" smtClean="0"/>
              <a:t>очний</a:t>
            </a:r>
            <a:r>
              <a:rPr lang="ru-RU" sz="1700" dirty="0" smtClean="0"/>
              <a:t>) </a:t>
            </a:r>
            <a:r>
              <a:rPr lang="uk-UA" sz="1700" dirty="0" smtClean="0"/>
              <a:t>етап</a:t>
            </a:r>
            <a:r>
              <a:rPr lang="ru-RU" sz="1700" dirty="0"/>
              <a:t> – </a:t>
            </a:r>
            <a:r>
              <a:rPr lang="uk-UA" sz="1700" dirty="0" smtClean="0"/>
              <a:t>грудень</a:t>
            </a:r>
            <a:r>
              <a:rPr lang="ru-RU" sz="1700" dirty="0"/>
              <a:t>  </a:t>
            </a:r>
          </a:p>
          <a:p>
            <a:pPr algn="just"/>
            <a:r>
              <a:rPr lang="uk-UA" sz="1700" b="1" dirty="0" smtClean="0"/>
              <a:t>Фінансування: </a:t>
            </a:r>
            <a:r>
              <a:rPr lang="uk-UA" sz="1700" dirty="0" smtClean="0"/>
              <a:t>заочний тур – безкоштовно, очний – самофінансування</a:t>
            </a:r>
          </a:p>
          <a:p>
            <a:pPr algn="just"/>
            <a:endParaRPr lang="uk-UA" sz="1000" dirty="0"/>
          </a:p>
          <a:p>
            <a:pPr algn="just"/>
            <a:r>
              <a:rPr lang="uk-UA" sz="1700" b="1" dirty="0"/>
              <a:t>Переваги такої форми роботи</a:t>
            </a:r>
            <a:r>
              <a:rPr lang="uk-UA" sz="1700" b="1" dirty="0" smtClean="0"/>
              <a:t>:</a:t>
            </a:r>
          </a:p>
          <a:p>
            <a:pPr algn="just"/>
            <a:r>
              <a:rPr lang="uk-UA" sz="1700" dirty="0" smtClean="0"/>
              <a:t>- учні, не витрачаючи кошти на проїзд, мають можливість дистанційно брати участь у хімічних змаганнях Всеукраїнського рівню, тим самим одержуючи додаткову підготовку до очної форми Всеукраїнської олімпіад з хімії;</a:t>
            </a:r>
          </a:p>
          <a:p>
            <a:pPr algn="just"/>
            <a:r>
              <a:rPr lang="uk-UA" sz="1700" dirty="0" smtClean="0"/>
              <a:t>- у випадку одержання </a:t>
            </a:r>
            <a:r>
              <a:rPr lang="uk-UA" sz="1700" dirty="0" smtClean="0">
                <a:solidFill>
                  <a:srgbClr val="FF0000"/>
                </a:solidFill>
              </a:rPr>
              <a:t>призового</a:t>
            </a:r>
            <a:r>
              <a:rPr lang="uk-UA" sz="1700" dirty="0" smtClean="0"/>
              <a:t> диплому, наказом МОН включається до участі в І</a:t>
            </a:r>
            <a:r>
              <a:rPr lang="en-US" sz="1700" dirty="0" smtClean="0"/>
              <a:t>V</a:t>
            </a:r>
            <a:r>
              <a:rPr lang="uk-UA" sz="1700" dirty="0" smtClean="0"/>
              <a:t> етапі Всеукраїнської олімпіади з хімії.  </a:t>
            </a:r>
            <a:endParaRPr lang="uk-UA" sz="1700" dirty="0"/>
          </a:p>
          <a:p>
            <a:pPr marL="2336800" indent="-2336800" algn="just"/>
            <a:r>
              <a:rPr lang="uk-UA" sz="1700" b="1" dirty="0" smtClean="0"/>
              <a:t>Кількість учасників 2016 року: </a:t>
            </a:r>
            <a:r>
              <a:rPr lang="uk-UA" sz="1700" dirty="0" smtClean="0"/>
              <a:t>4 учні (1 – 9 клас, 2 – 10 </a:t>
            </a:r>
            <a:r>
              <a:rPr lang="uk-UA" sz="1700" dirty="0" err="1" smtClean="0"/>
              <a:t>клас</a:t>
            </a:r>
            <a:r>
              <a:rPr lang="uk-UA" sz="1700" dirty="0" smtClean="0"/>
              <a:t>, </a:t>
            </a:r>
          </a:p>
          <a:p>
            <a:pPr marL="2336800" indent="-2336800" algn="just"/>
            <a:r>
              <a:rPr lang="uk-UA" sz="1700" dirty="0" smtClean="0"/>
              <a:t>                                1 – 11 клас) Лебединських СШ І-ІІІ ступенів № 7 та № 1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xmlns="" val="140958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36" y="188640"/>
            <a:ext cx="7526064" cy="129614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Всеукраїнський </a:t>
            </a:r>
            <a:r>
              <a:rPr lang="uk-UA" sz="3600" b="1" dirty="0" err="1" smtClean="0"/>
              <a:t>Інтернет-турнір</a:t>
            </a:r>
            <a:r>
              <a:rPr lang="uk-UA" sz="3600" b="1" dirty="0" smtClean="0"/>
              <a:t> із природничих дисциплін</a:t>
            </a:r>
            <a:br>
              <a:rPr lang="uk-UA" sz="3600" b="1" dirty="0" smtClean="0"/>
            </a:br>
            <a:r>
              <a:rPr lang="en-US" sz="1600" dirty="0"/>
              <a:t>http://vpd.inhost.com.ua</a:t>
            </a:r>
            <a:r>
              <a:rPr lang="en-US" sz="1600" dirty="0" smtClean="0"/>
              <a:t>/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65188" y="1556792"/>
            <a:ext cx="79713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 algn="just"/>
            <a:r>
              <a:rPr lang="ru-RU" sz="1600" b="1" dirty="0"/>
              <a:t>Мета</a:t>
            </a:r>
            <a:r>
              <a:rPr lang="ru-RU" sz="1600" dirty="0"/>
              <a:t> </a:t>
            </a:r>
            <a:r>
              <a:rPr lang="uk-UA" sz="1600" dirty="0"/>
              <a:t>–</a:t>
            </a:r>
            <a:r>
              <a:rPr lang="ru-RU" sz="1600" dirty="0" smtClean="0"/>
              <a:t> </a:t>
            </a:r>
            <a:r>
              <a:rPr lang="uk-UA" sz="1600" dirty="0" smtClean="0"/>
              <a:t>виявлення, розвиток і підтримка обдарованих дітей, підвищення інтересу школярів до поглибленого вивчення природничих дисциплін; залучення учнів середнього та старшого шкільного віку до науково-дослідницької діяльності в гуртках і секціях наукових відділень Малої академії наук України</a:t>
            </a:r>
          </a:p>
          <a:p>
            <a:pPr marL="723900" indent="-723900" algn="just"/>
            <a:r>
              <a:rPr lang="uk-UA" sz="1600" b="1" dirty="0" smtClean="0"/>
              <a:t>Рівень </a:t>
            </a:r>
            <a:r>
              <a:rPr lang="uk-UA" sz="1600" b="1" dirty="0"/>
              <a:t>заходу</a:t>
            </a:r>
            <a:r>
              <a:rPr lang="uk-UA" sz="1600" dirty="0"/>
              <a:t> – Всеукраїнський</a:t>
            </a:r>
          </a:p>
          <a:p>
            <a:pPr marL="2247900" indent="-2247900" algn="just"/>
            <a:r>
              <a:rPr lang="uk-UA" sz="1600" b="1" dirty="0"/>
              <a:t>База проведення </a:t>
            </a:r>
            <a:r>
              <a:rPr lang="uk-UA" sz="1600" dirty="0"/>
              <a:t>– </a:t>
            </a:r>
            <a:r>
              <a:rPr lang="uk-UA" sz="1600" dirty="0" smtClean="0"/>
              <a:t>місцеві навчальні заклади (відбірковий/дистанційний етап)</a:t>
            </a:r>
          </a:p>
          <a:p>
            <a:pPr marL="2247900" indent="-2247900" algn="just"/>
            <a:r>
              <a:rPr lang="uk-UA" sz="1600" dirty="0"/>
              <a:t> </a:t>
            </a:r>
            <a:r>
              <a:rPr lang="uk-UA" sz="1600" dirty="0" smtClean="0"/>
              <a:t>                                  навчальні </a:t>
            </a:r>
            <a:r>
              <a:rPr lang="uk-UA" sz="1600" dirty="0"/>
              <a:t>заклади </a:t>
            </a:r>
            <a:r>
              <a:rPr lang="uk-UA" sz="1600" dirty="0" smtClean="0"/>
              <a:t>України (очний етап)</a:t>
            </a:r>
            <a:endParaRPr lang="uk-UA" sz="1600" dirty="0" smtClean="0">
              <a:solidFill>
                <a:srgbClr val="FF0000"/>
              </a:solidFill>
            </a:endParaRPr>
          </a:p>
          <a:p>
            <a:r>
              <a:rPr lang="uk-UA" sz="1600" b="1" dirty="0" smtClean="0"/>
              <a:t>Терміни проведення:</a:t>
            </a:r>
            <a:r>
              <a:rPr lang="uk-UA" sz="1600" dirty="0" smtClean="0"/>
              <a:t> вересень-жовтень </a:t>
            </a:r>
            <a:r>
              <a:rPr lang="uk-UA" sz="1600" dirty="0"/>
              <a:t>(відбірковий/дистанційний етап)</a:t>
            </a:r>
          </a:p>
          <a:p>
            <a:r>
              <a:rPr lang="uk-UA" sz="1600" dirty="0" smtClean="0"/>
              <a:t>		       грудень (очний етап)</a:t>
            </a:r>
            <a:endParaRPr lang="ru-RU" sz="1600" dirty="0"/>
          </a:p>
          <a:p>
            <a:pPr algn="just"/>
            <a:r>
              <a:rPr lang="uk-UA" sz="1600" b="1" dirty="0" smtClean="0"/>
              <a:t>Фінансування: </a:t>
            </a:r>
            <a:r>
              <a:rPr lang="uk-UA" sz="1600" dirty="0" smtClean="0"/>
              <a:t>заочний етап – безкоштовно, очний – самофінансування</a:t>
            </a:r>
          </a:p>
          <a:p>
            <a:pPr algn="just"/>
            <a:endParaRPr lang="uk-UA" sz="1000" dirty="0">
              <a:solidFill>
                <a:srgbClr val="FF0000"/>
              </a:solidFill>
            </a:endParaRPr>
          </a:p>
          <a:p>
            <a:pPr algn="just"/>
            <a:r>
              <a:rPr lang="uk-UA" sz="1600" b="1" dirty="0"/>
              <a:t>Переваги такої форми роботи</a:t>
            </a:r>
            <a:r>
              <a:rPr lang="uk-UA" sz="1600" b="1" dirty="0" smtClean="0"/>
              <a:t>:</a:t>
            </a:r>
          </a:p>
          <a:p>
            <a:pPr algn="just"/>
            <a:r>
              <a:rPr lang="uk-UA" sz="1600" dirty="0" smtClean="0"/>
              <a:t>- </a:t>
            </a:r>
            <a:r>
              <a:rPr lang="uk-UA" sz="1600" dirty="0"/>
              <a:t>учні мають можливість поглиблювати свої знання з предметів природничого циклу </a:t>
            </a:r>
            <a:r>
              <a:rPr lang="uk-UA" sz="1600" dirty="0" smtClean="0"/>
              <a:t>(астрономія, фізика, хімія, біологія, географія);</a:t>
            </a:r>
            <a:endParaRPr lang="uk-UA" sz="1600" dirty="0"/>
          </a:p>
          <a:p>
            <a:pPr algn="just"/>
            <a:r>
              <a:rPr lang="uk-UA" sz="1600" dirty="0" smtClean="0"/>
              <a:t>- учні, не витрачаючи кошти на проїзд, мають можливість дистанційно брати участь у масових змаганнях Всеукраїнського рівню;</a:t>
            </a:r>
          </a:p>
          <a:p>
            <a:pPr algn="just"/>
            <a:r>
              <a:rPr lang="uk-UA" sz="1600" dirty="0" smtClean="0"/>
              <a:t>- розвиток інформаційно-комунікаційних здібностей (використання ІКТ, додаткової літератури та інформаційних джерел), уміння працювати в команді. </a:t>
            </a:r>
            <a:r>
              <a:rPr lang="uk-UA" sz="1600" dirty="0" smtClean="0">
                <a:solidFill>
                  <a:srgbClr val="FF0000"/>
                </a:solidFill>
              </a:rPr>
              <a:t> </a:t>
            </a:r>
            <a:endParaRPr lang="uk-UA" sz="1600" dirty="0">
              <a:solidFill>
                <a:srgbClr val="FF0000"/>
              </a:solidFill>
            </a:endParaRPr>
          </a:p>
          <a:p>
            <a:pPr marL="2336800" indent="-2336800" algn="just"/>
            <a:r>
              <a:rPr lang="uk-UA" sz="1600" b="1" dirty="0" smtClean="0"/>
              <a:t>Кількість учасників 2016 року:</a:t>
            </a:r>
            <a:r>
              <a:rPr lang="uk-UA" sz="1600" dirty="0" smtClean="0"/>
              <a:t> команда учнів м. Шостка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xmlns="" val="423760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96" y="133648"/>
            <a:ext cx="7957392" cy="487040"/>
          </a:xfrm>
        </p:spPr>
        <p:txBody>
          <a:bodyPr>
            <a:noAutofit/>
          </a:bodyPr>
          <a:lstStyle/>
          <a:p>
            <a:r>
              <a:rPr lang="uk-UA" sz="3000" b="1" dirty="0" smtClean="0"/>
              <a:t>Міжнародна природознавча гра «</a:t>
            </a:r>
            <a:r>
              <a:rPr lang="uk-UA" sz="3000" b="1" dirty="0" err="1" smtClean="0"/>
              <a:t>Геліантус</a:t>
            </a:r>
            <a:r>
              <a:rPr lang="uk-UA" sz="3000" b="1" dirty="0" smtClean="0"/>
              <a:t>»</a:t>
            </a: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620688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 algn="just"/>
            <a:r>
              <a:rPr lang="uk-UA" b="1" dirty="0" smtClean="0"/>
              <a:t>Мета заходу</a:t>
            </a:r>
            <a:r>
              <a:rPr lang="uk-UA" dirty="0" smtClean="0"/>
              <a:t> – формування в учнів ЗНЗ та ПТНЗ цілісного уявлення про природу та наукового світогляду на основі знань з фізики, хімії, біології та географії, зацікавленості природничими явищами; активізація позакласної та позашкільної роботи із зазначених вище дисциплін </a:t>
            </a:r>
          </a:p>
          <a:p>
            <a:pPr algn="just"/>
            <a:r>
              <a:rPr lang="uk-UA" b="1" dirty="0" smtClean="0"/>
              <a:t>Рівень заходу</a:t>
            </a:r>
            <a:r>
              <a:rPr lang="uk-UA" dirty="0" smtClean="0"/>
              <a:t> – Міжнародний</a:t>
            </a:r>
          </a:p>
          <a:p>
            <a:pPr marL="1612900" indent="-1612900" algn="just"/>
            <a:r>
              <a:rPr lang="uk-UA" b="1" dirty="0" smtClean="0"/>
              <a:t>База проведення </a:t>
            </a:r>
            <a:r>
              <a:rPr lang="uk-UA" dirty="0" smtClean="0"/>
              <a:t>– навчальні заклади усіх форм підпорядкування</a:t>
            </a:r>
          </a:p>
          <a:p>
            <a:pPr marL="1612900" indent="-1612900" algn="just"/>
            <a:r>
              <a:rPr lang="uk-UA" b="1" dirty="0" smtClean="0"/>
              <a:t>Термін проведення </a:t>
            </a:r>
            <a:r>
              <a:rPr lang="uk-UA" dirty="0" smtClean="0"/>
              <a:t>– грудень </a:t>
            </a:r>
          </a:p>
          <a:p>
            <a:pPr algn="just"/>
            <a:r>
              <a:rPr lang="uk-UA" b="1" dirty="0" smtClean="0"/>
              <a:t>Фінансування</a:t>
            </a:r>
            <a:r>
              <a:rPr lang="uk-UA" dirty="0" smtClean="0"/>
              <a:t> – самофінансування</a:t>
            </a:r>
          </a:p>
          <a:p>
            <a:pPr algn="just"/>
            <a:endParaRPr lang="uk-UA" sz="1000" dirty="0" smtClean="0"/>
          </a:p>
          <a:p>
            <a:pPr algn="just"/>
            <a:r>
              <a:rPr lang="uk-UA" b="1" dirty="0" smtClean="0"/>
              <a:t>Переваги </a:t>
            </a:r>
            <a:r>
              <a:rPr lang="uk-UA" b="1" dirty="0"/>
              <a:t>такої форми </a:t>
            </a:r>
            <a:r>
              <a:rPr lang="uk-UA" b="1" dirty="0" smtClean="0"/>
              <a:t>роботи:</a:t>
            </a:r>
          </a:p>
          <a:p>
            <a:pPr algn="just"/>
            <a:r>
              <a:rPr lang="uk-UA" dirty="0" smtClean="0"/>
              <a:t>- поглиблення знань учнів з хімії, фізики, біології та географії шляхом виконання завдань у тестовій формі, розв'язок яких потребує застосування читацької компетентності; </a:t>
            </a:r>
          </a:p>
          <a:p>
            <a:pPr algn="just"/>
            <a:r>
              <a:rPr lang="uk-UA" dirty="0" smtClean="0"/>
              <a:t>-</a:t>
            </a:r>
            <a:r>
              <a:rPr lang="uk-UA" b="1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ироблення навичок роботи з науково-популярними виданнями;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розвиток дослідницьких та творчих умінь учнів.</a:t>
            </a:r>
          </a:p>
          <a:p>
            <a:endParaRPr lang="uk-UA" sz="1000" dirty="0" smtClean="0"/>
          </a:p>
          <a:p>
            <a:pPr algn="just"/>
            <a:r>
              <a:rPr lang="uk-UA" b="1" dirty="0" smtClean="0"/>
              <a:t>Кількість </a:t>
            </a:r>
            <a:r>
              <a:rPr lang="uk-UA" b="1" dirty="0"/>
              <a:t>учасників </a:t>
            </a:r>
            <a:r>
              <a:rPr lang="uk-UA" dirty="0"/>
              <a:t>– </a:t>
            </a:r>
            <a:r>
              <a:rPr lang="uk-UA" dirty="0" smtClean="0"/>
              <a:t>2015 р</a:t>
            </a:r>
            <a:r>
              <a:rPr lang="uk-UA" dirty="0"/>
              <a:t>. – </a:t>
            </a:r>
            <a:r>
              <a:rPr lang="uk-UA" dirty="0" smtClean="0"/>
              <a:t>3779 учнів 5-11 класів (115 НЗ) </a:t>
            </a:r>
            <a:endParaRPr lang="uk-UA" dirty="0"/>
          </a:p>
          <a:p>
            <a:pPr algn="just"/>
            <a:r>
              <a:rPr lang="uk-UA" dirty="0"/>
              <a:t>		          </a:t>
            </a:r>
            <a:r>
              <a:rPr lang="uk-UA" dirty="0" smtClean="0"/>
              <a:t>2016 р</a:t>
            </a:r>
            <a:r>
              <a:rPr lang="uk-UA" dirty="0"/>
              <a:t>. – </a:t>
            </a:r>
            <a:r>
              <a:rPr lang="uk-UA" dirty="0" smtClean="0"/>
              <a:t>4043 </a:t>
            </a:r>
            <a:r>
              <a:rPr lang="uk-UA" dirty="0"/>
              <a:t>учня </a:t>
            </a:r>
            <a:r>
              <a:rPr lang="uk-UA" dirty="0" smtClean="0"/>
              <a:t>5-11 класів (137 НЗ)</a:t>
            </a:r>
            <a:endParaRPr lang="uk-UA" dirty="0"/>
          </a:p>
          <a:p>
            <a:pPr marL="2425700" indent="-2425700" algn="just"/>
            <a:r>
              <a:rPr lang="uk-UA" dirty="0"/>
              <a:t>	</a:t>
            </a:r>
            <a:r>
              <a:rPr lang="uk-UA" dirty="0" smtClean="0"/>
              <a:t>(дипломи І ступеню – 100 </a:t>
            </a:r>
            <a:r>
              <a:rPr lang="uk-UA" dirty="0" err="1" smtClean="0"/>
              <a:t>шт</a:t>
            </a:r>
            <a:r>
              <a:rPr lang="uk-UA" dirty="0" smtClean="0"/>
              <a:t>, ІІ – 156 </a:t>
            </a:r>
            <a:r>
              <a:rPr lang="uk-UA" dirty="0" err="1" smtClean="0"/>
              <a:t>шт</a:t>
            </a:r>
            <a:r>
              <a:rPr lang="uk-UA" dirty="0" smtClean="0"/>
              <a:t>, </a:t>
            </a:r>
          </a:p>
          <a:p>
            <a:pPr marL="2425700" indent="-2425700" algn="just"/>
            <a:r>
              <a:rPr lang="uk-UA" dirty="0"/>
              <a:t>	 </a:t>
            </a:r>
            <a:r>
              <a:rPr lang="uk-UA" dirty="0" smtClean="0"/>
              <a:t>ІІІ – 231шт, абсолютного переможця – 20 шт.)</a:t>
            </a:r>
          </a:p>
          <a:p>
            <a:pPr algn="just"/>
            <a:r>
              <a:rPr lang="uk-UA" dirty="0" err="1" smtClean="0">
                <a:solidFill>
                  <a:srgbClr val="0070C0"/>
                </a:solidFill>
              </a:rPr>
              <a:t>Геліантус-учитель</a:t>
            </a:r>
            <a:r>
              <a:rPr lang="uk-UA" dirty="0" smtClean="0"/>
              <a:t> – Роменська ЗОШ І-ІІІ ст. № 7 (диплом ІІІ ступеню)</a:t>
            </a:r>
          </a:p>
        </p:txBody>
      </p:sp>
    </p:spTree>
    <p:extLst>
      <p:ext uri="{BB962C8B-B14F-4D97-AF65-F5344CB8AC3E}">
        <p14:creationId xmlns:p14="http://schemas.microsoft.com/office/powerpoint/2010/main" xmlns="" val="385456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490384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Хімічний колоквіум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7704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 algn="just"/>
            <a:r>
              <a:rPr lang="uk-UA" b="1" dirty="0" smtClean="0"/>
              <a:t>Мета заходу</a:t>
            </a:r>
            <a:r>
              <a:rPr lang="uk-UA" dirty="0" smtClean="0"/>
              <a:t> - </a:t>
            </a:r>
            <a:r>
              <a:rPr lang="uk-UA" dirty="0"/>
              <a:t>надати рівний доступ усім учасникам ІІІ етапу </a:t>
            </a:r>
            <a:r>
              <a:rPr lang="uk-UA" dirty="0" smtClean="0"/>
              <a:t>Всеукраїнської учнівської олімпіади з хімії до </a:t>
            </a:r>
            <a:r>
              <a:rPr lang="uk-UA" dirty="0"/>
              <a:t>самореалізації</a:t>
            </a:r>
            <a:endParaRPr lang="uk-UA" dirty="0" smtClean="0"/>
          </a:p>
          <a:p>
            <a:pPr algn="just"/>
            <a:r>
              <a:rPr lang="uk-UA" b="1" dirty="0" smtClean="0"/>
              <a:t>Рівень заходу</a:t>
            </a:r>
            <a:r>
              <a:rPr lang="uk-UA" dirty="0" smtClean="0"/>
              <a:t> – обласний</a:t>
            </a:r>
          </a:p>
          <a:p>
            <a:pPr marL="1612900" indent="-1612900" algn="just"/>
            <a:r>
              <a:rPr lang="uk-UA" b="1" dirty="0" smtClean="0"/>
              <a:t>База проведення </a:t>
            </a:r>
            <a:r>
              <a:rPr lang="uk-UA" dirty="0" smtClean="0"/>
              <a:t>– кафедра хімії природничо-географічного факультету Сумського державного педагогічного університету імені А.С. Макаренка</a:t>
            </a:r>
          </a:p>
          <a:p>
            <a:pPr marL="1612900" indent="-1612900" algn="just"/>
            <a:r>
              <a:rPr lang="uk-UA" b="1" dirty="0" smtClean="0"/>
              <a:t>Термін проведення </a:t>
            </a:r>
            <a:r>
              <a:rPr lang="uk-UA" dirty="0" smtClean="0"/>
              <a:t>– січень </a:t>
            </a:r>
          </a:p>
          <a:p>
            <a:pPr algn="just"/>
            <a:r>
              <a:rPr lang="uk-UA" b="1" dirty="0" smtClean="0"/>
              <a:t>Фінансування</a:t>
            </a:r>
            <a:r>
              <a:rPr lang="uk-UA" dirty="0" smtClean="0"/>
              <a:t> – спонсорські кошти</a:t>
            </a:r>
          </a:p>
          <a:p>
            <a:pPr algn="just"/>
            <a:endParaRPr lang="uk-UA" sz="1000" dirty="0" smtClean="0"/>
          </a:p>
          <a:p>
            <a:pPr algn="just"/>
            <a:r>
              <a:rPr lang="uk-UA" b="1" dirty="0" smtClean="0"/>
              <a:t>Переваги </a:t>
            </a:r>
            <a:r>
              <a:rPr lang="uk-UA" b="1" dirty="0"/>
              <a:t>такої форми </a:t>
            </a:r>
            <a:r>
              <a:rPr lang="uk-UA" b="1" dirty="0" smtClean="0"/>
              <a:t>роботи:</a:t>
            </a:r>
            <a:r>
              <a:rPr lang="uk-UA" dirty="0" smtClean="0"/>
              <a:t> </a:t>
            </a:r>
          </a:p>
          <a:p>
            <a:pPr marL="285750" indent="-285750" algn="just">
              <a:buFont typeface="Arial" pitchFamily="34" charset="0"/>
              <a:buChar char="−"/>
            </a:pPr>
            <a:r>
              <a:rPr lang="uk-UA" dirty="0" smtClean="0"/>
              <a:t>отримання </a:t>
            </a:r>
            <a:r>
              <a:rPr lang="uk-UA" dirty="0"/>
              <a:t>досвіду розв’язку розрахункових задач </a:t>
            </a:r>
            <a:r>
              <a:rPr lang="uk-UA" dirty="0" err="1"/>
              <a:t>олімпіадного</a:t>
            </a:r>
            <a:r>
              <a:rPr lang="uk-UA" dirty="0"/>
              <a:t> рівня та роботи з сучасним обладнанням хімічних лабораторій</a:t>
            </a:r>
            <a:r>
              <a:rPr lang="uk-UA" dirty="0" smtClean="0"/>
              <a:t>;</a:t>
            </a:r>
          </a:p>
          <a:p>
            <a:pPr marL="285750" indent="-285750" algn="just">
              <a:buFont typeface="Arial" pitchFamily="34" charset="0"/>
              <a:buChar char="−"/>
            </a:pPr>
            <a:r>
              <a:rPr lang="uk-UA" dirty="0" smtClean="0"/>
              <a:t>можливість </a:t>
            </a:r>
            <a:r>
              <a:rPr lang="uk-UA" dirty="0"/>
              <a:t>порівняти себе з іншими, отримати стимул до </a:t>
            </a:r>
            <a:r>
              <a:rPr lang="uk-UA" dirty="0" smtClean="0"/>
              <a:t>подальшого </a:t>
            </a:r>
            <a:r>
              <a:rPr lang="uk-UA" dirty="0"/>
              <a:t>процесу пізнання</a:t>
            </a:r>
            <a:r>
              <a:rPr lang="uk-UA" dirty="0" smtClean="0"/>
              <a:t>;</a:t>
            </a:r>
          </a:p>
          <a:p>
            <a:pPr marL="285750" indent="-285750" algn="just">
              <a:buFont typeface="Arial" pitchFamily="34" charset="0"/>
              <a:buChar char="−"/>
            </a:pPr>
            <a:r>
              <a:rPr lang="uk-UA" dirty="0"/>
              <a:t>психологічна адаптація учасників олімпіади до оточуючих людей і середовища;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−"/>
            </a:pPr>
            <a:r>
              <a:rPr lang="uk-UA" dirty="0" smtClean="0"/>
              <a:t>профорієнтація </a:t>
            </a:r>
            <a:r>
              <a:rPr lang="uk-UA" dirty="0"/>
              <a:t>на майбутнє. </a:t>
            </a:r>
            <a:endParaRPr lang="uk-UA" dirty="0" smtClean="0"/>
          </a:p>
          <a:p>
            <a:pPr algn="just"/>
            <a:r>
              <a:rPr lang="uk-UA" b="1" dirty="0" smtClean="0"/>
              <a:t>Кількість </a:t>
            </a:r>
            <a:r>
              <a:rPr lang="uk-UA" b="1" dirty="0"/>
              <a:t>учасників </a:t>
            </a:r>
            <a:r>
              <a:rPr lang="uk-UA" dirty="0"/>
              <a:t>– 2014-2015 </a:t>
            </a:r>
            <a:r>
              <a:rPr lang="uk-UA" dirty="0" err="1"/>
              <a:t>н.р</a:t>
            </a:r>
            <a:r>
              <a:rPr lang="uk-UA" dirty="0"/>
              <a:t>. – 74 учня 8-11 класів </a:t>
            </a:r>
          </a:p>
          <a:p>
            <a:pPr algn="just"/>
            <a:r>
              <a:rPr lang="uk-UA" dirty="0"/>
              <a:t>		          2015-2016 </a:t>
            </a:r>
            <a:r>
              <a:rPr lang="uk-UA" dirty="0" err="1"/>
              <a:t>н.р</a:t>
            </a:r>
            <a:r>
              <a:rPr lang="uk-UA" dirty="0"/>
              <a:t>. – 52 учня 8-11 класів</a:t>
            </a:r>
          </a:p>
          <a:p>
            <a:pPr algn="just"/>
            <a:r>
              <a:rPr lang="uk-UA" dirty="0"/>
              <a:t>		          2016-2017 </a:t>
            </a:r>
            <a:r>
              <a:rPr lang="uk-UA" dirty="0" err="1"/>
              <a:t>н.р</a:t>
            </a:r>
            <a:r>
              <a:rPr lang="uk-UA" dirty="0"/>
              <a:t>. – 70 учнів 8-11 класів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256484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5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5299155"/>
              </p:ext>
            </p:extLst>
          </p:nvPr>
        </p:nvGraphicFramePr>
        <p:xfrm>
          <a:off x="1183337" y="1484784"/>
          <a:ext cx="7801368" cy="1529715"/>
        </p:xfrm>
        <a:graphic>
          <a:graphicData uri="http://schemas.openxmlformats.org/drawingml/2006/table">
            <a:tbl>
              <a:tblPr/>
              <a:tblGrid>
                <a:gridCol w="2026152"/>
                <a:gridCol w="1279350"/>
                <a:gridCol w="1385962"/>
                <a:gridCol w="1385962"/>
                <a:gridCol w="172394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Загальна кількість учасників  олімпіади та кількість призових місць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 учасників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 призових місць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(4(І), 13(ІІ), 29(ІІІ))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учасників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 призових місця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(4(І), 12(ІІ), 28(ІІІ))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учасники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 призових місць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(4(І), 10(ІІ), 22(ІІІ))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учасників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 призових місць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(4(І), 11(ІІ), 22(ІІІ))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644476"/>
            <a:ext cx="763284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ІІІ етап Всеукраїнської олімпіади з хімії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7559" cy="719138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b="1" dirty="0" smtClean="0">
                <a:solidFill>
                  <a:schemeClr val="tx1"/>
                </a:solidFill>
                <a:cs typeface="Arial" pitchFamily="34" charset="0"/>
              </a:rPr>
              <a:t>Кількість переможців ІІІ етапу Всеукраїнської учнівської олімпіади з хімії 2017 року</a:t>
            </a:r>
            <a:endParaRPr lang="ru-RU" sz="28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363294"/>
              </p:ext>
            </p:extLst>
          </p:nvPr>
        </p:nvGraphicFramePr>
        <p:xfrm>
          <a:off x="1115616" y="1124744"/>
          <a:ext cx="7704856" cy="540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047"/>
                <a:gridCol w="1046159"/>
                <a:gridCol w="1096853"/>
                <a:gridCol w="1218981"/>
                <a:gridCol w="1646816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Район (місто)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кількість учасників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кількість призових місць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Відсоток результатив-ності виступу команди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Розподіл місць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Шостка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місць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1(І), 3(ІІ), 5(ІІІ)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Суми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 місць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3(І), 5(ІІ), 2(ІІІ)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Кролевецький р-н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місця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Конотоп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місця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1(ІІ), 2(ІІІ)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Тростянецький р-н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місця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Глухів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Лебединський р-н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Лебедин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Ромни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Роменський р-н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Білопільський р-н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Сумський р-н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м. Охтирка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21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КЗ СОР «Сумська обласна гімназія-інтернат для талановитих та творчо обдарованих дітей»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 місце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>
          <a:xfrm rot="16200000">
            <a:off x="-2920131" y="3000252"/>
            <a:ext cx="6912770" cy="425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2000" b="1" dirty="0" smtClean="0">
                <a:solidFill>
                  <a:schemeClr val="tx1"/>
                </a:solidFill>
              </a:rPr>
              <a:t>Загальна кількість учасників ІІІ етапу олімпіади з хімії 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(2015-201</a:t>
            </a:r>
            <a:r>
              <a:rPr lang="en-US" sz="2000" b="1" dirty="0" smtClean="0">
                <a:solidFill>
                  <a:schemeClr val="tx1"/>
                </a:solidFill>
              </a:rPr>
              <a:t>6</a:t>
            </a:r>
            <a:r>
              <a:rPr lang="uk-UA" sz="2000" b="1" dirty="0" smtClean="0">
                <a:solidFill>
                  <a:schemeClr val="tx1"/>
                </a:solidFill>
              </a:rPr>
              <a:t> роки)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636430"/>
              </p:ext>
            </p:extLst>
          </p:nvPr>
        </p:nvGraphicFramePr>
        <p:xfrm>
          <a:off x="1043608" y="0"/>
          <a:ext cx="7992887" cy="689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607"/>
                <a:gridCol w="1594271"/>
                <a:gridCol w="513305"/>
                <a:gridCol w="293317"/>
                <a:gridCol w="366646"/>
                <a:gridCol w="293317"/>
                <a:gridCol w="513305"/>
                <a:gridCol w="513305"/>
                <a:gridCol w="366646"/>
                <a:gridCol w="513305"/>
                <a:gridCol w="366646"/>
                <a:gridCol w="366646"/>
                <a:gridCol w="439975"/>
                <a:gridCol w="439975"/>
                <a:gridCol w="439975"/>
                <a:gridCol w="366646"/>
              </a:tblGrid>
              <a:tr h="9462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 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102" marR="22102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2016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0195" algn="l"/>
                          <a:tab pos="1910080" algn="l"/>
                        </a:tabLst>
                      </a:pPr>
                      <a:r>
                        <a:rPr lang="uk-UA" sz="500">
                          <a:effectLst/>
                        </a:rPr>
                        <a:t>2017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(місто)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/>
                </a:tc>
              </a:tr>
              <a:tr h="56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Суми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Шостка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indent="-2857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Кадетський корпус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Лебединський 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Тростянецький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Білопільський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Конотоп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Глухів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Кролевецький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Ромни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Конотопський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Лебедин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Охтирка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Сумський р-н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Роменський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Сум.обл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гімназія-інт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Л-Долинський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spc="-2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В.Писарівський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Буринський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indent="-19685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Ямпільський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indent="-19685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Путивльський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Охтирський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indent="-19685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Шосткинський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Глухівський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spc="-2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Краснопільський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С-Будський р.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Недригайлівський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  <a:tr h="211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Разом: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02" marR="2210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272808" cy="858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800" b="1" dirty="0" smtClean="0">
                <a:solidFill>
                  <a:schemeClr val="tx1"/>
                </a:solidFill>
              </a:rPr>
              <a:t>Команди, які протягом 3-х років (2015-2017 роки) 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не взяли жодного призового місця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1187624" y="1340768"/>
            <a:ext cx="7634288" cy="37449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Великописарівський</a:t>
            </a:r>
            <a:r>
              <a:rPr lang="uk-UA" sz="2000" dirty="0" smtClean="0">
                <a:latin typeface="Arial" charset="0"/>
              </a:rPr>
              <a:t> район;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smtClean="0">
                <a:latin typeface="Arial" charset="0"/>
              </a:rPr>
              <a:t>Охтирський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Серединобудський</a:t>
            </a:r>
            <a:r>
              <a:rPr lang="uk-UA" sz="2000" dirty="0" smtClean="0">
                <a:latin typeface="Arial" charset="0"/>
              </a:rPr>
              <a:t>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Краснопільський</a:t>
            </a:r>
            <a:r>
              <a:rPr lang="uk-UA" sz="2000" dirty="0" smtClean="0">
                <a:latin typeface="Arial" charset="0"/>
              </a:rPr>
              <a:t>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Недригайлівський</a:t>
            </a:r>
            <a:r>
              <a:rPr lang="uk-UA" sz="2000" dirty="0" smtClean="0">
                <a:latin typeface="Arial" charset="0"/>
              </a:rPr>
              <a:t>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Буринський</a:t>
            </a:r>
            <a:r>
              <a:rPr lang="uk-UA" sz="2000" dirty="0" smtClean="0">
                <a:latin typeface="Arial" charset="0"/>
              </a:rPr>
              <a:t>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Липоводолинський</a:t>
            </a:r>
            <a:r>
              <a:rPr lang="uk-UA" sz="2000" dirty="0" smtClean="0">
                <a:latin typeface="Arial" charset="0"/>
              </a:rPr>
              <a:t> район;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000" dirty="0" err="1" smtClean="0">
                <a:latin typeface="Arial" charset="0"/>
              </a:rPr>
              <a:t>Шосткинський</a:t>
            </a:r>
            <a:r>
              <a:rPr lang="uk-UA" sz="2000" dirty="0" smtClean="0">
                <a:latin typeface="Arial" charset="0"/>
              </a:rPr>
              <a:t> район.</a:t>
            </a: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249028" y="404664"/>
            <a:ext cx="739561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uk-UA" sz="3600" b="1" dirty="0">
                <a:solidFill>
                  <a:schemeClr val="tx1"/>
                </a:solidFill>
                <a:latin typeface="+mn-lt"/>
              </a:rPr>
              <a:t>10 професійних </a:t>
            </a:r>
            <a:r>
              <a:rPr lang="uk-UA" sz="3600" b="1" dirty="0" smtClean="0">
                <a:solidFill>
                  <a:schemeClr val="tx1"/>
                </a:solidFill>
                <a:latin typeface="+mn-lt"/>
              </a:rPr>
              <a:t>навичок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потрібних у 2020 році, які було визначено Міжнародним ринком праці на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 Economic Forum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66417" y="1772816"/>
            <a:ext cx="7560840" cy="47815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Комплексне багаторівневе розв'язання проблем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Критичне мислення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Креативність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Уміння керувати людьми, а не підлеглими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Взаємодія з людьми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Емоційний інтелект (уміння керувати емоціями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власними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інших людей)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Franklin Gothic Medium" pitchFamily="34" charset="0"/>
              <a:buAutoNum type="arabicPeriod" startAt="7"/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 власної думки і прийняття рішень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 startAt="7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Орієнтація на клієнта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 startAt="7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Уміння вести перемовини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AutoNum type="arabicPeriod" startAt="7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Гнучкість розуму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44816" cy="354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chemeClr val="tx1"/>
                </a:solidFill>
              </a:rPr>
              <a:t>Найрезультативніші навчальні заклади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5993" name="Group 15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59760083"/>
              </p:ext>
            </p:extLst>
          </p:nvPr>
        </p:nvGraphicFramePr>
        <p:xfrm>
          <a:off x="1259632" y="1052736"/>
          <a:ext cx="7416824" cy="3657600"/>
        </p:xfrm>
        <a:graphic>
          <a:graphicData uri="http://schemas.openxmlformats.org/drawingml/2006/table">
            <a:tbl>
              <a:tblPr/>
              <a:tblGrid>
                <a:gridCol w="3157943"/>
                <a:gridCol w="946512"/>
                <a:gridCol w="1008112"/>
                <a:gridCol w="1080120"/>
                <a:gridCol w="1224137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 учителя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рік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навчально-виховний комплекс: спеціалізована школа І-ІІ ступенів – ліцей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Шосткинської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міської 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(ІІ),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1(І), 1(ІІ), 3(ІІІ)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1(І), 2(ІІ), 2(ІІІ)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спеціалізована школа І-ІІІ ступенів №10 ім. Героя Радянського Союзу О.Бутка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2(І),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2(І), 2(ІІ)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1(І), 3(ІІ),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2(І), 2(ІІ), 1(ІІІ)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Сумської міської 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1(І), 3(ІІ)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2(ІІ)</a:t>
                      </a:r>
                    </a:p>
                    <a:p>
                      <a:pPr algn="ctr"/>
                      <a:endParaRPr kumimoji="0" lang="uk-UA" sz="1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Конотопська гімназія Конотопської міської ради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1(ІІ), 2(ІІІ)</a:t>
                      </a:r>
                      <a:endParaRPr lang="ru-RU" sz="14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Тростянецька спеціалізована школа І-ІІІ ступенів № 5 Тростянецької районної ради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3(ІІ), 1 (ІІІ)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920880" cy="720080"/>
          </a:xfrm>
        </p:spPr>
        <p:txBody>
          <a:bodyPr>
            <a:noAutofit/>
          </a:bodyPr>
          <a:lstStyle/>
          <a:p>
            <a:pPr eaLnBrk="1" hangingPunct="1"/>
            <a:r>
              <a:rPr lang="uk-UA" sz="3200" b="1" dirty="0" smtClean="0">
                <a:solidFill>
                  <a:schemeClr val="tx1"/>
                </a:solidFill>
              </a:rPr>
              <a:t>Виступи спеціалізованих (профільних) навчальних закладів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0045" name="Group 10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70415055"/>
              </p:ext>
            </p:extLst>
          </p:nvPr>
        </p:nvGraphicFramePr>
        <p:xfrm>
          <a:off x="1187624" y="1268760"/>
          <a:ext cx="7776616" cy="3297238"/>
        </p:xfrm>
        <a:graphic>
          <a:graphicData uri="http://schemas.openxmlformats.org/drawingml/2006/table">
            <a:tbl>
              <a:tblPr/>
              <a:tblGrid>
                <a:gridCol w="3888432"/>
                <a:gridCol w="1008112"/>
                <a:gridCol w="1008112"/>
                <a:gridCol w="936104"/>
                <a:gridCol w="935856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 учителя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Сумської міської ради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1(І), 3(ІІ)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2(ІІ)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обласна гімназія-інтернат для талановитих та творчо-обдарованих дітей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1(ІІІ)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Державний ліцей-інтернат з посиленою військово-фізичною підготовкою “Кадетський корпус”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ім.І.Г.Харитоненка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1(ІІ), 1(ІІІ)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1(І)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Конотопська гімназія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1(ІІ), 2(ІІІ)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Охтирська гімназія Охтирської міської 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гімназія № 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----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427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1"/>
                </a:solidFill>
              </a:rPr>
              <a:t>Найрезультативніші вчителі та викладачі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16574" name="Group 1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7573804"/>
              </p:ext>
            </p:extLst>
          </p:nvPr>
        </p:nvGraphicFramePr>
        <p:xfrm>
          <a:off x="179388" y="620713"/>
          <a:ext cx="8704772" cy="2453689"/>
        </p:xfrm>
        <a:graphic>
          <a:graphicData uri="http://schemas.openxmlformats.org/drawingml/2006/table">
            <a:tbl>
              <a:tblPr/>
              <a:tblGrid>
                <a:gridCol w="3816548"/>
                <a:gridCol w="1368152"/>
                <a:gridCol w="1152128"/>
                <a:gridCol w="1224136"/>
                <a:gridCol w="1143808"/>
              </a:tblGrid>
              <a:tr h="35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ПІБ учителя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рік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2017 рік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Андрусенко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Олена Борисівна (м. Шостка)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(ІІ), 3 (ІІІ)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1(І), 2(ІІІ)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Гутак Інна Олександрівна (м. Шостка)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1(ІІ), 2(ІІІ)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2(ІІ)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(ІІ)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Маневська Алла Віталіївна (м. Суми)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2(І), 2(ІІ)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2(І),</a:t>
                      </a:r>
                      <a:r>
                        <a:rPr lang="uk-UA" sz="1400" baseline="0" dirty="0" smtClean="0">
                          <a:latin typeface="Arial" pitchFamily="34" charset="0"/>
                          <a:cs typeface="Arial" pitchFamily="34" charset="0"/>
                        </a:rPr>
                        <a:t> 1(ІІ)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Депутат Вікторія Микитівна (м. Суми)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2(І), 1(ІІ)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Романенко Ірина Іванівна (м. Тростянець)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3(ІІ), 1 (ІІІ)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1(ІІ), 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5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Іллєнко Тетяна Іванівна (</a:t>
                      </a:r>
                      <a:r>
                        <a:rPr kumimoji="0" lang="uk-UA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м.Конотоп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1(ІІІ)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1(ІІ), 2(ІІІ)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pic>
        <p:nvPicPr>
          <p:cNvPr id="25659" name="Picture 9" descr="Маневська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4449" y="3132831"/>
            <a:ext cx="1537433" cy="20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4" name="Rectangle 14"/>
          <p:cNvSpPr>
            <a:spLocks noChangeArrowheads="1"/>
          </p:cNvSpPr>
          <p:nvPr/>
        </p:nvSpPr>
        <p:spPr bwMode="auto">
          <a:xfrm>
            <a:off x="27608" y="5128245"/>
            <a:ext cx="1601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sz="1200" b="1" dirty="0" err="1">
                <a:cs typeface="Arial" charset="0"/>
              </a:rPr>
              <a:t>Маневська</a:t>
            </a:r>
            <a:r>
              <a:rPr lang="uk-UA" altLang="ru-RU" sz="1200" b="1" dirty="0">
                <a:cs typeface="Arial" charset="0"/>
              </a:rPr>
              <a:t> Алла Віталіївна, </a:t>
            </a:r>
            <a:r>
              <a:rPr lang="ru-RU" altLang="ru-RU" sz="1200" b="1" dirty="0">
                <a:cs typeface="Arial" charset="0"/>
              </a:rPr>
              <a:t> </a:t>
            </a:r>
            <a:r>
              <a:rPr lang="uk-UA" altLang="ru-RU" sz="1200" dirty="0">
                <a:cs typeface="Arial" charset="0"/>
              </a:rPr>
              <a:t>учитель </a:t>
            </a:r>
            <a:r>
              <a:rPr lang="uk-UA" altLang="ru-RU" sz="1200" dirty="0" err="1">
                <a:cs typeface="Arial" charset="0"/>
              </a:rPr>
              <a:t>хі</a:t>
            </a:r>
            <a:r>
              <a:rPr lang="ru-RU" altLang="ru-RU" sz="1200" dirty="0" err="1">
                <a:cs typeface="Arial" charset="0"/>
              </a:rPr>
              <a:t>мії</a:t>
            </a:r>
            <a:r>
              <a:rPr lang="ru-RU" altLang="ru-RU" sz="1200" dirty="0">
                <a:cs typeface="Arial" charset="0"/>
              </a:rPr>
              <a:t> </a:t>
            </a:r>
            <a:r>
              <a:rPr lang="uk-UA" altLang="ru-RU" sz="1200" dirty="0">
                <a:cs typeface="Arial" charset="0"/>
              </a:rPr>
              <a:t>Сумської</a:t>
            </a:r>
            <a:r>
              <a:rPr lang="ru-RU" altLang="ru-RU" sz="1200" dirty="0">
                <a:cs typeface="Arial" charset="0"/>
              </a:rPr>
              <a:t> </a:t>
            </a:r>
            <a:r>
              <a:rPr lang="uk-UA" altLang="ru-RU" sz="1200" dirty="0">
                <a:cs typeface="Arial" charset="0"/>
              </a:rPr>
              <a:t>загальноосвітньої</a:t>
            </a:r>
            <a:r>
              <a:rPr lang="ru-RU" altLang="ru-RU" sz="1200" dirty="0">
                <a:cs typeface="Arial" charset="0"/>
              </a:rPr>
              <a:t>ї </a:t>
            </a:r>
            <a:r>
              <a:rPr lang="uk-UA" altLang="ru-RU" sz="1200" dirty="0">
                <a:cs typeface="Arial" charset="0"/>
              </a:rPr>
              <a:t>школи</a:t>
            </a:r>
            <a:r>
              <a:rPr lang="ru-RU" altLang="ru-RU" sz="1200" dirty="0">
                <a:cs typeface="Arial" charset="0"/>
              </a:rPr>
              <a:t> І-ІІІ </a:t>
            </a:r>
            <a:r>
              <a:rPr lang="uk-UA" altLang="ru-RU" sz="1200" dirty="0">
                <a:cs typeface="Arial" charset="0"/>
              </a:rPr>
              <a:t>ступенів</a:t>
            </a:r>
            <a:r>
              <a:rPr lang="ru-RU" altLang="ru-RU" sz="1200" dirty="0">
                <a:cs typeface="Arial" charset="0"/>
              </a:rPr>
              <a:t> № 10 </a:t>
            </a:r>
            <a:r>
              <a:rPr lang="uk-UA" altLang="ru-RU" sz="1200" dirty="0" err="1">
                <a:cs typeface="Arial" charset="0"/>
              </a:rPr>
              <a:t>ім.О.Бутка</a:t>
            </a:r>
            <a:r>
              <a:rPr lang="uk-UA" altLang="ru-RU" sz="1200" dirty="0">
                <a:cs typeface="Arial" charset="0"/>
              </a:rPr>
              <a:t> </a:t>
            </a:r>
          </a:p>
        </p:txBody>
      </p:sp>
      <p:sp>
        <p:nvSpPr>
          <p:cNvPr id="25665" name="Прямоугольник 9"/>
          <p:cNvSpPr>
            <a:spLocks noChangeArrowheads="1"/>
          </p:cNvSpPr>
          <p:nvPr/>
        </p:nvSpPr>
        <p:spPr bwMode="auto">
          <a:xfrm>
            <a:off x="5664027" y="5267151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 dirty="0" err="1"/>
              <a:t>Андрусенко</a:t>
            </a:r>
            <a:r>
              <a:rPr lang="uk-UA" sz="1200" b="1" dirty="0"/>
              <a:t> Олена</a:t>
            </a:r>
            <a:endParaRPr lang="ru-RU" sz="1200" dirty="0"/>
          </a:p>
          <a:p>
            <a:pPr algn="ctr"/>
            <a:r>
              <a:rPr lang="uk-UA" sz="1200" b="1" dirty="0"/>
              <a:t> Борисівна,</a:t>
            </a:r>
            <a:r>
              <a:rPr lang="uk-UA" sz="1200" dirty="0"/>
              <a:t> </a:t>
            </a:r>
            <a:endParaRPr lang="ru-RU" sz="1200" dirty="0"/>
          </a:p>
          <a:p>
            <a:pPr algn="ctr"/>
            <a:r>
              <a:rPr lang="uk-UA" sz="1200" dirty="0"/>
              <a:t>учитель хімії </a:t>
            </a:r>
            <a:r>
              <a:rPr lang="uk-UA" sz="1200" dirty="0" err="1"/>
              <a:t>Шосткинського</a:t>
            </a:r>
            <a:r>
              <a:rPr lang="uk-UA" sz="1200" dirty="0"/>
              <a:t> НВК: спеціалізована школа </a:t>
            </a:r>
            <a:br>
              <a:rPr lang="uk-UA" sz="1200" dirty="0"/>
            </a:br>
            <a:r>
              <a:rPr lang="uk-UA" sz="1200" dirty="0"/>
              <a:t>І-ІІ ступенів – ліцей</a:t>
            </a:r>
            <a:endParaRPr lang="ru-RU" sz="1200" dirty="0"/>
          </a:p>
        </p:txBody>
      </p:sp>
      <p:pic>
        <p:nvPicPr>
          <p:cNvPr id="25666" name="Picture 16" descr="http://i508.mycdn.me/image?t=43&amp;bid=771263528394&amp;id=771263528394&amp;plc=WEB&amp;tkn=VujSwfYJSLi9Xhq40wWj4GpJnDg"/>
          <p:cNvPicPr>
            <a:picLocks noChangeAspect="1" noChangeArrowheads="1"/>
          </p:cNvPicPr>
          <p:nvPr/>
        </p:nvPicPr>
        <p:blipFill>
          <a:blip r:embed="rId3" cstate="print"/>
          <a:srcRect l="3757" r="5728"/>
          <a:stretch>
            <a:fillRect/>
          </a:stretch>
        </p:blipFill>
        <p:spPr bwMode="auto">
          <a:xfrm>
            <a:off x="7418035" y="3181001"/>
            <a:ext cx="1682322" cy="20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7" name="Rectangle 14"/>
          <p:cNvSpPr>
            <a:spLocks noChangeArrowheads="1"/>
          </p:cNvSpPr>
          <p:nvPr/>
        </p:nvSpPr>
        <p:spPr bwMode="auto">
          <a:xfrm>
            <a:off x="7327120" y="5229621"/>
            <a:ext cx="1773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sz="1200" b="1" dirty="0">
                <a:cs typeface="Arial" charset="0"/>
              </a:rPr>
              <a:t>Романенко Ірина Іванівна,         </a:t>
            </a:r>
            <a:r>
              <a:rPr lang="uk-UA" altLang="ru-RU" sz="1200" dirty="0">
                <a:cs typeface="Arial" charset="0"/>
              </a:rPr>
              <a:t>учитель хімії Тростянецької спеціалізованої школи І</a:t>
            </a:r>
            <a:r>
              <a:rPr lang="ru-RU" altLang="ru-RU" sz="1200" dirty="0">
                <a:cs typeface="Arial" charset="0"/>
              </a:rPr>
              <a:t>-</a:t>
            </a:r>
            <a:r>
              <a:rPr lang="uk-UA" altLang="ru-RU" sz="1200" dirty="0">
                <a:cs typeface="Arial" charset="0"/>
              </a:rPr>
              <a:t>ІІІ ступенів</a:t>
            </a:r>
            <a:endParaRPr lang="ru-RU" altLang="ru-RU" sz="1200" dirty="0">
              <a:cs typeface="Arial" charset="0"/>
            </a:endParaRPr>
          </a:p>
        </p:txBody>
      </p:sp>
      <p:sp>
        <p:nvSpPr>
          <p:cNvPr id="25669" name="Rectangle 14"/>
          <p:cNvSpPr>
            <a:spLocks noChangeArrowheads="1"/>
          </p:cNvSpPr>
          <p:nvPr/>
        </p:nvSpPr>
        <p:spPr bwMode="auto">
          <a:xfrm>
            <a:off x="1453060" y="5218931"/>
            <a:ext cx="1601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ru-RU" sz="1200" b="1" dirty="0">
                <a:cs typeface="Arial" charset="0"/>
              </a:rPr>
              <a:t>Депутат Вікторія  </a:t>
            </a:r>
            <a:r>
              <a:rPr lang="uk-UA" altLang="ru-RU" sz="1200" b="1" dirty="0" err="1">
                <a:cs typeface="Arial" charset="0"/>
              </a:rPr>
              <a:t>Микітівна</a:t>
            </a:r>
            <a:r>
              <a:rPr lang="uk-UA" altLang="ru-RU" sz="1200" b="1" dirty="0">
                <a:cs typeface="Arial" charset="0"/>
              </a:rPr>
              <a:t>, </a:t>
            </a:r>
          </a:p>
          <a:p>
            <a:pPr algn="ctr"/>
            <a:r>
              <a:rPr lang="ru-RU" altLang="ru-RU" sz="1200" b="1" dirty="0">
                <a:cs typeface="Arial" charset="0"/>
              </a:rPr>
              <a:t> </a:t>
            </a:r>
            <a:r>
              <a:rPr lang="uk-UA" altLang="ru-RU" sz="1200" dirty="0">
                <a:cs typeface="Arial" charset="0"/>
              </a:rPr>
              <a:t>учитель хімії</a:t>
            </a:r>
            <a:r>
              <a:rPr lang="ru-RU" altLang="ru-RU" sz="1200" dirty="0">
                <a:cs typeface="Arial" charset="0"/>
              </a:rPr>
              <a:t> </a:t>
            </a:r>
            <a:r>
              <a:rPr lang="uk-UA" altLang="ru-RU" sz="1200" dirty="0" err="1">
                <a:cs typeface="Arial" charset="0"/>
              </a:rPr>
              <a:t>Олександрівської</a:t>
            </a:r>
            <a:r>
              <a:rPr lang="uk-UA" altLang="ru-RU" sz="1200" dirty="0">
                <a:cs typeface="Arial" charset="0"/>
              </a:rPr>
              <a:t> гімназії, методист ІМЦ м. Суми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566" y="3165226"/>
            <a:ext cx="1374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IMG_14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64" t="17000" r="31711" b="23300"/>
          <a:stretch>
            <a:fillRect/>
          </a:stretch>
        </p:blipFill>
        <p:spPr bwMode="auto">
          <a:xfrm>
            <a:off x="5759939" y="3168921"/>
            <a:ext cx="1658096" cy="20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Рисунок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544" y="3185417"/>
            <a:ext cx="1358374" cy="20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65159" y="5179318"/>
            <a:ext cx="1512168" cy="162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Гутак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Інна Олександрівна,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учитель хімії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Шосткинського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НВК: спеціалізована школа </a:t>
            </a:r>
            <a:b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І-ІІ ступенів – ліцей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808084" y="5260180"/>
            <a:ext cx="1601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 dirty="0"/>
              <a:t>Іллєнко Тетяна Іванівна</a:t>
            </a:r>
            <a:r>
              <a:rPr lang="uk-UA" altLang="ru-RU" sz="1200" b="1" dirty="0" smtClean="0">
                <a:cs typeface="Arial" charset="0"/>
              </a:rPr>
              <a:t>, </a:t>
            </a:r>
            <a:endParaRPr lang="uk-UA" altLang="ru-RU" sz="1200" b="1" dirty="0">
              <a:cs typeface="Arial" charset="0"/>
            </a:endParaRPr>
          </a:p>
          <a:p>
            <a:pPr algn="ctr"/>
            <a:r>
              <a:rPr lang="uk-UA" sz="1200" dirty="0"/>
              <a:t>Конотопська гімназія Конотопської міської ради</a:t>
            </a:r>
            <a:endParaRPr lang="uk-UA" altLang="ru-RU" sz="1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5"/>
            <a:ext cx="7632848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 журі ІІІ етапу Всеукраїнської учнівської  олімпіади з хімії 2017 року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6310366"/>
              </p:ext>
            </p:extLst>
          </p:nvPr>
        </p:nvGraphicFramePr>
        <p:xfrm>
          <a:off x="1763688" y="1484784"/>
          <a:ext cx="6180687" cy="3384376"/>
        </p:xfrm>
        <a:graphic>
          <a:graphicData uri="http://schemas.openxmlformats.org/presentationml/2006/ole">
            <p:oleObj spid="_x0000_s17565" name="Диаграмма" r:id="rId3" imgW="4905375" imgH="2686050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- 8 </a:t>
            </a:r>
            <a:r>
              <a:rPr lang="uk-UA" dirty="0"/>
              <a:t>(61,5%) кандидатів наук (хімічних, педагогічних, технічних</a:t>
            </a:r>
            <a:r>
              <a:rPr lang="uk-UA" dirty="0" smtClean="0"/>
              <a:t>) - 2 </a:t>
            </a:r>
            <a:r>
              <a:rPr lang="uk-UA" dirty="0"/>
              <a:t>(15%) викладачі (ВНЗ І-ІІ рівня акредитації, ВПТНЗ</a:t>
            </a:r>
            <a:r>
              <a:rPr lang="uk-UA" dirty="0" smtClean="0"/>
              <a:t>) </a:t>
            </a:r>
          </a:p>
          <a:p>
            <a:r>
              <a:rPr lang="uk-UA" dirty="0" smtClean="0"/>
              <a:t>- 3 (23,5%) </a:t>
            </a:r>
            <a:r>
              <a:rPr lang="uk-UA" dirty="0"/>
              <a:t>учителя </a:t>
            </a:r>
            <a:r>
              <a:rPr lang="uk-UA" dirty="0" smtClean="0"/>
              <a:t>ЗНЗ м</a:t>
            </a:r>
            <a:r>
              <a:rPr lang="uk-UA" dirty="0"/>
              <a:t>. </a:t>
            </a:r>
            <a:r>
              <a:rPr lang="uk-UA" dirty="0" smtClean="0"/>
              <a:t>Сум та Сумської області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115616" y="188913"/>
            <a:ext cx="7848872" cy="107984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smtClean="0">
                <a:solidFill>
                  <a:schemeClr val="tx1"/>
                </a:solidFill>
              </a:rPr>
              <a:t>Співпраця з вищими навчальними закладами щодо організації та проведення олімпіади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28674" name="Picture 5" descr="korpus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57289" y="1340768"/>
            <a:ext cx="3486720" cy="21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s://encrypted-tbn2.gstatic.com/images?q=tbn:ANd9GcRwa_oTZ_FlQf4XZQJG89ngJy4iq39lk9eEvhuvddpWg3e1rcy5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219699" y="2132857"/>
            <a:ext cx="3502571" cy="24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316324" y="3605212"/>
            <a:ext cx="316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Сумський державний педагогічний університет </a:t>
            </a:r>
            <a:r>
              <a:rPr lang="uk-UA" dirty="0" smtClean="0"/>
              <a:t>імені </a:t>
            </a:r>
            <a:r>
              <a:rPr lang="uk-UA" dirty="0"/>
              <a:t>А.С. Макаренка</a:t>
            </a:r>
            <a:endParaRPr lang="ru-RU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386659" y="453730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Сумський державний університет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1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4680357"/>
              </p:ext>
            </p:extLst>
          </p:nvPr>
        </p:nvGraphicFramePr>
        <p:xfrm>
          <a:off x="323528" y="980728"/>
          <a:ext cx="8642350" cy="5568248"/>
        </p:xfrm>
        <a:graphic>
          <a:graphicData uri="http://schemas.openxmlformats.org/drawingml/2006/table">
            <a:tbl>
              <a:tblPr/>
              <a:tblGrid>
                <a:gridCol w="4931619"/>
                <a:gridCol w="792088"/>
                <a:gridCol w="936104"/>
                <a:gridCol w="1008112"/>
                <a:gridCol w="974427"/>
              </a:tblGrid>
              <a:tr h="914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Школи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Рік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Кількість учасників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Кількість призових місць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Розподіл місць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 НВК: сш І-ІІ ст.  – ліцей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(4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сш І-ІІІ ст. № 10 ім. О.Бутка   (1 учень)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 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чол.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місць (100%)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(І), 3 (ІІ), 2(ІІІ)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982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(2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(4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Жовтнева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Білопільської районної ради (1уч.)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 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чол.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місця  (50%)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2(ІІ), 2(ІІІ)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261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(2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(3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Жовтнева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Білопільської районної ради (1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2 ім. Д.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Косаренка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учень)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2012 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чол.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місць (63%)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164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Жовтнева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Білопільської районної ради (1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12 ім. Б.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Берестовського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(1уч)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Кадетський корпус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2013 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чол.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місця (67 %)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1(ІІ), 3(ІІІ)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565398" cy="1280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Результати виступу на І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V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етапі олімпіади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0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520322"/>
              </p:ext>
            </p:extLst>
          </p:nvPr>
        </p:nvGraphicFramePr>
        <p:xfrm>
          <a:off x="467544" y="764704"/>
          <a:ext cx="8479346" cy="5778818"/>
        </p:xfrm>
        <a:graphic>
          <a:graphicData uri="http://schemas.openxmlformats.org/drawingml/2006/table">
            <a:tbl>
              <a:tblPr/>
              <a:tblGrid>
                <a:gridCol w="4799738"/>
                <a:gridCol w="792088"/>
                <a:gridCol w="1008112"/>
                <a:gridCol w="943721"/>
                <a:gridCol w="935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Школи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Рік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Кількість учасників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Кількість призових місць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Розподіл місць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(2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Жовтнева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Білопільської районної ради (1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12 ім. Б.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Берестовського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Кадетський корпус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2014 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чол.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місць (71%)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(І), 3(ІІІ)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(2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(2 учня)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22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Кадетський корпус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2015 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чол.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місць  (71%)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2(ІІ), 3(ІІІ)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(2 учня),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(2 учня)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22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Кадетський корпус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Вирівська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Білопільської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рда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(1 учень)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2016 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чол.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місць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(63%)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2(ІІ), 3(ІІІ)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Шосткинський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НВК: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 ст.  – ліцей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Олександрівська гімназія (1 учень),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10 ім. О.Бутка  (2 учня)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Сумська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22 (1 учень)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Глухівська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зош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І-ІІІ ст. № 3  (1 учень)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 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чол.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місця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(33%)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1(ІІІ)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31664"/>
            <a:ext cx="860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Результати виступу на І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V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етапі олімпіади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6"/>
          <p:cNvSpPr>
            <a:spLocks noGrp="1"/>
          </p:cNvSpPr>
          <p:nvPr>
            <p:ph type="title"/>
          </p:nvPr>
        </p:nvSpPr>
        <p:spPr>
          <a:xfrm>
            <a:off x="5036964" y="476672"/>
            <a:ext cx="4104456" cy="1800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 команди учнів Сумської області на І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хімії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16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IMG_1664_новый_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7" t="24796" r="5310"/>
          <a:stretch>
            <a:fillRect/>
          </a:stretch>
        </p:blipFill>
        <p:spPr bwMode="auto">
          <a:xfrm>
            <a:off x="5233586" y="3383632"/>
            <a:ext cx="37374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920880" cy="720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400" b="1" dirty="0" smtClean="0">
                <a:solidFill>
                  <a:schemeClr val="tx1"/>
                </a:solidFill>
                <a:latin typeface="Arial" charset="0"/>
              </a:rPr>
              <a:t>Команда Сумської області І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V </a:t>
            </a:r>
            <a:r>
              <a:rPr lang="uk-UA" sz="2400" b="1" dirty="0" smtClean="0">
                <a:solidFill>
                  <a:schemeClr val="tx1"/>
                </a:solidFill>
                <a:latin typeface="Arial" charset="0"/>
              </a:rPr>
              <a:t>етапу Всеукраїнської учнівської олімпіади з хімії</a:t>
            </a:r>
            <a:endParaRPr lang="ru-RU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80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ru-RU">
              <a:cs typeface="Arial" charset="0"/>
            </a:endParaRPr>
          </a:p>
        </p:txBody>
      </p:sp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0" y="493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ru-RU">
              <a:cs typeface="Arial" charset="0"/>
            </a:endParaRP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0" y="717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0" y="762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/>
            <a:r>
              <a:rPr lang="ru-RU" altLang="ru-RU" sz="900">
                <a:cs typeface="Arial" charset="0"/>
              </a:rPr>
              <a:t/>
            </a:r>
            <a:br>
              <a:rPr lang="ru-RU" altLang="ru-RU" sz="900">
                <a:cs typeface="Arial" charset="0"/>
              </a:rPr>
            </a:br>
            <a:endParaRPr lang="ru-RU" altLang="ru-RU">
              <a:cs typeface="Arial" charset="0"/>
            </a:endParaRPr>
          </a:p>
          <a:p>
            <a:pPr indent="179388" eaLnBrk="0" hangingPunct="0"/>
            <a:endParaRPr lang="ru-RU" altLang="ru-RU">
              <a:cs typeface="Arial" charset="0"/>
            </a:endParaRPr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0" y="1032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ru-RU">
              <a:cs typeface="Arial" charset="0"/>
            </a:endParaRPr>
          </a:p>
        </p:txBody>
      </p:sp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0" y="1258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endParaRPr lang="uk-UA" altLang="ru-RU">
              <a:cs typeface="Arial" charset="0"/>
            </a:endParaRPr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0" y="1485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900">
              <a:cs typeface="Arial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  <p:sp>
        <p:nvSpPr>
          <p:cNvPr id="33808" name="Rectangle 25"/>
          <p:cNvSpPr>
            <a:spLocks noChangeArrowheads="1"/>
          </p:cNvSpPr>
          <p:nvPr/>
        </p:nvSpPr>
        <p:spPr bwMode="auto">
          <a:xfrm>
            <a:off x="0" y="1485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ru-RU" altLang="ru-RU" sz="900">
                <a:cs typeface="Arial" charset="0"/>
              </a:rPr>
              <a:t/>
            </a:r>
            <a:br>
              <a:rPr lang="ru-RU" altLang="ru-RU" sz="900">
                <a:cs typeface="Arial" charset="0"/>
              </a:rPr>
            </a:br>
            <a:endParaRPr lang="ru-RU" altLang="ru-RU">
              <a:cs typeface="Arial" charset="0"/>
            </a:endParaRPr>
          </a:p>
          <a:p>
            <a:pPr indent="179388" algn="just" eaLnBrk="0" hangingPunct="0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      </a:t>
            </a:r>
            <a:endParaRPr lang="uk-UA" altLang="ru-RU">
              <a:cs typeface="Arial" charset="0"/>
            </a:endParaRPr>
          </a:p>
        </p:txBody>
      </p:sp>
      <p:sp>
        <p:nvSpPr>
          <p:cNvPr id="33809" name="Rectangle 26"/>
          <p:cNvSpPr>
            <a:spLocks noChangeArrowheads="1"/>
          </p:cNvSpPr>
          <p:nvPr/>
        </p:nvSpPr>
        <p:spPr bwMode="auto">
          <a:xfrm>
            <a:off x="0" y="1786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 algn="just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 </a:t>
            </a:r>
            <a:endParaRPr lang="uk-UA" altLang="ru-RU">
              <a:cs typeface="Arial" charset="0"/>
            </a:endParaRPr>
          </a:p>
        </p:txBody>
      </p:sp>
      <p:sp>
        <p:nvSpPr>
          <p:cNvPr id="33810" name="Rectangle 27"/>
          <p:cNvSpPr>
            <a:spLocks noChangeArrowheads="1"/>
          </p:cNvSpPr>
          <p:nvPr/>
        </p:nvSpPr>
        <p:spPr bwMode="auto">
          <a:xfrm>
            <a:off x="0" y="2040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9388"/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900">
              <a:cs typeface="Arial" charset="0"/>
            </a:endParaRPr>
          </a:p>
          <a:p>
            <a:pPr indent="179388" eaLnBrk="0" hangingPunct="0"/>
            <a:endParaRPr lang="ru-RU" altLang="ru-RU">
              <a:cs typeface="Arial" charset="0"/>
            </a:endParaRPr>
          </a:p>
        </p:txBody>
      </p:sp>
      <p:pic>
        <p:nvPicPr>
          <p:cNvPr id="34818" name="Picture 2" descr="IMG_20170331_1219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1972"/>
            <a:ext cx="1799084" cy="242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IMG_20170331_122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464" y="971972"/>
            <a:ext cx="1786384" cy="23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IMG_20170331_1219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49441"/>
            <a:ext cx="1793083" cy="23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IMG_20170331_1220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756" y="3849441"/>
            <a:ext cx="1802757" cy="23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IMG_20170331_1220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468" y="3860517"/>
            <a:ext cx="1796864" cy="23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IMG_20170331_1221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2724"/>
            <a:ext cx="1790108" cy="23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373932" y="3394268"/>
            <a:ext cx="1714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Романько Микита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051316" y="3346674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Тюльпа Максим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642996" y="3327103"/>
            <a:ext cx="1714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Коломієць Дмитро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461418" y="6235823"/>
            <a:ext cx="153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Садчіков Георгій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157371" y="6210423"/>
            <a:ext cx="153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Прощенко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Вадим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565500" y="6223123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Разгонова Катерина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7128792" cy="222312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Дякую за увагу!!!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83377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328592" cy="490066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Формула нової школи</a:t>
            </a:r>
            <a:endParaRPr lang="ru-RU" sz="36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020272" y="1772816"/>
            <a:ext cx="265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272456" y="1243026"/>
            <a:ext cx="7570092" cy="4446500"/>
            <a:chOff x="1272456" y="1234592"/>
            <a:chExt cx="7570092" cy="44465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281708" y="1234592"/>
              <a:ext cx="7560840" cy="4446500"/>
              <a:chOff x="1259632" y="1214748"/>
              <a:chExt cx="7560840" cy="4446500"/>
            </a:xfrm>
          </p:grpSpPr>
          <p:sp>
            <p:nvSpPr>
              <p:cNvPr id="22" name="Стрелка влево 21"/>
              <p:cNvSpPr/>
              <p:nvPr/>
            </p:nvSpPr>
            <p:spPr>
              <a:xfrm rot="12674106">
                <a:off x="5729940" y="3551008"/>
                <a:ext cx="1050779" cy="23081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трелка влево 22"/>
              <p:cNvSpPr/>
              <p:nvPr/>
            </p:nvSpPr>
            <p:spPr>
              <a:xfrm rot="9082813">
                <a:off x="5747432" y="2827775"/>
                <a:ext cx="1050779" cy="23081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трелка влево 15"/>
              <p:cNvSpPr/>
              <p:nvPr/>
            </p:nvSpPr>
            <p:spPr>
              <a:xfrm rot="1376544">
                <a:off x="3334172" y="2829423"/>
                <a:ext cx="733772" cy="22194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трелка влево 16"/>
              <p:cNvSpPr/>
              <p:nvPr/>
            </p:nvSpPr>
            <p:spPr>
              <a:xfrm rot="8087436">
                <a:off x="5494274" y="2242378"/>
                <a:ext cx="1035771" cy="24812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трелка влево 17"/>
              <p:cNvSpPr/>
              <p:nvPr/>
            </p:nvSpPr>
            <p:spPr>
              <a:xfrm rot="13607128">
                <a:off x="5230956" y="4198793"/>
                <a:ext cx="1050779" cy="23081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трелка влево 18"/>
              <p:cNvSpPr/>
              <p:nvPr/>
            </p:nvSpPr>
            <p:spPr>
              <a:xfrm rot="18296799">
                <a:off x="3726372" y="4216716"/>
                <a:ext cx="998928" cy="21051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трелка влево 19"/>
              <p:cNvSpPr/>
              <p:nvPr/>
            </p:nvSpPr>
            <p:spPr>
              <a:xfrm rot="19726601">
                <a:off x="3300223" y="3641622"/>
                <a:ext cx="857705" cy="24093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трелка влево 20"/>
              <p:cNvSpPr/>
              <p:nvPr/>
            </p:nvSpPr>
            <p:spPr>
              <a:xfrm rot="2219891">
                <a:off x="3448618" y="2220642"/>
                <a:ext cx="1184853" cy="25573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верх 13"/>
              <p:cNvSpPr/>
              <p:nvPr/>
            </p:nvSpPr>
            <p:spPr>
              <a:xfrm>
                <a:off x="4859660" y="2009180"/>
                <a:ext cx="216768" cy="62773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1533972" y="1223182"/>
                <a:ext cx="2088232" cy="79208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rgbClr val="FF0000"/>
                    </a:solidFill>
                  </a:rPr>
                  <a:t>Педагогіка партнерства</a:t>
                </a:r>
              </a:p>
              <a:p>
                <a:pPr algn="ctr"/>
                <a:r>
                  <a:rPr lang="uk-UA" sz="1200" b="1" dirty="0" smtClean="0">
                    <a:solidFill>
                      <a:srgbClr val="FF0000"/>
                    </a:solidFill>
                  </a:rPr>
                  <a:t>(учень-учитель-батьки)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1259632" y="3514700"/>
                <a:ext cx="2088232" cy="79208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>
                    <a:solidFill>
                      <a:schemeClr val="tx1"/>
                    </a:solidFill>
                  </a:rPr>
                  <a:t>Автономія школи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051720" y="4736616"/>
                <a:ext cx="2736304" cy="92463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>
                    <a:solidFill>
                      <a:schemeClr val="tx1"/>
                    </a:solidFill>
                  </a:rPr>
                  <a:t>Справедливе фінансування і рівний доступ до освіти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184068" y="4700376"/>
                <a:ext cx="2088232" cy="79208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>
                    <a:solidFill>
                      <a:schemeClr val="tx1"/>
                    </a:solidFill>
                    <a:cs typeface="Times New Roman" pitchFamily="18" charset="0"/>
                  </a:rPr>
                  <a:t>Виховання на цінностях </a:t>
                </a:r>
                <a:endParaRPr lang="ru-RU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6732240" y="3501008"/>
                <a:ext cx="2088232" cy="79208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>
                    <a:solidFill>
                      <a:schemeClr val="tx1"/>
                    </a:solidFill>
                  </a:rPr>
                  <a:t>Новий зміст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732240" y="2354796"/>
                <a:ext cx="2088232" cy="941356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rgbClr val="FF0000"/>
                    </a:solidFill>
                  </a:rPr>
                  <a:t>Сучасне освітнє середовище</a:t>
                </a:r>
              </a:p>
              <a:p>
                <a:pPr algn="ctr"/>
                <a:r>
                  <a:rPr lang="uk-UA" sz="1200" b="1" dirty="0" smtClean="0">
                    <a:solidFill>
                      <a:srgbClr val="FF0000"/>
                    </a:solidFill>
                  </a:rPr>
                  <a:t>(сучасний кабінет)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923928" y="1217092"/>
                <a:ext cx="2088232" cy="79208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rgbClr val="FF0000"/>
                    </a:solidFill>
                  </a:rPr>
                  <a:t>Умотивований учитель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228184" y="1214748"/>
                <a:ext cx="2362572" cy="79443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rgbClr val="FF0000"/>
                    </a:solidFill>
                  </a:rPr>
                  <a:t>Орієнтація на учня</a:t>
                </a:r>
              </a:p>
              <a:p>
                <a:pPr algn="ctr"/>
                <a:r>
                  <a:rPr lang="uk-UA" sz="1200" b="1" dirty="0" smtClean="0">
                    <a:solidFill>
                      <a:srgbClr val="FF0000"/>
                    </a:solidFill>
                  </a:rPr>
                  <a:t>(знання - компетентності)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954264" y="2443224"/>
                <a:ext cx="2101056" cy="1705856"/>
              </a:xfrm>
              <a:prstGeom prst="ellipse">
                <a:avLst/>
              </a:prstGeom>
              <a:gradFill>
                <a:gsLst>
                  <a:gs pos="0">
                    <a:srgbClr val="7030A0"/>
                  </a:gs>
                  <a:gs pos="33000">
                    <a:srgbClr val="00B0F0"/>
                  </a:gs>
                  <a:gs pos="68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 smtClean="0">
                    <a:solidFill>
                      <a:schemeClr val="tx1"/>
                    </a:solidFill>
                  </a:rPr>
                  <a:t>НОВА ШКОЛА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1272456" y="2342890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FF0000"/>
                  </a:solidFill>
                </a:rPr>
                <a:t>Нова структура (12-річна школа)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11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908" y="260648"/>
            <a:ext cx="7498080" cy="70609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10 ключових </a:t>
            </a:r>
            <a:r>
              <a:rPr lang="uk-UA" sz="3600" b="1" dirty="0" err="1" smtClean="0"/>
              <a:t>компетентностей</a:t>
            </a:r>
            <a:r>
              <a:rPr lang="uk-UA" sz="3600" b="1" dirty="0" smtClean="0"/>
              <a:t> </a:t>
            </a:r>
            <a:endParaRPr lang="ru-RU" sz="360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103612" y="1250170"/>
            <a:ext cx="7710708" cy="4357793"/>
            <a:chOff x="1253780" y="1234592"/>
            <a:chExt cx="7710708" cy="4357793"/>
          </a:xfrm>
        </p:grpSpPr>
        <p:sp>
          <p:nvSpPr>
            <p:cNvPr id="25" name="Стрелка влево 24"/>
            <p:cNvSpPr/>
            <p:nvPr/>
          </p:nvSpPr>
          <p:spPr>
            <a:xfrm rot="18896950">
              <a:off x="3282105" y="4202320"/>
              <a:ext cx="1388465" cy="2212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лево 4"/>
            <p:cNvSpPr/>
            <p:nvPr/>
          </p:nvSpPr>
          <p:spPr>
            <a:xfrm rot="12674106">
              <a:off x="5752016" y="3570852"/>
              <a:ext cx="1050779" cy="23081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лево 5"/>
            <p:cNvSpPr/>
            <p:nvPr/>
          </p:nvSpPr>
          <p:spPr>
            <a:xfrm rot="9082813">
              <a:off x="5769508" y="2847619"/>
              <a:ext cx="1050779" cy="23081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лево 6"/>
            <p:cNvSpPr/>
            <p:nvPr/>
          </p:nvSpPr>
          <p:spPr>
            <a:xfrm rot="1376544">
              <a:off x="3300830" y="2831194"/>
              <a:ext cx="792857" cy="2287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лево 7"/>
            <p:cNvSpPr/>
            <p:nvPr/>
          </p:nvSpPr>
          <p:spPr>
            <a:xfrm rot="8087436">
              <a:off x="5516350" y="2262222"/>
              <a:ext cx="1035771" cy="2481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лево 8"/>
            <p:cNvSpPr/>
            <p:nvPr/>
          </p:nvSpPr>
          <p:spPr>
            <a:xfrm rot="13137571">
              <a:off x="5452830" y="4173984"/>
              <a:ext cx="1301099" cy="2267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лево 9"/>
            <p:cNvSpPr/>
            <p:nvPr/>
          </p:nvSpPr>
          <p:spPr>
            <a:xfrm rot="16200000">
              <a:off x="4603003" y="4332379"/>
              <a:ext cx="748692" cy="19122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 rot="19726601">
              <a:off x="3322299" y="3661466"/>
              <a:ext cx="857705" cy="24093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лево 11"/>
            <p:cNvSpPr/>
            <p:nvPr/>
          </p:nvSpPr>
          <p:spPr>
            <a:xfrm rot="2219891">
              <a:off x="3470694" y="2240486"/>
              <a:ext cx="1184853" cy="25573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4881736" y="2029024"/>
              <a:ext cx="216768" cy="6277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56048" y="1243026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Спілкування державною мовою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4795" y="4800297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Соціальна та громадянська компетентності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06452" y="4802338"/>
              <a:ext cx="2217522" cy="790047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Ініціативність і підприємливість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431070" y="4720220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>
                  <a:solidFill>
                    <a:srgbClr val="FF0000"/>
                  </a:solidFill>
                </a:rPr>
                <a:t>Екологічна грамотність і здорове життя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726088" y="3549513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FF0000"/>
                  </a:solidFill>
                </a:rPr>
                <a:t>Інформаційно-цифрова компетентність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754316" y="2374640"/>
              <a:ext cx="2210172" cy="94135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C00000"/>
                  </a:solidFill>
                </a:rPr>
                <a:t>Компетентності у природничих науках і технологіях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46004" y="1236936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Спілкування іноземними мовами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250260" y="1234592"/>
              <a:ext cx="236257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FF0000"/>
                  </a:solidFill>
                </a:rPr>
                <a:t>Математична компетентність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288544" y="3612658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Обізнаність та самовираження у сфері культури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253780" y="2374640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  <a:cs typeface="Times New Roman" pitchFamily="18" charset="0"/>
                </a:rPr>
                <a:t>Уміння вчитися впродовж </a:t>
              </a:r>
              <a:r>
                <a:rPr lang="uk-UA" dirty="0" smtClean="0">
                  <a:solidFill>
                    <a:schemeClr val="tx1"/>
                  </a:solidFill>
                  <a:cs typeface="Times New Roman" pitchFamily="18" charset="0"/>
                </a:rPr>
                <a:t>життя</a:t>
              </a:r>
              <a:endParaRPr lang="ru-RU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946004" y="2685712"/>
              <a:ext cx="2088231" cy="1336574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20000">
                  <a:srgbClr val="00B0F0"/>
                </a:gs>
                <a:gs pos="45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КЛЮЧОВІ</a:t>
              </a:r>
            </a:p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КОМПЕТЕНОСТІ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483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385646" y="877268"/>
            <a:ext cx="7488832" cy="3888432"/>
            <a:chOff x="1403648" y="404664"/>
            <a:chExt cx="7488832" cy="3888432"/>
          </a:xfrm>
        </p:grpSpPr>
        <p:sp>
          <p:nvSpPr>
            <p:cNvPr id="19" name="Стрелка вниз 18"/>
            <p:cNvSpPr/>
            <p:nvPr/>
          </p:nvSpPr>
          <p:spPr>
            <a:xfrm>
              <a:off x="6805252" y="728700"/>
              <a:ext cx="138584" cy="17701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5414032" y="1064548"/>
              <a:ext cx="166080" cy="14951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6275784" y="908720"/>
              <a:ext cx="144016" cy="27115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3707904" y="908720"/>
              <a:ext cx="144016" cy="27115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3203848" y="908720"/>
              <a:ext cx="144016" cy="165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7380312" y="908720"/>
              <a:ext cx="25746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2563292" y="908720"/>
              <a:ext cx="208508" cy="5158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914038" y="908720"/>
              <a:ext cx="18002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555776" y="404664"/>
              <a:ext cx="5112568" cy="648072"/>
            </a:xfrm>
            <a:prstGeom prst="roundRect">
              <a:avLst/>
            </a:prstGeom>
            <a:gradFill>
              <a:gsLst>
                <a:gs pos="4000">
                  <a:schemeClr val="accent6">
                    <a:lumMod val="60000"/>
                    <a:lumOff val="40000"/>
                  </a:schemeClr>
                </a:gs>
                <a:gs pos="20000">
                  <a:srgbClr val="8FCCCF"/>
                </a:gs>
                <a:gs pos="81000">
                  <a:schemeClr val="bg1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</a:rPr>
                <a:t>Навички і вміння, які необхідні для досягнення </a:t>
              </a:r>
              <a:endParaRPr lang="uk-UA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10 </a:t>
              </a:r>
              <a:r>
                <a:rPr lang="uk-UA" b="1" dirty="0">
                  <a:solidFill>
                    <a:schemeClr val="tx1"/>
                  </a:solidFill>
                </a:rPr>
                <a:t>ключових </a:t>
              </a:r>
              <a:r>
                <a:rPr lang="uk-UA" b="1" dirty="0" err="1">
                  <a:solidFill>
                    <a:schemeClr val="tx1"/>
                  </a:solidFill>
                </a:rPr>
                <a:t>компетентностей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915816" y="3620308"/>
              <a:ext cx="1656184" cy="6727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Оцінка ризику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414032" y="3649672"/>
              <a:ext cx="1822264" cy="643424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Уміння приймати рішення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835696" y="2559720"/>
              <a:ext cx="1656184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Уміння розв'язувати проблеми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593656" y="2564904"/>
              <a:ext cx="208823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Уміння співпрацювати в команді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03648" y="1424588"/>
              <a:ext cx="1728192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Критичне мислення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11960" y="1424588"/>
              <a:ext cx="1836204" cy="63626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Творчість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092280" y="1412776"/>
              <a:ext cx="1800200" cy="64807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solidFill>
                    <a:schemeClr val="tx1"/>
                  </a:solidFill>
                </a:rPr>
                <a:t>І</a:t>
              </a:r>
              <a:r>
                <a:rPr lang="uk-UA" sz="1600" dirty="0" smtClean="0">
                  <a:solidFill>
                    <a:schemeClr val="tx1"/>
                  </a:solidFill>
                </a:rPr>
                <a:t>ніціативність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067944" y="2576716"/>
              <a:ext cx="1980220" cy="78027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Уміння конструктивно керувати емоціями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7734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1278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Новизна проекту навчального плану </a:t>
            </a:r>
            <a:br>
              <a:rPr lang="uk-UA" sz="3200" b="1" dirty="0" smtClean="0"/>
            </a:br>
            <a:r>
              <a:rPr lang="uk-UA" sz="3200" b="1" dirty="0" smtClean="0"/>
              <a:t>профільної школи</a:t>
            </a:r>
            <a:br>
              <a:rPr lang="uk-UA" sz="3200" b="1" dirty="0" smtClean="0"/>
            </a:br>
            <a:r>
              <a:rPr lang="en-US" sz="1600" b="1" u="sng" dirty="0" smtClean="0">
                <a:effectLst/>
                <a:hlinkClick r:id="rId2"/>
              </a:rPr>
              <a:t>http</a:t>
            </a:r>
            <a:r>
              <a:rPr lang="en-US" sz="1600" b="1" u="sng" dirty="0">
                <a:effectLst/>
                <a:hlinkClick r:id="rId2"/>
              </a:rPr>
              <a:t>://osvita.ua/school/reform/53679/</a:t>
            </a:r>
            <a:r>
              <a:rPr lang="en-US" sz="1600" b="1" dirty="0">
                <a:effectLst/>
              </a:rPr>
              <a:t>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484784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Старшокласники вивчатимуть від 13 до 15 предметів (замість 21):</a:t>
            </a:r>
          </a:p>
          <a:p>
            <a:pPr marL="698500" indent="-342900">
              <a:buFont typeface="Arial" pitchFamily="34" charset="0"/>
              <a:buChar char="•"/>
            </a:pPr>
            <a:r>
              <a:rPr lang="uk-UA" dirty="0" err="1" smtClean="0"/>
              <a:t>інваріативний</a:t>
            </a:r>
            <a:r>
              <a:rPr lang="uk-UA" dirty="0" smtClean="0"/>
              <a:t> складник (</a:t>
            </a:r>
            <a:r>
              <a:rPr lang="uk-UA" dirty="0"/>
              <a:t>9 предметів</a:t>
            </a:r>
            <a:r>
              <a:rPr lang="uk-UA" dirty="0" smtClean="0"/>
              <a:t>);</a:t>
            </a:r>
          </a:p>
          <a:p>
            <a:pPr marL="698500" indent="-342900" algn="just">
              <a:buFont typeface="Arial" pitchFamily="34" charset="0"/>
              <a:buChar char="•"/>
            </a:pPr>
            <a:r>
              <a:rPr lang="uk-UA" dirty="0" smtClean="0"/>
              <a:t>варіативний складник (профільні предмети + </a:t>
            </a:r>
            <a:r>
              <a:rPr lang="uk-UA" dirty="0" err="1" smtClean="0"/>
              <a:t>вибірково-обов</a:t>
            </a:r>
            <a:r>
              <a:rPr lang="en-US" dirty="0" smtClean="0"/>
              <a:t>’</a:t>
            </a:r>
            <a:r>
              <a:rPr lang="uk-UA" dirty="0" err="1" smtClean="0"/>
              <a:t>язкові</a:t>
            </a:r>
            <a:r>
              <a:rPr lang="uk-UA" dirty="0" smtClean="0"/>
              <a:t> предмети.</a:t>
            </a:r>
            <a:endParaRPr lang="ru-RU" dirty="0" smtClean="0"/>
          </a:p>
          <a:p>
            <a:pPr marL="355600" indent="-355600" algn="just"/>
            <a:r>
              <a:rPr lang="uk-UA" dirty="0" smtClean="0"/>
              <a:t>2. У складі варіативної частини з'явиться перелік предметів «</a:t>
            </a:r>
            <a:r>
              <a:rPr lang="uk-UA" dirty="0" err="1" smtClean="0"/>
              <a:t>вибірково-обов</a:t>
            </a:r>
            <a:r>
              <a:rPr lang="en-US" dirty="0" smtClean="0"/>
              <a:t>’</a:t>
            </a:r>
            <a:r>
              <a:rPr lang="uk-UA" dirty="0" err="1" smtClean="0"/>
              <a:t>язкового</a:t>
            </a:r>
            <a:r>
              <a:rPr lang="uk-UA" dirty="0" smtClean="0"/>
              <a:t> циклу» - передбачає вибір учнем не більше 2-х предметів (за 2 роки 210 год.).</a:t>
            </a:r>
          </a:p>
          <a:p>
            <a:pPr marL="355600" indent="-355600" algn="just">
              <a:tabLst>
                <a:tab pos="355600" algn="l"/>
              </a:tabLst>
            </a:pPr>
            <a:r>
              <a:rPr lang="uk-UA" dirty="0" smtClean="0"/>
              <a:t>3. Централізоване фінансування факультативних занять та консультацій (3,5 год. на клас), які розраховані на «задоволення» пізнавальних інтересів та освітніх потреб старшокласників і загалом не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обраним профілем навчання.</a:t>
            </a:r>
          </a:p>
          <a:p>
            <a:pPr marL="355600" indent="-355600" algn="just"/>
            <a:r>
              <a:rPr lang="uk-UA" dirty="0" smtClean="0"/>
              <a:t>4. Становлення профільної освіти старшокласників (поки що не така, як передбачена концепцією Нової української школи): в одному профілі два-три предмети.</a:t>
            </a:r>
          </a:p>
          <a:p>
            <a:pPr marL="355600" indent="-355600" algn="just"/>
            <a:r>
              <a:rPr lang="uk-UA" dirty="0" smtClean="0"/>
              <a:t>5. Навчальний заклад «самостійно» (навчальний заклад + місцевий орган управління освітою + органи місцевого самоврядування) обирає профіль навчання враховуючи природні здібності учнів.   </a:t>
            </a:r>
          </a:p>
          <a:p>
            <a:pPr marL="355600" indent="-355600" algn="just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89197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676" y="260648"/>
            <a:ext cx="3712456" cy="65293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384" y="908720"/>
            <a:ext cx="7498080" cy="18002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Science, Technology, Engineering, Math,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перекладі означає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інженерію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 математику)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 послідовність курсів або програм навчання, яка готує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успішного працевлаштування, до освіти після школи 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того 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іншого, вимагає різних і більш технічно складних навичок, зокрема із застосуванням математичних знань і наукових понять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31268" y="2645048"/>
            <a:ext cx="7040016" cy="1504032"/>
            <a:chOff x="1492424" y="2861072"/>
            <a:chExt cx="7040016" cy="17920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851920" y="2861072"/>
              <a:ext cx="2520280" cy="57606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STEM-</a:t>
              </a:r>
              <a:r>
                <a:rPr lang="uk-UA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освіта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436096" y="3861048"/>
              <a:ext cx="3096344" cy="7920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lang="uk-UA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ормує дослідницькі навички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492424" y="3861048"/>
              <a:ext cx="3007568" cy="7920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формує критичне мислення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139952" y="3437136"/>
              <a:ext cx="288032" cy="423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5724128" y="3437136"/>
              <a:ext cx="288032" cy="423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1268" y="4293096"/>
            <a:ext cx="725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Впровадження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напряму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освіті передбачає: 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 програми підвищення кваліфікації для вчителів і проведення відповідних тренінгів;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поглиблення співпраці між науковими й освітніми установами, зокрема збільшення кількості учнів, які співпрацюють із науковими установами;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на рівні МАН числа практико-орієнтованих наукових проектів школярів.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5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верх 21"/>
          <p:cNvSpPr/>
          <p:nvPr/>
        </p:nvSpPr>
        <p:spPr>
          <a:xfrm rot="7966240">
            <a:off x="6091102" y="4117166"/>
            <a:ext cx="333749" cy="82009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 rot="16200000">
            <a:off x="3655881" y="3501836"/>
            <a:ext cx="333749" cy="67769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 rot="5400000">
            <a:off x="6416529" y="3496665"/>
            <a:ext cx="333749" cy="48735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82738" y="1062901"/>
            <a:ext cx="7994655" cy="5506395"/>
            <a:chOff x="199734" y="1263189"/>
            <a:chExt cx="8960732" cy="5232187"/>
          </a:xfrm>
        </p:grpSpPr>
        <p:sp>
          <p:nvSpPr>
            <p:cNvPr id="4" name="Стрелка вверх 3"/>
            <p:cNvSpPr/>
            <p:nvPr/>
          </p:nvSpPr>
          <p:spPr>
            <a:xfrm>
              <a:off x="4653596" y="2415317"/>
              <a:ext cx="360040" cy="788626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99734" y="1924921"/>
              <a:ext cx="8960732" cy="4570455"/>
              <a:chOff x="174095" y="1482938"/>
              <a:chExt cx="8960732" cy="4570455"/>
            </a:xfrm>
          </p:grpSpPr>
          <p:sp>
            <p:nvSpPr>
              <p:cNvPr id="7" name="Стрелка вверх 6"/>
              <p:cNvSpPr/>
              <p:nvPr/>
            </p:nvSpPr>
            <p:spPr>
              <a:xfrm rot="10800000">
                <a:off x="4605606" y="4220276"/>
                <a:ext cx="366974" cy="682217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Стрелка вверх 7"/>
              <p:cNvSpPr/>
              <p:nvPr/>
            </p:nvSpPr>
            <p:spPr>
              <a:xfrm rot="14138327">
                <a:off x="3429870" y="3303100"/>
                <a:ext cx="305227" cy="1482459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Стрелка вверх 8"/>
              <p:cNvSpPr/>
              <p:nvPr/>
            </p:nvSpPr>
            <p:spPr>
              <a:xfrm rot="18661434">
                <a:off x="3566028" y="2112218"/>
                <a:ext cx="360040" cy="1123852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Стрелка вверх 9"/>
              <p:cNvSpPr/>
              <p:nvPr/>
            </p:nvSpPr>
            <p:spPr>
              <a:xfrm rot="2978915">
                <a:off x="5973921" y="2215949"/>
                <a:ext cx="360040" cy="968791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419872" y="2708920"/>
                <a:ext cx="2911039" cy="1584176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29000">
                    <a:srgbClr val="66FF66"/>
                  </a:gs>
                  <a:gs pos="71000">
                    <a:schemeClr val="bg1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1500" b="1" dirty="0" smtClean="0">
                    <a:solidFill>
                      <a:srgbClr val="C00000"/>
                    </a:solidFill>
                  </a:rPr>
                  <a:t>ФОРМИ РОБОТИ З ОБДАРОВАНИМИ УЧНЯМИ</a:t>
                </a:r>
              </a:p>
              <a:p>
                <a:pPr algn="ctr"/>
                <a:r>
                  <a:rPr lang="uk-UA" sz="1500" b="1" dirty="0" smtClean="0">
                    <a:solidFill>
                      <a:srgbClr val="C00000"/>
                    </a:solidFill>
                  </a:rPr>
                  <a:t>в Сумській області</a:t>
                </a:r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516216" y="1573849"/>
                <a:ext cx="2618611" cy="961459"/>
              </a:xfrm>
              <a:prstGeom prst="roundRect">
                <a:avLst/>
              </a:prstGeom>
              <a:gradFill>
                <a:gsLst>
                  <a:gs pos="0">
                    <a:srgbClr val="33CC33"/>
                  </a:gs>
                  <a:gs pos="29000">
                    <a:srgbClr val="66FF66"/>
                  </a:gs>
                  <a:gs pos="71000">
                    <a:schemeClr val="bg1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chemeClr val="tx1"/>
                    </a:solidFill>
                  </a:rPr>
                  <a:t>Турнір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b="1" dirty="0" smtClean="0">
                    <a:solidFill>
                      <a:schemeClr val="tx1"/>
                    </a:solidFill>
                  </a:rPr>
                  <a:t>юного хіміка</a:t>
                </a:r>
              </a:p>
              <a:p>
                <a:pPr algn="ctr"/>
                <a:r>
                  <a:rPr lang="uk-UA" sz="1600" dirty="0" smtClean="0">
                    <a:solidFill>
                      <a:schemeClr val="tx1"/>
                    </a:solidFill>
                  </a:rPr>
                  <a:t>(командне змагання)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74095" y="4113003"/>
                <a:ext cx="2795934" cy="1538103"/>
              </a:xfrm>
              <a:prstGeom prst="roundRect">
                <a:avLst/>
              </a:prstGeom>
              <a:gradFill>
                <a:gsLst>
                  <a:gs pos="0">
                    <a:srgbClr val="33CC33"/>
                  </a:gs>
                  <a:gs pos="29000">
                    <a:srgbClr val="66FF66"/>
                  </a:gs>
                  <a:gs pos="71000">
                    <a:schemeClr val="bg1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chemeClr val="tx1"/>
                    </a:solidFill>
                  </a:rPr>
                  <a:t>Робота в Малій академії наук (МАН), секція юних хіміків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(індивідуальна форма)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96327" y="1482938"/>
                <a:ext cx="3119437" cy="1143280"/>
              </a:xfrm>
              <a:prstGeom prst="roundRect">
                <a:avLst/>
              </a:prstGeom>
              <a:gradFill>
                <a:gsLst>
                  <a:gs pos="0">
                    <a:srgbClr val="33CC33"/>
                  </a:gs>
                  <a:gs pos="29000">
                    <a:srgbClr val="66FF66"/>
                  </a:gs>
                  <a:gs pos="71000">
                    <a:schemeClr val="bg1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chemeClr val="tx1"/>
                    </a:solidFill>
                  </a:rPr>
                  <a:t>Всеукраїнські учнівські олімпіади з хімії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(індивідуальна очна форма)</a:t>
                </a:r>
                <a:endParaRPr lang="uk-UA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315763" y="4902493"/>
                <a:ext cx="2984428" cy="1150900"/>
              </a:xfrm>
              <a:prstGeom prst="roundRect">
                <a:avLst/>
              </a:prstGeom>
              <a:gradFill>
                <a:gsLst>
                  <a:gs pos="0">
                    <a:srgbClr val="33CC33"/>
                  </a:gs>
                  <a:gs pos="29000">
                    <a:srgbClr val="66FF66"/>
                  </a:gs>
                  <a:gs pos="71000">
                    <a:schemeClr val="bg1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>
                    <a:solidFill>
                      <a:schemeClr val="tx1"/>
                    </a:solidFill>
                  </a:rPr>
                  <a:t>Міжнародна природознавча гра “</a:t>
                </a:r>
                <a:r>
                  <a:rPr lang="uk-UA" b="1" dirty="0" err="1" smtClean="0">
                    <a:solidFill>
                      <a:schemeClr val="tx1"/>
                    </a:solidFill>
                  </a:rPr>
                  <a:t>Геліантус”</a:t>
                </a:r>
                <a:r>
                  <a:rPr lang="uk-UA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(індивідуальна форма)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3531719" y="1263189"/>
              <a:ext cx="2900137" cy="1152128"/>
            </a:xfrm>
            <a:prstGeom prst="roundRect">
              <a:avLst/>
            </a:prstGeom>
            <a:gradFill>
              <a:gsLst>
                <a:gs pos="0">
                  <a:srgbClr val="33CC33"/>
                </a:gs>
                <a:gs pos="29000">
                  <a:srgbClr val="66FF66"/>
                </a:gs>
                <a:gs pos="71000">
                  <a:schemeClr val="bg1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Хімічний колоквіум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(навчальне заняття)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8232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990033"/>
                </a:solidFill>
              </a:rPr>
              <a:t>Форми роботи з обдарованими учнями</a:t>
            </a:r>
            <a:endParaRPr lang="ru-RU" sz="3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745" y="3244892"/>
            <a:ext cx="2182090" cy="904188"/>
          </a:xfrm>
          <a:prstGeom prst="roundRect">
            <a:avLst/>
          </a:prstGeom>
          <a:gradFill>
            <a:gsLst>
              <a:gs pos="0">
                <a:srgbClr val="33CC33"/>
              </a:gs>
              <a:gs pos="29000">
                <a:srgbClr val="66FF66"/>
              </a:gs>
              <a:gs pos="71000">
                <a:schemeClr val="bg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Інтернет-турнір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 хімії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(командне змагання</a:t>
            </a:r>
            <a:r>
              <a:rPr lang="uk-UA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2573" y="3357149"/>
            <a:ext cx="2481333" cy="967074"/>
          </a:xfrm>
          <a:prstGeom prst="roundRect">
            <a:avLst/>
          </a:prstGeom>
          <a:gradFill>
            <a:gsLst>
              <a:gs pos="0">
                <a:srgbClr val="33CC33"/>
              </a:gs>
              <a:gs pos="29000">
                <a:srgbClr val="66FF66"/>
              </a:gs>
              <a:gs pos="71000">
                <a:schemeClr val="bg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chemeClr val="tx1"/>
                </a:solidFill>
              </a:rPr>
              <a:t>Інтернет-олімпіада</a:t>
            </a:r>
            <a:endParaRPr lang="uk-UA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 хімії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(індивідуальна форма)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62796" y="4601792"/>
            <a:ext cx="2434431" cy="987448"/>
          </a:xfrm>
          <a:prstGeom prst="roundRect">
            <a:avLst/>
          </a:prstGeom>
          <a:gradFill>
            <a:gsLst>
              <a:gs pos="0">
                <a:srgbClr val="33CC33"/>
              </a:gs>
              <a:gs pos="29000">
                <a:srgbClr val="66FF66"/>
              </a:gs>
              <a:gs pos="71000">
                <a:schemeClr val="bg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«Ерудит»</a:t>
            </a:r>
          </a:p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хіміко-біологічна</a:t>
            </a:r>
            <a:r>
              <a:rPr lang="uk-UA" b="1" dirty="0" smtClean="0">
                <a:solidFill>
                  <a:schemeClr val="tx1"/>
                </a:solidFill>
              </a:rPr>
              <a:t> гра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(командне змагання</a:t>
            </a:r>
            <a:r>
              <a:rPr lang="uk-UA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25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08" y="188640"/>
            <a:ext cx="7498080" cy="576064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Мала академія наук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2724" y="847924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/>
            <a:r>
              <a:rPr lang="ru-RU" b="1" dirty="0"/>
              <a:t>Мета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uk-UA" dirty="0" smtClean="0"/>
              <a:t>пошук, розвиток та підтримка учнів, що мають бажання та схильності здійснювати наукові дослідження</a:t>
            </a:r>
            <a:endParaRPr lang="uk-UA" dirty="0"/>
          </a:p>
          <a:p>
            <a:pPr algn="just"/>
            <a:r>
              <a:rPr lang="uk-UA" b="1" dirty="0"/>
              <a:t>Рівень заходу</a:t>
            </a:r>
            <a:r>
              <a:rPr lang="uk-UA" dirty="0"/>
              <a:t> – Всеукраїнський</a:t>
            </a:r>
          </a:p>
          <a:p>
            <a:pPr marL="2247900" indent="-2247900" algn="just"/>
            <a:r>
              <a:rPr lang="uk-UA" b="1" dirty="0"/>
              <a:t>База проведення </a:t>
            </a:r>
            <a:r>
              <a:rPr lang="uk-UA" dirty="0"/>
              <a:t>– </a:t>
            </a:r>
            <a:r>
              <a:rPr lang="uk-UA" dirty="0" smtClean="0"/>
              <a:t>Центр позашкільної освіти та роботи з талановитою молоддю, Сумський державний університет, Сумський державний педагогічний університет імені А.С. Макаренка</a:t>
            </a:r>
            <a:endParaRPr lang="uk-UA" dirty="0"/>
          </a:p>
          <a:p>
            <a:r>
              <a:rPr lang="uk-UA" b="1" dirty="0"/>
              <a:t>Терміни проведення:</a:t>
            </a:r>
            <a:r>
              <a:rPr lang="uk-UA" dirty="0"/>
              <a:t> ІІ етап – січень – </a:t>
            </a:r>
            <a:r>
              <a:rPr lang="uk-UA" dirty="0" smtClean="0"/>
              <a:t>лютий (обласний)</a:t>
            </a:r>
            <a:endParaRPr lang="uk-UA" dirty="0"/>
          </a:p>
          <a:p>
            <a:pPr marL="723900"/>
            <a:r>
              <a:rPr lang="uk-UA" dirty="0" smtClean="0"/>
              <a:t>		          ІІІ етап – квітень (Всеукраїнський)</a:t>
            </a:r>
            <a:r>
              <a:rPr lang="ru-RU" dirty="0"/>
              <a:t>  </a:t>
            </a:r>
          </a:p>
          <a:p>
            <a:pPr algn="just"/>
            <a:r>
              <a:rPr lang="uk-UA" b="1" dirty="0"/>
              <a:t>Фінансування: </a:t>
            </a:r>
            <a:r>
              <a:rPr lang="uk-UA" dirty="0" smtClean="0"/>
              <a:t>державне та самофінансування</a:t>
            </a:r>
          </a:p>
          <a:p>
            <a:pPr algn="just"/>
            <a:endParaRPr lang="uk-UA" sz="1000" dirty="0"/>
          </a:p>
          <a:p>
            <a:pPr algn="just"/>
            <a:r>
              <a:rPr lang="uk-UA" b="1" dirty="0"/>
              <a:t>Переваги такої форми роботи: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/>
              <a:t>організовує</a:t>
            </a:r>
            <a:r>
              <a:rPr lang="ru-RU" dirty="0" smtClean="0"/>
              <a:t> та </a:t>
            </a:r>
            <a:r>
              <a:rPr lang="uk-UA" dirty="0" smtClean="0"/>
              <a:t>координує науково-дослідницьку діяльність</a:t>
            </a:r>
            <a:r>
              <a:rPr lang="ru-RU" dirty="0" smtClean="0"/>
              <a:t> учнів;</a:t>
            </a:r>
          </a:p>
          <a:p>
            <a:pPr marL="285750" indent="-285750" algn="just">
              <a:buFontTx/>
              <a:buChar char="-"/>
            </a:pPr>
            <a:r>
              <a:rPr lang="uk-UA" dirty="0"/>
              <a:t>передбачає професійне самовизначення учнів, чим сприяє нарощуванню наукового потенціалу </a:t>
            </a:r>
            <a:r>
              <a:rPr lang="uk-UA" dirty="0" smtClean="0"/>
              <a:t>країни</a:t>
            </a:r>
            <a:r>
              <a:rPr lang="uk-UA" dirty="0"/>
              <a:t>;</a:t>
            </a:r>
            <a:endParaRPr lang="uk-UA" dirty="0" smtClean="0"/>
          </a:p>
          <a:p>
            <a:pPr marL="285750" indent="-285750" algn="just">
              <a:buFontTx/>
              <a:buChar char="-"/>
            </a:pPr>
            <a:r>
              <a:rPr lang="uk-UA" dirty="0" smtClean="0"/>
              <a:t>створює умови </a:t>
            </a:r>
            <a:r>
              <a:rPr lang="ru-RU" dirty="0" smtClean="0"/>
              <a:t>для </a:t>
            </a:r>
            <a:r>
              <a:rPr lang="uk-UA" dirty="0" smtClean="0"/>
              <a:t>інтелектуального</a:t>
            </a:r>
            <a:r>
              <a:rPr lang="ru-RU" dirty="0" smtClean="0"/>
              <a:t> та духовного </a:t>
            </a:r>
            <a:r>
              <a:rPr lang="uk-UA" dirty="0" smtClean="0"/>
              <a:t>розвитку</a:t>
            </a:r>
            <a:r>
              <a:rPr lang="ru-RU" dirty="0" smtClean="0"/>
              <a:t> учнів;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/>
              <a:t>забезпечує</a:t>
            </a:r>
            <a:r>
              <a:rPr lang="ru-RU" dirty="0" smtClean="0"/>
              <a:t> </a:t>
            </a:r>
            <a:r>
              <a:rPr lang="uk-UA" dirty="0" smtClean="0"/>
              <a:t>виховання</a:t>
            </a:r>
            <a:r>
              <a:rPr lang="ru-RU" dirty="0" smtClean="0"/>
              <a:t> </a:t>
            </a:r>
            <a:r>
              <a:rPr lang="ru-RU" dirty="0"/>
              <a:t>нового </a:t>
            </a:r>
            <a:r>
              <a:rPr lang="uk-UA" dirty="0" smtClean="0"/>
              <a:t>покоління</a:t>
            </a:r>
            <a:r>
              <a:rPr lang="ru-RU" dirty="0" smtClean="0"/>
              <a:t> </a:t>
            </a:r>
            <a:r>
              <a:rPr lang="uk-UA" dirty="0" smtClean="0"/>
              <a:t>талановитих</a:t>
            </a:r>
            <a:r>
              <a:rPr lang="ru-RU" dirty="0" smtClean="0"/>
              <a:t> </a:t>
            </a:r>
            <a:r>
              <a:rPr lang="uk-UA" dirty="0" smtClean="0"/>
              <a:t>українців.</a:t>
            </a:r>
          </a:p>
          <a:p>
            <a:pPr algn="just"/>
            <a:endParaRPr lang="uk-UA" sz="1000" dirty="0" smtClean="0">
              <a:solidFill>
                <a:srgbClr val="FF0000"/>
              </a:solidFill>
            </a:endParaRPr>
          </a:p>
          <a:p>
            <a:pPr algn="just"/>
            <a:r>
              <a:rPr lang="uk-UA" b="1" dirty="0" smtClean="0"/>
              <a:t>Кількість </a:t>
            </a:r>
            <a:r>
              <a:rPr lang="uk-UA" b="1" dirty="0"/>
              <a:t>учасників 2016 </a:t>
            </a:r>
            <a:r>
              <a:rPr lang="uk-UA" b="1" dirty="0" smtClean="0"/>
              <a:t>року (секція «хімія»): </a:t>
            </a:r>
            <a:r>
              <a:rPr lang="uk-UA" dirty="0" smtClean="0"/>
              <a:t>5 учнів (</a:t>
            </a:r>
            <a:r>
              <a:rPr lang="uk-UA" dirty="0" err="1" smtClean="0"/>
              <a:t>м.Шостка</a:t>
            </a:r>
            <a:r>
              <a:rPr lang="uk-UA" dirty="0" smtClean="0"/>
              <a:t> – 1, </a:t>
            </a:r>
            <a:r>
              <a:rPr lang="uk-UA" dirty="0" err="1" smtClean="0"/>
              <a:t>м.Суми</a:t>
            </a:r>
            <a:r>
              <a:rPr lang="uk-UA" dirty="0" smtClean="0"/>
              <a:t> – 1, </a:t>
            </a:r>
            <a:r>
              <a:rPr lang="uk-UA" dirty="0" err="1" smtClean="0"/>
              <a:t>м.Конотоп</a:t>
            </a:r>
            <a:r>
              <a:rPr lang="uk-UA" dirty="0" smtClean="0"/>
              <a:t> – 2, Сумський р-н – 1)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4157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2207</TotalTime>
  <Words>3115</Words>
  <Application>Microsoft Office PowerPoint</Application>
  <PresentationFormat>Екран (4:3)</PresentationFormat>
  <Paragraphs>1041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1" baseType="lpstr">
      <vt:lpstr>Солнцестояние</vt:lpstr>
      <vt:lpstr>Диаграмма</vt:lpstr>
      <vt:lpstr>Інноваційні підходи до роботи з обдарованими учнями, як однієї із складових професійної самореалізації вчителя</vt:lpstr>
      <vt:lpstr>10 професійних навичок потрібних у 2020 році, які було визначено Міжнародним ринком праці на World Economic Forum</vt:lpstr>
      <vt:lpstr>Формула нової школи</vt:lpstr>
      <vt:lpstr>10 ключових компетентностей </vt:lpstr>
      <vt:lpstr>Слайд 5</vt:lpstr>
      <vt:lpstr>Новизна проекту навчального плану  профільної школи http://osvita.ua/school/reform/53679/ </vt:lpstr>
      <vt:lpstr>STEM-освіта</vt:lpstr>
      <vt:lpstr>Форми роботи з обдарованими учнями</vt:lpstr>
      <vt:lpstr>Мала академія наук</vt:lpstr>
      <vt:lpstr>Всеукраїнський турнір юного хіміка</vt:lpstr>
      <vt:lpstr>Турнір юного хіміка</vt:lpstr>
      <vt:lpstr>Інтернет-олімпіада з хімії</vt:lpstr>
      <vt:lpstr>Всеукраїнський Інтернет-турнір із природничих дисциплін http://vpd.inhost.com.ua/</vt:lpstr>
      <vt:lpstr>Міжнародна природознавча гра «Геліантус»</vt:lpstr>
      <vt:lpstr>Хімічний колоквіум</vt:lpstr>
      <vt:lpstr>Слайд 16</vt:lpstr>
      <vt:lpstr>Кількість переможців ІІІ етапу Всеукраїнської учнівської олімпіади з хімії 2017 року</vt:lpstr>
      <vt:lpstr>Загальна кількість учасників ІІІ етапу олімпіади з хімії  (2015-2016 роки)</vt:lpstr>
      <vt:lpstr>Команди, які протягом 3-х років (2015-2017 роки)  не взяли жодного призового місця</vt:lpstr>
      <vt:lpstr>Найрезультативніші навчальні заклади</vt:lpstr>
      <vt:lpstr>Виступи спеціалізованих (профільних) навчальних закладів</vt:lpstr>
      <vt:lpstr>Найрезультативніші вчителі та викладачі </vt:lpstr>
      <vt:lpstr>Склад журі ІІІ етапу Всеукраїнської учнівської  олімпіади з хімії 2017 року</vt:lpstr>
      <vt:lpstr>Співпраця з вищими навчальними закладами щодо організації та проведення олімпіади </vt:lpstr>
      <vt:lpstr>Слайд 25</vt:lpstr>
      <vt:lpstr>Слайд 26</vt:lpstr>
      <vt:lpstr>Склад команди учнів Сумської області на ІV етапі Всеукраїнської учнівської олімпіади з хімії  2016-2017 н.р.</vt:lpstr>
      <vt:lpstr>Команда Сумської області ІV етапу Всеукраїнської учнівської олімпіади з хімії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User</cp:lastModifiedBy>
  <cp:revision>223</cp:revision>
  <dcterms:created xsi:type="dcterms:W3CDTF">2015-05-17T19:05:29Z</dcterms:created>
  <dcterms:modified xsi:type="dcterms:W3CDTF">2017-04-24T13:51:25Z</dcterms:modified>
</cp:coreProperties>
</file>