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</p:sldMasterIdLst>
  <p:notesMasterIdLst>
    <p:notesMasterId r:id="rId29"/>
  </p:notesMasterIdLst>
  <p:handoutMasterIdLst>
    <p:handoutMasterId r:id="rId30"/>
  </p:handoutMasterIdLst>
  <p:sldIdLst>
    <p:sldId id="558" r:id="rId3"/>
    <p:sldId id="559" r:id="rId4"/>
    <p:sldId id="560" r:id="rId5"/>
    <p:sldId id="561" r:id="rId6"/>
    <p:sldId id="563" r:id="rId7"/>
    <p:sldId id="566" r:id="rId8"/>
    <p:sldId id="539" r:id="rId9"/>
    <p:sldId id="567" r:id="rId10"/>
    <p:sldId id="569" r:id="rId11"/>
    <p:sldId id="570" r:id="rId12"/>
    <p:sldId id="571" r:id="rId13"/>
    <p:sldId id="572" r:id="rId14"/>
    <p:sldId id="573" r:id="rId15"/>
    <p:sldId id="568" r:id="rId16"/>
    <p:sldId id="540" r:id="rId17"/>
    <p:sldId id="541" r:id="rId18"/>
    <p:sldId id="542" r:id="rId19"/>
    <p:sldId id="543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7" r:id="rId28"/>
  </p:sldIdLst>
  <p:sldSz cx="9144000" cy="5143500" type="screen16x9"/>
  <p:notesSz cx="6858000" cy="9945688"/>
  <p:custDataLst>
    <p:tags r:id="rId31"/>
  </p:custData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3366FF"/>
    <a:srgbClr val="0000FF"/>
    <a:srgbClr val="FFFF00"/>
    <a:srgbClr val="996633"/>
    <a:srgbClr val="CC9900"/>
    <a:srgbClr val="B5D77A"/>
    <a:srgbClr val="7DBD3F"/>
    <a:srgbClr val="C3CC48"/>
    <a:srgbClr val="83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3" autoAdjust="0"/>
    <p:restoredTop sz="94622" autoAdjust="0"/>
  </p:normalViewPr>
  <p:slideViewPr>
    <p:cSldViewPr>
      <p:cViewPr varScale="1">
        <p:scale>
          <a:sx n="95" d="100"/>
          <a:sy n="95" d="100"/>
        </p:scale>
        <p:origin x="-82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______Microsoft_Excel_97-20031.xls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______Microsoft_Excel_97-20032.xls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uk-UA" sz="1400"/>
              <a:t>Рейтинг районів та міст Сумської області </a:t>
            </a:r>
          </a:p>
          <a:p>
            <a:pPr>
              <a:defRPr sz="1400"/>
            </a:pPr>
            <a:r>
              <a:rPr lang="uk-UA" sz="1400"/>
              <a:t>за часткою залучення учнів до конкурсу "КОЛОСОК-2015"</a:t>
            </a:r>
          </a:p>
          <a:p>
            <a:pPr>
              <a:defRPr sz="1400"/>
            </a:pPr>
            <a:r>
              <a:rPr lang="uk-UA" sz="1400"/>
              <a:t>(осінній етап) 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96994274598257E-2"/>
          <c:y val="0.19492722738031634"/>
          <c:w val="0.86996332269228926"/>
          <c:h val="0.60778370586845665"/>
        </c:manualLayout>
      </c:layout>
      <c:bar3DChart>
        <c:barDir val="col"/>
        <c:grouping val="clustered"/>
        <c:varyColors val="1"/>
        <c:ser>
          <c:idx val="0"/>
          <c:order val="0"/>
          <c:spPr>
            <a:pattFill prst="dkDnDiag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Lbls>
            <c:dLbl>
              <c:idx val="2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'участь по роках'!$C$87:$C$111</c:f>
              <c:strCache>
                <c:ptCount val="25"/>
                <c:pt idx="0">
                  <c:v>Глухівський</c:v>
                </c:pt>
                <c:pt idx="1">
                  <c:v>м. Лебедин</c:v>
                </c:pt>
                <c:pt idx="2">
                  <c:v>Кролевецький</c:v>
                </c:pt>
                <c:pt idx="3">
                  <c:v>Лебединський</c:v>
                </c:pt>
                <c:pt idx="4">
                  <c:v>м.Суми</c:v>
                </c:pt>
                <c:pt idx="5">
                  <c:v>м.Охтирка</c:v>
                </c:pt>
                <c:pt idx="6">
                  <c:v>С-Будський</c:v>
                </c:pt>
                <c:pt idx="7">
                  <c:v>м.Глухів</c:v>
                </c:pt>
                <c:pt idx="8">
                  <c:v>Краснопільський</c:v>
                </c:pt>
                <c:pt idx="9">
                  <c:v>Путивльський</c:v>
                </c:pt>
                <c:pt idx="10">
                  <c:v>Охтирський</c:v>
                </c:pt>
                <c:pt idx="11">
                  <c:v>м.Конотоп</c:v>
                </c:pt>
                <c:pt idx="12">
                  <c:v>Л-Долинський</c:v>
                </c:pt>
                <c:pt idx="13">
                  <c:v>Білопільський</c:v>
                </c:pt>
                <c:pt idx="14">
                  <c:v>Конотопський</c:v>
                </c:pt>
                <c:pt idx="15">
                  <c:v>Недригайлівський</c:v>
                </c:pt>
                <c:pt idx="16">
                  <c:v>Сумський</c:v>
                </c:pt>
                <c:pt idx="17">
                  <c:v>м.Ромни</c:v>
                </c:pt>
                <c:pt idx="18">
                  <c:v>Шосткинський</c:v>
                </c:pt>
                <c:pt idx="19">
                  <c:v>м.Шостка</c:v>
                </c:pt>
                <c:pt idx="20">
                  <c:v>Роменський</c:v>
                </c:pt>
                <c:pt idx="21">
                  <c:v>Буринський</c:v>
                </c:pt>
                <c:pt idx="22">
                  <c:v>Ямпільський</c:v>
                </c:pt>
                <c:pt idx="23">
                  <c:v>Тростянецький</c:v>
                </c:pt>
                <c:pt idx="24">
                  <c:v>В-Писарівський</c:v>
                </c:pt>
              </c:strCache>
            </c:strRef>
          </c:cat>
          <c:val>
            <c:numRef>
              <c:f>'участь по роках'!$D$87:$D$111</c:f>
              <c:numCache>
                <c:formatCode>General</c:formatCode>
                <c:ptCount val="25"/>
                <c:pt idx="0">
                  <c:v>34</c:v>
                </c:pt>
                <c:pt idx="1">
                  <c:v>26</c:v>
                </c:pt>
                <c:pt idx="2">
                  <c:v>25.3</c:v>
                </c:pt>
                <c:pt idx="3">
                  <c:v>22</c:v>
                </c:pt>
                <c:pt idx="4">
                  <c:v>21.8</c:v>
                </c:pt>
                <c:pt idx="5">
                  <c:v>21.4</c:v>
                </c:pt>
                <c:pt idx="6">
                  <c:v>21</c:v>
                </c:pt>
                <c:pt idx="7">
                  <c:v>21</c:v>
                </c:pt>
                <c:pt idx="8">
                  <c:v>20.6</c:v>
                </c:pt>
                <c:pt idx="9">
                  <c:v>20.5</c:v>
                </c:pt>
                <c:pt idx="10">
                  <c:v>19.399999999999999</c:v>
                </c:pt>
                <c:pt idx="11">
                  <c:v>18.600000000000001</c:v>
                </c:pt>
                <c:pt idx="12">
                  <c:v>18.5</c:v>
                </c:pt>
                <c:pt idx="13">
                  <c:v>18.100000000000001</c:v>
                </c:pt>
                <c:pt idx="14">
                  <c:v>17.7</c:v>
                </c:pt>
                <c:pt idx="15">
                  <c:v>16</c:v>
                </c:pt>
                <c:pt idx="16">
                  <c:v>15.6</c:v>
                </c:pt>
                <c:pt idx="17">
                  <c:v>13.4</c:v>
                </c:pt>
                <c:pt idx="18">
                  <c:v>13.3</c:v>
                </c:pt>
                <c:pt idx="19">
                  <c:v>12.9</c:v>
                </c:pt>
                <c:pt idx="20">
                  <c:v>12.7</c:v>
                </c:pt>
                <c:pt idx="21">
                  <c:v>12</c:v>
                </c:pt>
                <c:pt idx="22">
                  <c:v>10.5</c:v>
                </c:pt>
                <c:pt idx="23">
                  <c:v>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84800"/>
        <c:axId val="157886336"/>
        <c:axId val="0"/>
      </c:bar3DChart>
      <c:catAx>
        <c:axId val="1578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uk-UA"/>
          </a:p>
        </c:txPr>
        <c:crossAx val="157886336"/>
        <c:crosses val="autoZero"/>
        <c:auto val="1"/>
        <c:lblAlgn val="ctr"/>
        <c:lblOffset val="100"/>
        <c:noMultiLvlLbl val="0"/>
      </c:catAx>
      <c:valAx>
        <c:axId val="157886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spc="100" baseline="0"/>
                </a:pPr>
                <a:r>
                  <a:rPr lang="uk-UA" sz="1200" spc="100" baseline="0"/>
                  <a:t>% залученості учнів</a:t>
                </a:r>
                <a:endParaRPr lang="en-US" sz="1200" spc="100" baseline="0"/>
              </a:p>
            </c:rich>
          </c:tx>
          <c:layout>
            <c:manualLayout>
              <c:xMode val="edge"/>
              <c:yMode val="edge"/>
              <c:x val="1.3126911233524768E-3"/>
              <c:y val="0.360727065313779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788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uk-UA" sz="1200"/>
              <a:t>Рейтинг районів та міст Сумської області за часткою залучення учнів до конкурсу "КОЛОСОК - 2016" (весняний етап)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'2015-2016'!$U$4:$U$28</c:f>
              <c:strCache>
                <c:ptCount val="25"/>
                <c:pt idx="0">
                  <c:v>Глухівський</c:v>
                </c:pt>
                <c:pt idx="1">
                  <c:v>Л-Долинський</c:v>
                </c:pt>
                <c:pt idx="2">
                  <c:v>Кролевецький</c:v>
                </c:pt>
                <c:pt idx="3">
                  <c:v>Охтирський</c:v>
                </c:pt>
                <c:pt idx="4">
                  <c:v>С-Будський</c:v>
                </c:pt>
                <c:pt idx="5">
                  <c:v>м.Глухів</c:v>
                </c:pt>
                <c:pt idx="6">
                  <c:v>м.Охтирка</c:v>
                </c:pt>
                <c:pt idx="7">
                  <c:v>Краснопільський</c:v>
                </c:pt>
                <c:pt idx="8">
                  <c:v>Конотопський</c:v>
                </c:pt>
                <c:pt idx="9">
                  <c:v>м.Конотоп</c:v>
                </c:pt>
                <c:pt idx="10">
                  <c:v>Білопільський</c:v>
                </c:pt>
                <c:pt idx="11">
                  <c:v>м. Лебедин</c:v>
                </c:pt>
                <c:pt idx="12">
                  <c:v>м.Суми</c:v>
                </c:pt>
                <c:pt idx="13">
                  <c:v>Шосткинський</c:v>
                </c:pt>
                <c:pt idx="14">
                  <c:v>Недригайлівський</c:v>
                </c:pt>
                <c:pt idx="15">
                  <c:v>Роменський</c:v>
                </c:pt>
                <c:pt idx="16">
                  <c:v>Лебединський</c:v>
                </c:pt>
                <c:pt idx="17">
                  <c:v>Ямпільський</c:v>
                </c:pt>
                <c:pt idx="18">
                  <c:v>Сумський</c:v>
                </c:pt>
                <c:pt idx="19">
                  <c:v>м.Ромни</c:v>
                </c:pt>
                <c:pt idx="20">
                  <c:v>Тростянецький</c:v>
                </c:pt>
                <c:pt idx="21">
                  <c:v>В-Писарівський</c:v>
                </c:pt>
                <c:pt idx="22">
                  <c:v>Путивльський</c:v>
                </c:pt>
                <c:pt idx="23">
                  <c:v>м.Шостка</c:v>
                </c:pt>
                <c:pt idx="24">
                  <c:v>Буринський</c:v>
                </c:pt>
              </c:strCache>
            </c:strRef>
          </c:cat>
          <c:val>
            <c:numRef>
              <c:f>'2015-2016'!$V$4:$V$28</c:f>
              <c:numCache>
                <c:formatCode>General</c:formatCode>
                <c:ptCount val="25"/>
                <c:pt idx="0">
                  <c:v>31.3</c:v>
                </c:pt>
                <c:pt idx="1">
                  <c:v>22.4</c:v>
                </c:pt>
                <c:pt idx="2">
                  <c:v>22.3</c:v>
                </c:pt>
                <c:pt idx="3">
                  <c:v>20.6</c:v>
                </c:pt>
                <c:pt idx="4">
                  <c:v>20</c:v>
                </c:pt>
                <c:pt idx="5">
                  <c:v>19.399999999999999</c:v>
                </c:pt>
                <c:pt idx="6">
                  <c:v>17.5</c:v>
                </c:pt>
                <c:pt idx="7">
                  <c:v>16.899999999999999</c:v>
                </c:pt>
                <c:pt idx="8">
                  <c:v>16.8</c:v>
                </c:pt>
                <c:pt idx="9">
                  <c:v>16</c:v>
                </c:pt>
                <c:pt idx="10">
                  <c:v>15</c:v>
                </c:pt>
                <c:pt idx="11">
                  <c:v>14.9</c:v>
                </c:pt>
                <c:pt idx="12">
                  <c:v>14.8</c:v>
                </c:pt>
                <c:pt idx="13">
                  <c:v>14.2</c:v>
                </c:pt>
                <c:pt idx="14">
                  <c:v>14</c:v>
                </c:pt>
                <c:pt idx="15">
                  <c:v>13.1</c:v>
                </c:pt>
                <c:pt idx="16">
                  <c:v>12.9</c:v>
                </c:pt>
                <c:pt idx="17">
                  <c:v>12.6</c:v>
                </c:pt>
                <c:pt idx="18">
                  <c:v>11.9</c:v>
                </c:pt>
                <c:pt idx="19">
                  <c:v>8.6</c:v>
                </c:pt>
                <c:pt idx="20">
                  <c:v>7.6</c:v>
                </c:pt>
                <c:pt idx="21">
                  <c:v>7.5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15072"/>
        <c:axId val="158044544"/>
      </c:barChart>
      <c:catAx>
        <c:axId val="1577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8044544"/>
        <c:crosses val="autoZero"/>
        <c:auto val="1"/>
        <c:lblAlgn val="ctr"/>
        <c:lblOffset val="100"/>
        <c:noMultiLvlLbl val="0"/>
      </c:catAx>
      <c:valAx>
        <c:axId val="158044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 % залученості учнів</a:t>
                </a: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771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GRRhUXS-zg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GRRhUXS-zg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5CDCD-8886-4A63-918D-5D76BAD419C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A007D25-E75C-43D0-B6D3-21F43C4F8B1D}">
      <dgm:prSet custT="1"/>
      <dgm:spPr/>
      <dgm:t>
        <a:bodyPr/>
        <a:lstStyle/>
        <a:p>
          <a:pPr algn="r" rtl="0">
            <a:lnSpc>
              <a:spcPct val="100000"/>
            </a:lnSpc>
            <a:spcAft>
              <a:spcPts val="0"/>
            </a:spcAft>
          </a:pPr>
          <a:r>
            <a:rPr lang="en-US" sz="1400" i="1" dirty="0" smtClean="0">
              <a:hlinkClick xmlns:r="http://schemas.openxmlformats.org/officeDocument/2006/relationships" r:id="rId1"/>
            </a:rPr>
            <a:t>https://</a:t>
          </a:r>
          <a:r>
            <a:rPr lang="en-US" sz="1400" i="1" dirty="0" smtClean="0">
              <a:hlinkClick xmlns:r="http://schemas.openxmlformats.org/officeDocument/2006/relationships" r:id="rId1"/>
            </a:rPr>
            <a:t>youtu.be/GRRhUXS-zgM</a:t>
          </a:r>
          <a:r>
            <a:rPr lang="uk-UA" sz="1400" i="1" dirty="0" smtClean="0"/>
            <a:t> </a:t>
          </a:r>
        </a:p>
        <a:p>
          <a:pPr algn="l" rtl="0">
            <a:lnSpc>
              <a:spcPct val="90000"/>
            </a:lnSpc>
            <a:spcAft>
              <a:spcPct val="35000"/>
            </a:spcAft>
          </a:pPr>
          <a:endParaRPr lang="uk-UA" sz="1400" i="1" dirty="0" smtClean="0"/>
        </a:p>
        <a:p>
          <a:pPr algn="l" rtl="0">
            <a:lnSpc>
              <a:spcPct val="90000"/>
            </a:lnSpc>
            <a:spcAft>
              <a:spcPct val="35000"/>
            </a:spcAft>
          </a:pPr>
          <a:r>
            <a:rPr lang="uk-UA" sz="1600" b="1" i="1" dirty="0" smtClean="0">
              <a:solidFill>
                <a:srgbClr val="FF0000"/>
              </a:solidFill>
            </a:rPr>
            <a:t>Успенська  В.М., </a:t>
          </a:r>
          <a:r>
            <a:rPr lang="uk-UA" sz="1400" b="0" i="1" dirty="0" smtClean="0">
              <a:solidFill>
                <a:srgbClr val="FF0000"/>
              </a:solidFill>
            </a:rPr>
            <a:t>обласний координатор (Сумський ОІППО)</a:t>
          </a:r>
        </a:p>
        <a:p>
          <a:pPr algn="l" rtl="0">
            <a:lnSpc>
              <a:spcPct val="90000"/>
            </a:lnSpc>
            <a:spcAft>
              <a:spcPct val="35000"/>
            </a:spcAft>
          </a:pPr>
          <a:r>
            <a:rPr lang="uk-UA" sz="1600" b="1" i="1" dirty="0" smtClean="0">
              <a:solidFill>
                <a:srgbClr val="FF0000"/>
              </a:solidFill>
            </a:rPr>
            <a:t>Біда Д.Д., </a:t>
          </a:r>
          <a:r>
            <a:rPr lang="uk-UA" sz="1400" b="0" i="1" dirty="0" smtClean="0">
              <a:solidFill>
                <a:srgbClr val="FF0000"/>
              </a:solidFill>
            </a:rPr>
            <a:t>міжнародний координатор (Львівський інститут освіти) </a:t>
          </a:r>
          <a:endParaRPr lang="uk-UA" sz="1400" b="0" i="1" dirty="0" smtClean="0">
            <a:solidFill>
              <a:srgbClr val="FF0000"/>
            </a:solidFill>
          </a:endParaRPr>
        </a:p>
      </dgm:t>
    </dgm:pt>
    <dgm:pt modelId="{AD2EA836-D761-4529-BA56-E8D825CAFD80}" type="parTrans" cxnId="{6ACD4E1A-74EB-459B-B615-BC5FDF6708FE}">
      <dgm:prSet/>
      <dgm:spPr/>
      <dgm:t>
        <a:bodyPr/>
        <a:lstStyle/>
        <a:p>
          <a:endParaRPr lang="uk-UA"/>
        </a:p>
      </dgm:t>
    </dgm:pt>
    <dgm:pt modelId="{E1A58E43-198F-43B6-82B6-D102F8E9B4D3}" type="sibTrans" cxnId="{6ACD4E1A-74EB-459B-B615-BC5FDF6708FE}">
      <dgm:prSet/>
      <dgm:spPr/>
      <dgm:t>
        <a:bodyPr/>
        <a:lstStyle/>
        <a:p>
          <a:endParaRPr lang="uk-UA"/>
        </a:p>
      </dgm:t>
    </dgm:pt>
    <dgm:pt modelId="{36A27B96-5B16-41FF-B383-150BC4397C66}">
      <dgm:prSet custT="1"/>
      <dgm:spPr/>
      <dgm:t>
        <a:bodyPr/>
        <a:lstStyle/>
        <a:p>
          <a:pPr rtl="0">
            <a:lnSpc>
              <a:spcPct val="100000"/>
            </a:lnSpc>
            <a:spcAft>
              <a:spcPct val="35000"/>
            </a:spcAft>
          </a:pPr>
          <a:r>
            <a:rPr lang="ru-RU" sz="2400" b="1" dirty="0" smtClean="0">
              <a:solidFill>
                <a:srgbClr val="FF0000"/>
              </a:solidFill>
            </a:rPr>
            <a:t>КОЛОСОК – </a:t>
          </a:r>
          <a:endParaRPr lang="ru-RU" sz="2400" b="1" dirty="0" smtClean="0">
            <a:solidFill>
              <a:srgbClr val="FF0000"/>
            </a:solidFill>
          </a:endParaRPr>
        </a:p>
        <a:p>
          <a:pPr rtl="0">
            <a:lnSpc>
              <a:spcPct val="15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ЦЕ </a:t>
          </a:r>
          <a:r>
            <a:rPr lang="ru-RU" sz="2400" b="1" dirty="0" smtClean="0">
              <a:solidFill>
                <a:srgbClr val="FF0000"/>
              </a:solidFill>
            </a:rPr>
            <a:t>ПРИРОДОЗНАВСТВО ДЛЯ ВСІХ!</a:t>
          </a:r>
          <a:endParaRPr lang="uk-UA" sz="2400" b="1" dirty="0">
            <a:solidFill>
              <a:srgbClr val="FF0000"/>
            </a:solidFill>
          </a:endParaRPr>
        </a:p>
      </dgm:t>
    </dgm:pt>
    <dgm:pt modelId="{60F52420-0D84-40B4-BE1A-080BA1DF2AD6}" type="sibTrans" cxnId="{F71AA0F3-A0E6-414B-994A-9F1DC3F0B0DD}">
      <dgm:prSet/>
      <dgm:spPr/>
      <dgm:t>
        <a:bodyPr/>
        <a:lstStyle/>
        <a:p>
          <a:endParaRPr lang="uk-UA"/>
        </a:p>
      </dgm:t>
    </dgm:pt>
    <dgm:pt modelId="{DBFD0092-31D5-4720-AA9A-8AD5CE631E74}" type="parTrans" cxnId="{F71AA0F3-A0E6-414B-994A-9F1DC3F0B0DD}">
      <dgm:prSet/>
      <dgm:spPr/>
      <dgm:t>
        <a:bodyPr/>
        <a:lstStyle/>
        <a:p>
          <a:endParaRPr lang="uk-UA"/>
        </a:p>
      </dgm:t>
    </dgm:pt>
    <dgm:pt modelId="{E31C3E3D-2C6C-408B-BB12-7E47B2E8837A}" type="pres">
      <dgm:prSet presAssocID="{6D35CDCD-8886-4A63-918D-5D76BAD419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A0B3665-2249-466F-AF06-F4D2A6DFA718}" type="pres">
      <dgm:prSet presAssocID="{36A27B96-5B16-41FF-B383-150BC4397C66}" presName="circle1" presStyleLbl="node1" presStyleIdx="0" presStyleCnt="2" custLinFactNeighborX="-3647" custLinFactNeighborY="0"/>
      <dgm:spPr>
        <a:solidFill>
          <a:srgbClr val="CC9900"/>
        </a:solidFill>
      </dgm:spPr>
    </dgm:pt>
    <dgm:pt modelId="{B16A3CD2-B1CC-4582-A6D2-28845084C758}" type="pres">
      <dgm:prSet presAssocID="{36A27B96-5B16-41FF-B383-150BC4397C66}" presName="space" presStyleCnt="0"/>
      <dgm:spPr/>
    </dgm:pt>
    <dgm:pt modelId="{DB4D203A-2733-4DA6-87A4-390D08E76F56}" type="pres">
      <dgm:prSet presAssocID="{36A27B96-5B16-41FF-B383-150BC4397C66}" presName="rect1" presStyleLbl="alignAcc1" presStyleIdx="0" presStyleCnt="2" custScaleX="111127" custLinFactY="-87367" custLinFactNeighborX="17307" custLinFactNeighborY="-100000"/>
      <dgm:spPr/>
      <dgm:t>
        <a:bodyPr/>
        <a:lstStyle/>
        <a:p>
          <a:endParaRPr lang="uk-UA"/>
        </a:p>
      </dgm:t>
    </dgm:pt>
    <dgm:pt modelId="{E021D4F4-25F1-4171-85BA-3FA17E736E28}" type="pres">
      <dgm:prSet presAssocID="{4A007D25-E75C-43D0-B6D3-21F43C4F8B1D}" presName="vertSpace2" presStyleLbl="node1" presStyleIdx="0" presStyleCnt="2"/>
      <dgm:spPr/>
    </dgm:pt>
    <dgm:pt modelId="{EB20EE9A-2E04-43FB-A790-1CCAA1C8A86A}" type="pres">
      <dgm:prSet presAssocID="{4A007D25-E75C-43D0-B6D3-21F43C4F8B1D}" presName="circle2" presStyleLbl="node1" presStyleIdx="1" presStyleCnt="2"/>
      <dgm:spPr>
        <a:solidFill>
          <a:srgbClr val="3366FF"/>
        </a:solidFill>
      </dgm:spPr>
    </dgm:pt>
    <dgm:pt modelId="{7C94DEBA-E839-42BD-80E5-AE463E2823C6}" type="pres">
      <dgm:prSet presAssocID="{4A007D25-E75C-43D0-B6D3-21F43C4F8B1D}" presName="rect2" presStyleLbl="alignAcc1" presStyleIdx="1" presStyleCnt="2" custScaleX="103109" custLinFactNeighborX="1115" custLinFactNeighborY="15314"/>
      <dgm:spPr/>
      <dgm:t>
        <a:bodyPr/>
        <a:lstStyle/>
        <a:p>
          <a:endParaRPr lang="uk-UA"/>
        </a:p>
      </dgm:t>
    </dgm:pt>
    <dgm:pt modelId="{3585D31C-CF6F-402A-AE04-595DAF937CB1}" type="pres">
      <dgm:prSet presAssocID="{36A27B96-5B16-41FF-B383-150BC4397C6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58EACE-E332-4E5D-93FA-A3BF82EE591D}" type="pres">
      <dgm:prSet presAssocID="{4A007D25-E75C-43D0-B6D3-21F43C4F8B1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C96A07-50C8-44C7-9E65-5D3E73B5BE1D}" type="presOf" srcId="{6D35CDCD-8886-4A63-918D-5D76BAD419C5}" destId="{E31C3E3D-2C6C-408B-BB12-7E47B2E8837A}" srcOrd="0" destOrd="0" presId="urn:microsoft.com/office/officeart/2005/8/layout/target3"/>
    <dgm:cxn modelId="{77486791-177E-45F7-8405-41E3E3C45427}" type="presOf" srcId="{4A007D25-E75C-43D0-B6D3-21F43C4F8B1D}" destId="{5558EACE-E332-4E5D-93FA-A3BF82EE591D}" srcOrd="1" destOrd="0" presId="urn:microsoft.com/office/officeart/2005/8/layout/target3"/>
    <dgm:cxn modelId="{9E67D2FA-7B9A-4771-858D-3BD012D8C7DE}" type="presOf" srcId="{4A007D25-E75C-43D0-B6D3-21F43C4F8B1D}" destId="{7C94DEBA-E839-42BD-80E5-AE463E2823C6}" srcOrd="0" destOrd="0" presId="urn:microsoft.com/office/officeart/2005/8/layout/target3"/>
    <dgm:cxn modelId="{6ACD4E1A-74EB-459B-B615-BC5FDF6708FE}" srcId="{6D35CDCD-8886-4A63-918D-5D76BAD419C5}" destId="{4A007D25-E75C-43D0-B6D3-21F43C4F8B1D}" srcOrd="1" destOrd="0" parTransId="{AD2EA836-D761-4529-BA56-E8D825CAFD80}" sibTransId="{E1A58E43-198F-43B6-82B6-D102F8E9B4D3}"/>
    <dgm:cxn modelId="{82DCE4FC-47DF-444B-9A63-07AF55B7E8A6}" type="presOf" srcId="{36A27B96-5B16-41FF-B383-150BC4397C66}" destId="{3585D31C-CF6F-402A-AE04-595DAF937CB1}" srcOrd="1" destOrd="0" presId="urn:microsoft.com/office/officeart/2005/8/layout/target3"/>
    <dgm:cxn modelId="{F71AA0F3-A0E6-414B-994A-9F1DC3F0B0DD}" srcId="{6D35CDCD-8886-4A63-918D-5D76BAD419C5}" destId="{36A27B96-5B16-41FF-B383-150BC4397C66}" srcOrd="0" destOrd="0" parTransId="{DBFD0092-31D5-4720-AA9A-8AD5CE631E74}" sibTransId="{60F52420-0D84-40B4-BE1A-080BA1DF2AD6}"/>
    <dgm:cxn modelId="{4A20EDA1-D33F-4E84-BC46-44D825EC2BDA}" type="presOf" srcId="{36A27B96-5B16-41FF-B383-150BC4397C66}" destId="{DB4D203A-2733-4DA6-87A4-390D08E76F56}" srcOrd="0" destOrd="0" presId="urn:microsoft.com/office/officeart/2005/8/layout/target3"/>
    <dgm:cxn modelId="{05AC5134-0AD2-454C-AABD-A0A00FFB43FB}" type="presParOf" srcId="{E31C3E3D-2C6C-408B-BB12-7E47B2E8837A}" destId="{CA0B3665-2249-466F-AF06-F4D2A6DFA718}" srcOrd="0" destOrd="0" presId="urn:microsoft.com/office/officeart/2005/8/layout/target3"/>
    <dgm:cxn modelId="{A93AA5DD-B758-4C5C-95A9-9FDEB99FFA24}" type="presParOf" srcId="{E31C3E3D-2C6C-408B-BB12-7E47B2E8837A}" destId="{B16A3CD2-B1CC-4582-A6D2-28845084C758}" srcOrd="1" destOrd="0" presId="urn:microsoft.com/office/officeart/2005/8/layout/target3"/>
    <dgm:cxn modelId="{90BAB158-5E4A-4E60-AECC-325B58BD8330}" type="presParOf" srcId="{E31C3E3D-2C6C-408B-BB12-7E47B2E8837A}" destId="{DB4D203A-2733-4DA6-87A4-390D08E76F56}" srcOrd="2" destOrd="0" presId="urn:microsoft.com/office/officeart/2005/8/layout/target3"/>
    <dgm:cxn modelId="{BEC60245-3057-4BE6-921A-EED320E4E61D}" type="presParOf" srcId="{E31C3E3D-2C6C-408B-BB12-7E47B2E8837A}" destId="{E021D4F4-25F1-4171-85BA-3FA17E736E28}" srcOrd="3" destOrd="0" presId="urn:microsoft.com/office/officeart/2005/8/layout/target3"/>
    <dgm:cxn modelId="{A4711D33-2E34-4533-9BA8-18174873FCF2}" type="presParOf" srcId="{E31C3E3D-2C6C-408B-BB12-7E47B2E8837A}" destId="{EB20EE9A-2E04-43FB-A790-1CCAA1C8A86A}" srcOrd="4" destOrd="0" presId="urn:microsoft.com/office/officeart/2005/8/layout/target3"/>
    <dgm:cxn modelId="{86423A83-B733-4F16-BB7D-F1D201E630DB}" type="presParOf" srcId="{E31C3E3D-2C6C-408B-BB12-7E47B2E8837A}" destId="{7C94DEBA-E839-42BD-80E5-AE463E2823C6}" srcOrd="5" destOrd="0" presId="urn:microsoft.com/office/officeart/2005/8/layout/target3"/>
    <dgm:cxn modelId="{2CC81895-111B-4CE5-8C4D-B5A6C2960C0B}" type="presParOf" srcId="{E31C3E3D-2C6C-408B-BB12-7E47B2E8837A}" destId="{3585D31C-CF6F-402A-AE04-595DAF937CB1}" srcOrd="6" destOrd="0" presId="urn:microsoft.com/office/officeart/2005/8/layout/target3"/>
    <dgm:cxn modelId="{9D24F734-1564-4903-8616-5B26C79199F6}" type="presParOf" srcId="{E31C3E3D-2C6C-408B-BB12-7E47B2E8837A}" destId="{5558EACE-E332-4E5D-93FA-A3BF82EE591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B3665-2249-466F-AF06-F4D2A6DFA718}">
      <dsp:nvSpPr>
        <dsp:cNvPr id="0" name=""/>
        <dsp:cNvSpPr/>
      </dsp:nvSpPr>
      <dsp:spPr>
        <a:xfrm>
          <a:off x="-247273" y="0"/>
          <a:ext cx="2304256" cy="2304256"/>
        </a:xfrm>
        <a:prstGeom prst="pie">
          <a:avLst>
            <a:gd name="adj1" fmla="val 5400000"/>
            <a:gd name="adj2" fmla="val 1620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D203A-2733-4DA6-87A4-390D08E76F56}">
      <dsp:nvSpPr>
        <dsp:cNvPr id="0" name=""/>
        <dsp:cNvSpPr/>
      </dsp:nvSpPr>
      <dsp:spPr>
        <a:xfrm>
          <a:off x="662416" y="0"/>
          <a:ext cx="6521091" cy="2304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КОЛОСОК – </a:t>
          </a:r>
          <a:endParaRPr lang="ru-RU" sz="2400" b="1" kern="1200" dirty="0" smtClean="0">
            <a:solidFill>
              <a:srgbClr val="FF0000"/>
            </a:solidFill>
          </a:endParaRPr>
        </a:p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ЦЕ </a:t>
          </a:r>
          <a:r>
            <a:rPr lang="ru-RU" sz="2400" b="1" kern="1200" dirty="0" smtClean="0">
              <a:solidFill>
                <a:srgbClr val="FF0000"/>
              </a:solidFill>
            </a:rPr>
            <a:t>ПРИРОДОЗНАВСТВО ДЛЯ ВСІХ!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662416" y="0"/>
        <a:ext cx="6521091" cy="1094521"/>
      </dsp:txXfrm>
    </dsp:sp>
    <dsp:sp modelId="{EB20EE9A-2E04-43FB-A790-1CCAA1C8A86A}">
      <dsp:nvSpPr>
        <dsp:cNvPr id="0" name=""/>
        <dsp:cNvSpPr/>
      </dsp:nvSpPr>
      <dsp:spPr>
        <a:xfrm>
          <a:off x="441630" y="1094521"/>
          <a:ext cx="1094521" cy="1094521"/>
        </a:xfrm>
        <a:prstGeom prst="pie">
          <a:avLst>
            <a:gd name="adj1" fmla="val 5400000"/>
            <a:gd name="adj2" fmla="val 16200000"/>
          </a:avLst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4DEBA-E839-42BD-80E5-AE463E2823C6}">
      <dsp:nvSpPr>
        <dsp:cNvPr id="0" name=""/>
        <dsp:cNvSpPr/>
      </dsp:nvSpPr>
      <dsp:spPr>
        <a:xfrm>
          <a:off x="963100" y="1209734"/>
          <a:ext cx="6050583" cy="1094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i="1" kern="1200" dirty="0" smtClean="0">
              <a:hlinkClick xmlns:r="http://schemas.openxmlformats.org/officeDocument/2006/relationships" r:id="rId1"/>
            </a:rPr>
            <a:t>https://</a:t>
          </a:r>
          <a:r>
            <a:rPr lang="en-US" sz="1400" i="1" kern="1200" dirty="0" smtClean="0">
              <a:hlinkClick xmlns:r="http://schemas.openxmlformats.org/officeDocument/2006/relationships" r:id="rId1"/>
            </a:rPr>
            <a:t>youtu.be/GRRhUXS-zgM</a:t>
          </a:r>
          <a:r>
            <a:rPr lang="uk-UA" sz="1400" i="1" kern="1200" dirty="0" smtClean="0"/>
            <a:t>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i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0000"/>
              </a:solidFill>
            </a:rPr>
            <a:t>Успенська  В.М., </a:t>
          </a:r>
          <a:r>
            <a:rPr lang="uk-UA" sz="1400" b="0" i="1" kern="1200" dirty="0" smtClean="0">
              <a:solidFill>
                <a:srgbClr val="FF0000"/>
              </a:solidFill>
            </a:rPr>
            <a:t>обласний координатор (Сумський ОІППО)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0000"/>
              </a:solidFill>
            </a:rPr>
            <a:t>Біда Д.Д., </a:t>
          </a:r>
          <a:r>
            <a:rPr lang="uk-UA" sz="1400" b="0" i="1" kern="1200" dirty="0" smtClean="0">
              <a:solidFill>
                <a:srgbClr val="FF0000"/>
              </a:solidFill>
            </a:rPr>
            <a:t>міжнародний координатор (Львівський інститут освіти) </a:t>
          </a:r>
          <a:endParaRPr lang="uk-UA" sz="1400" b="0" i="1" kern="1200" dirty="0" smtClean="0">
            <a:solidFill>
              <a:srgbClr val="FF0000"/>
            </a:solidFill>
          </a:endParaRPr>
        </a:p>
      </dsp:txBody>
      <dsp:txXfrm>
        <a:off x="963100" y="1209734"/>
        <a:ext cx="6050583" cy="109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AC525-01BD-4A71-B5A6-2F17E222A584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FCC7-A5D7-481A-A193-2EBF53AFDF56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395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C95746-6154-45B1-A5E8-C12849FB930B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527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5604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38" tIns="46769" rIns="93538" bIns="46769" anchor="b"/>
          <a:lstStyle/>
          <a:p>
            <a:pPr algn="r">
              <a:defRPr/>
            </a:pPr>
            <a:fld id="{5353F54F-F821-4851-9E89-6D0384633821}" type="slidenum">
              <a:rPr lang="uk-UA" sz="1200">
                <a:latin typeface="+mn-lt"/>
              </a:rPr>
              <a:pPr algn="r">
                <a:defRPr/>
              </a:pPr>
              <a:t>1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95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5604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38" tIns="46769" rIns="93538" bIns="46769" anchor="b"/>
          <a:lstStyle/>
          <a:p>
            <a:pPr algn="r">
              <a:defRPr/>
            </a:pPr>
            <a:fld id="{5353F54F-F821-4851-9E89-6D0384633821}" type="slidenum">
              <a:rPr lang="uk-UA" sz="1200">
                <a:latin typeface="+mn-lt"/>
              </a:rPr>
              <a:pPr algn="r">
                <a:defRPr/>
              </a:pPr>
              <a:t>2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95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670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5604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38" tIns="46769" rIns="93538" bIns="46769" anchor="b"/>
          <a:lstStyle/>
          <a:p>
            <a:pPr algn="r">
              <a:defRPr/>
            </a:pPr>
            <a:fld id="{5353F54F-F821-4851-9E89-6D0384633821}" type="slidenum">
              <a:rPr lang="uk-UA" sz="1200">
                <a:latin typeface="+mn-lt"/>
              </a:rPr>
              <a:pPr algn="r">
                <a:defRPr/>
              </a:pPr>
              <a:t>8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95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15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15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788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16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16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194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18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18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788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5604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38" tIns="46769" rIns="93538" bIns="46769" anchor="b"/>
          <a:lstStyle/>
          <a:p>
            <a:pPr algn="r">
              <a:defRPr/>
            </a:pPr>
            <a:fld id="{5353F54F-F821-4851-9E89-6D0384633821}" type="slidenum">
              <a:rPr lang="uk-UA" sz="1200">
                <a:latin typeface="+mn-lt"/>
              </a:rPr>
              <a:pPr algn="r">
                <a:defRPr/>
              </a:pPr>
              <a:t>19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95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488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906F-27A8-4336-8EEF-11CE3B1E45A3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139D-6F19-4F8D-B507-8EFB0A46952E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729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77AC-2618-413E-9C16-0C86F39EF5EA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E5290-B6EB-4A18-8863-DEFE7822AB1A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10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797-56CA-4326-94BC-66E95C7E3C49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1372-7716-4476-A576-A951F50E0CE7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95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DB63-95D2-46C0-9B51-9B0C625AE486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C56C-C5CD-4FCB-BD7D-A6B6C9CEB7BD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10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6218-C968-48AE-B631-F9B3714F6104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0511-1642-406F-8FF2-6E7CEAACC101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20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851E-5269-4097-9519-0AE59A7C8D0D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95C2-4508-4BEC-9988-A40D724D7B70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579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7013" cy="33920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00152"/>
            <a:ext cx="4037012" cy="33920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A095-AEA6-4ADB-ABAE-BF92F1ED709D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A1FC-1043-4DC0-A09F-3144EB083618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55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E06A-2F47-4030-A0BC-01DCCA76D96C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49D5-638C-4282-893B-34AB399EA152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645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7ADA-5B55-4E2B-8140-4CB4D93E6830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45D9-48ED-4824-9689-BB8083EA3F3A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4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52DA-9782-428B-BD21-1849039D4CB5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12CE-0C85-430E-A91F-69EDF03A6015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56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0331-FC4A-4B7C-B56B-C078A493A623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F36E-3C55-4A24-AB8E-B301009A4C8C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63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84BE-A90B-4CC1-8857-BB8804252CE3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B02D-C65C-4403-85E5-E4FB226C1A78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095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A7C9-CEE2-41DF-AE73-FDB161CD0F22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55B2-7858-4CA1-BD4C-78F4CC8C4CB6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382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E3CA-1553-42EA-8EAB-D00345159CE1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33A6-24E3-48B2-8BB4-8E7B77B88B85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606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96441"/>
            <a:ext cx="2055812" cy="449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6441"/>
            <a:ext cx="6018213" cy="449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CF08-6CD8-4C15-A05B-B647EED89DE4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8E52-2B2A-401F-89E1-CE4FC134C09F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34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EA01-31CC-406C-A55E-DF8AAFABCD84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3E5-3B89-4E97-86C3-792E75A9337F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5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D63D-C956-4C68-91EB-884807A3A2B5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7155-AF0B-4FC8-A985-2EC1F44E9C07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21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BB65-ED9E-4310-B836-6CE3A3E66EC8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D9FC-6C54-4A38-AB8D-981EF870CF20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7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ED1B-F660-4892-BC33-A8B1CE57DEF5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BF46-6B4A-4FF7-A0FE-DFF7C4DDA527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575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7654-0279-426D-BDD8-FB3EAB6F953B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71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7770-034C-4358-937D-EAD73C310F65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5C20-A590-4AD6-81F8-733A45FFE7D9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77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CBFC-E128-4BA8-A8B7-9A60074D5DFC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B78F-3BB4-4BE7-8B96-CBEC4F07A535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642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74E3529-8768-4784-B7DC-AAB9ADCA7572}" type="datetime1">
              <a:rPr lang="uk-UA" smtClean="0"/>
              <a:pPr>
                <a:defRPr/>
              </a:pPr>
              <a:t>16.09.2016</a:t>
            </a:fld>
            <a:endParaRPr lang="uk-U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0FDD41-9551-42E7-B99A-1AC984A18C63}" type="slidenum">
              <a:rPr lang="uk-UA" smtClean="0"/>
              <a:pPr>
                <a:defRPr/>
              </a:pPr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441"/>
            <a:ext cx="8226425" cy="10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642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Для правки структуры щелкните мышью</a:t>
            </a:r>
          </a:p>
          <a:p>
            <a:pPr lvl="1"/>
            <a:r>
              <a:rPr lang="uk-UA" smtClean="0"/>
              <a:t>Второй уровень структуры</a:t>
            </a:r>
          </a:p>
          <a:p>
            <a:pPr lvl="2"/>
            <a:r>
              <a:rPr lang="uk-UA" smtClean="0"/>
              <a:t>Третий уровень структуры</a:t>
            </a:r>
          </a:p>
          <a:p>
            <a:pPr lvl="3"/>
            <a:r>
              <a:rPr lang="uk-UA" smtClean="0"/>
              <a:t>Четвёртый уровень структуры</a:t>
            </a:r>
          </a:p>
          <a:p>
            <a:pPr lvl="4"/>
            <a:r>
              <a:rPr lang="uk-UA" smtClean="0"/>
              <a:t>Пятый уровень структуры</a:t>
            </a:r>
          </a:p>
          <a:p>
            <a:pPr lvl="4"/>
            <a:r>
              <a:rPr lang="uk-UA" smtClean="0"/>
              <a:t>Шестой уровень структуры</a:t>
            </a:r>
          </a:p>
          <a:p>
            <a:pPr lvl="4"/>
            <a:r>
              <a:rPr lang="uk-UA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4885"/>
            <a:ext cx="2130425" cy="275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>
              <a:buSzPct val="100000"/>
              <a:defRPr/>
            </a:pPr>
            <a:fld id="{F5581BCB-AFDC-4998-8D81-E62C7C61BA7E}" type="datetime1">
              <a:rPr lang="uk-UA" sz="1800" smtClean="0">
                <a:latin typeface="Arial" charset="0"/>
              </a:rPr>
              <a:pPr defTabSz="449263">
                <a:buSzPct val="100000"/>
                <a:defRPr/>
              </a:pPr>
              <a:t>16.09.2016</a:t>
            </a:fld>
            <a:endParaRPr lang="uk-UA" sz="1800" dirty="0">
              <a:latin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4766072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uk-UA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7" y="4764885"/>
            <a:ext cx="2130425" cy="275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>
              <a:buSzPct val="100000"/>
              <a:defRPr/>
            </a:pPr>
            <a:fld id="{6A8A6F70-4E17-454D-8D34-3ACA3ADF1C62}" type="slidenum">
              <a:rPr lang="uk-UA" sz="1800" smtClean="0">
                <a:latin typeface="Arial" charset="0"/>
              </a:rPr>
              <a:pPr defTabSz="449263">
                <a:buSzPct val="100000"/>
                <a:defRPr/>
              </a:pPr>
              <a:t>‹№›</a:t>
            </a:fld>
            <a:endParaRPr lang="uk-UA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0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diagramColors" Target="../diagrams/colors1.xml"/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Relationship Id="rId14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3.xml"/><Relationship Id="rId7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14.xml"/><Relationship Id="rId9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22.jpeg"/><Relationship Id="rId3" Type="http://schemas.openxmlformats.org/officeDocument/2006/relationships/tags" Target="../tags/tag1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6.xml"/><Relationship Id="rId11" Type="http://schemas.openxmlformats.org/officeDocument/2006/relationships/hyperlink" Target="dodatok-&#1091;&#1095;&#1080;&#1090;&#1077;&#1083;&#1102;%20&#1087;&#1088;&#1080;&#1088;&#1086;&#1076;&#1086;&#1079;&#1085;.doc" TargetMode="External"/><Relationship Id="rId5" Type="http://schemas.openxmlformats.org/officeDocument/2006/relationships/slideLayout" Target="../slideLayouts/slideLayout7.xml"/><Relationship Id="rId10" Type="http://schemas.openxmlformats.org/officeDocument/2006/relationships/hyperlink" Target="proektna-ta-doslidnycka-dijalnist-z-pryrodoznavstva.docx" TargetMode="External"/><Relationship Id="rId4" Type="http://schemas.openxmlformats.org/officeDocument/2006/relationships/tags" Target="../tags/tag17.xm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0.xml"/><Relationship Id="rId7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21.xml"/><Relationship Id="rId9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.xml"/><Relationship Id="rId7" Type="http://schemas.openxmlformats.org/officeDocument/2006/relationships/oleObject" Target="../embeddings/oleObject8.bin"/><Relationship Id="rId2" Type="http://schemas.openxmlformats.org/officeDocument/2006/relationships/tags" Target="../tags/tag22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24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3.jpeg"/><Relationship Id="rId5" Type="http://schemas.openxmlformats.org/officeDocument/2006/relationships/hyperlink" Target="mailto:dabida@mis.lviv.ua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&#1059;&#1063;&#1048;&#1058;&#1045;&#1051;&#1068;%20&#1056;&#1054;&#1050;&#1059;.pptx" TargetMode="External"/><Relationship Id="rId18" Type="http://schemas.openxmlformats.org/officeDocument/2006/relationships/hyperlink" Target="umovy-chempionatu-2.doc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&#1074;%20&#1082;&#1086;&#1085;&#1090;&#1072;&#1082;&#1090;&#1077;.pptx" TargetMode="External"/><Relationship Id="rId12" Type="http://schemas.openxmlformats.org/officeDocument/2006/relationships/image" Target="../media/image3.jpe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hyperlink" Target="&#1092;&#1086;&#1090;&#1086;&#1075;&#1072;&#1083;&#1077;&#1088;&#1077;&#1103;.pptx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hyperlink" Target="&#1086;&#1085;-&#1083;&#1072;&#1081;&#1085;%20&#1075;&#1088;&#1072;.pptx" TargetMode="Externa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jpeg"/><Relationship Id="rId3" Type="http://schemas.openxmlformats.org/officeDocument/2006/relationships/tags" Target="../tags/tag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tags" Target="../tags/tag11.xml"/><Relationship Id="rId10" Type="http://schemas.openxmlformats.org/officeDocument/2006/relationships/image" Target="../media/image13.jpeg"/><Relationship Id="rId4" Type="http://schemas.openxmlformats.org/officeDocument/2006/relationships/tags" Target="../tags/tag10.xm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183070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9" descr="data:image/jpeg;base64,/9j/4AAQSkZJRgABAQAAAQABAAD/2wCEAAkGBhQSERUUERQUFRQVDRcaGBYVFxUYFRYUFRUWFCIZFhYZHCcqGB4oIBQYIDggJCcuLC0uFR4xNTAqOCYrLDUBCQoKDgwOGg8PGCkdHR8sNSwwNTQ1LCksLi81NSk1NSwsKSk1LDUpNCk1Ki01NTMpNSwpKTEtLyksKSkpKikpKf/AABEIAFcAoAMBIgACEQEDEQH/xAAcAAABBAMBAAAAAAAAAAAAAAAAAQIFBgQHCAP/xAA9EAACAQMCBAMGAwYDCQAAAAABAgMABBESIQUGEzEiQVEHFDJhcYFCUpEIFSNyobFTYoIWJUNkc5LD4fD/xAAZAQEBAQEBAQAAAAAAAAAAAAAAAQIDBAX/xAAlEQEAAgIBAwIHAAAAAAAAAAAAAQIDESEEEjEyoRNBQlFhcYH/2gAMAwEAAhEDEQA/AN0CnA0wGnA1pk8GnUwGnZoHUtNpQailpaSlqKKKKKAooooCiimyOACT2AoHZoqszc+wgZSOeQe4NcKVibDIjadIzjxZ8qZw32i2ssqQt1IpWsuuVmXQFj89RPwkd9/KgtNFYthxOKdA8MiSIezIwZf1FZVAUUUUGIDTgaYKcK0yeDTgabSipsPFKKbS1NqcKKbS5oHUUlFFLRSUVNhTWuPbRz61harFA2m4nzpYd441+Jh6HfA+vyrYprl324cVM3F5VydMKJGM+WFDHH3Y1RUm5iudev3ibWfxdR8/3qy8B5+lk1W19IZYJ4xE0jAGeJWYYKSHcqDglScEZqJ5G5W/eN4lt1BHqDEscE4UZ8K/iPyz6+lbI4D+z5Mt0puZojbpID4NReQKc6cEeHON9/pQbK9nPIA4VFJGJmlMkuokjSowMABcn9auFJiloCiiigjLu7Ea5IJ9AO5OM0nC+ILPDHKmQroCAe49VPzB2+1QF9cPcXvRjPggtmeTGMGSTKoh289Lt/pFN5OvtMs9se2rrR/ySk61H0kDf94rxU6m05ppb0zG4/jntOca4uLeNnKs+ELaVxkhRk4z54rMhugyK6eIMisMY3DDOf61U7q4ea6lcE9GKHSoXxBpSwJ1Y+HCrtn/ABKyuRLzCS2xO9vL4P8AoS5dMfIeJP8ARWcXUWvltSfE8wsSmJeNqrrGVIdm0qNt2wWx+gJ+1Y/EeY/d4XllikXQsjacoSVj8xg437j+tQvF5f8AeNqP+e/8MlZPPjJ0mEpIjNvJrI/IcZ/oa809Tkrim+/q17m+Npi648qdMAM7ygaI1xqO2o537Abk9hikuOPokqREHXI5VBtgsEMhGfop/Sq/yxeqLt1l3eVB0ZD/AISqMwj0Ixrx+Ify0zirD9422/jF0+gY8Jb3eTZj5DBJzXS/U2mKWrPqn7G1jtuYI3lMZDKwi1+LGCgbSSD8iRkf5hXra8aErOsSlumQGOwAYjVp+uCNvnVeveAvG5uJHBOjphV7BXYMzMfMkqu3YBazPZ22bIHADNdTl/XV1nBz88AVcOXNe3ZfjUcrEzvSSi4+vVETgo7E6c4wxAyVBHnjfHypG5gT3hINLanMmDtgdNdRz9arXOsv8RAvx+92+n16nVXt88Z+31rw43IDcYVyk2LgRsBkDKgMxHngYP3NcLdbamu7mImYn9QncuNrxcSSskasQnxvtoDflB82+Q7DGe4rlv2p2jx8Wuw4OTclgfVXAYY+39q6W5NvI5LZVjXQ0R0SR5yVkG5Jb8WrOvV5hgawOd/Zha8TAaXVHKq4WWPGrT+VgdmFfXxzM1iZnbbl7l2WVLqFoCeqLhNGM51agB2/+xmuz0zgZ743+ta35P8AYfbWNws7SvO6HKBlVUVsY1EDJYjy32rZOa2MTit+sUTuzxphThpWCpqI21MT2zVO5I5vuGWKPifTE9xNIIGgw8bpGoYlnjJVd8jvvVS/aG4LcyLBOgLW0UbhwDsjsw8TD0IwM/L51qzkzmn3aQxy5e1mws8RZlVlyMMCpyGBAOR5AjzoOu0NOqM5du2kt0L41jKsVWRULLtmMSblD5HzqToK5wLhK25mYyB3mnLs2ANgoUL38gP6msSblpTcLOk2hlLjAAIKSLgqd/UKR81qy4pa5zhpOtx48MIjl7haWsPT1h2aV3dtgXaRic4z5DA+1Ytly6sV0LhJv+EyMmNnRiGG+dirAkfzNVjoFWcVJmLa8LpX7zgCyXMU/VA6c+vTjv4GTGc7fEafzRwJbyNk6oTVCyZAB+MYz3qfFLWJ6emta43tVZ4tyukwXEuh1CEOACRImMON9jt96JOXNVzDcNMNUUpcgLgMxhMRHfwjxE1Z6q83GJZOJvZo4iWOwEurCszs76dtQxpXG+O5YVI6fHE7iPyaT9x03UqxUgj1FQ/DuCe7tIYJgFkbUVbBAftqGCME7Z9cetQycw30tzdRQBSbW6t00N01V42UM7sT4hkE6dOwx51hXPOd0scs3UQiHmD3YRBF8cLOiYJ76hqyCPuD3rVsVbT3fNVnseX41m68svUkXOnsEQkYLAZ3bBxk9gdsb15/7OJ72lwZQQnV8GBgiZQO+dsYqtcP53uWvNEjqIf35Na5ZF06Vj1IgK+LqE53Ph2pvDOf7mUWeynq8YkgmfTjZTKVRB66UBLeW3qcZ+BjiI48JqFpsOXBFciaKXGQVdMZDpuVyc/EpJw3zI86sZaqryZxia8hFw8mnNzKDCEXCqjMgQn4tQwCTn12qpe2jnlrQJAo1mWEnQSQhQ6k/iY3bcAgKRupyT2rePHGOvbXwrYVzzRbRvGjzxB5ZSiLqGWdTgrt2IJxvUD7UudW4bY9WMZlkkEceR4VYqTqI88BTt64rSnKPPk0vELYTQ28ym8yqLBGpR5CAXQqAQ2wO+c43roHm/lWLiFq9vNkAkFWHdHGcMB9zt5g10HLPFefL65jaO4uZZI2IJRj4SQcjb7VnezjkiTiV2qYIhRg0z+SoN9OfVuwHzz5Ve7H9m+XrfxrqPohvwK3UYfQ7L+prc/L3LkFlCsNsgRF+5Y/mY/iP1oJCCMKoUDAAAA9ABjFelAFFB4EUCvRxTMVpkUopQKMVFLSikpRQKKwb7gkMzK0sSOy50sR4gD3APfB9O1Zwpaio+XgcLSCVokMgAAfA1YByAT548s1D8A5LSF5pJkikd+JSzxsBkoJMYyT+IYO47Z2q0UUEXBy5bpIZVgiEhctr0jVrbu2fzH1716LwOEBAIYwI5S6AKMJIdWWX0Y6m3/zVIUUGBBwaFJDIkSK7ElmAAJJ2JOPP5960z+0hwg67W4Hw6HiY+hzrH92repqG5s5Xi4havbzZAbBDD4kcbhl+f8A7oND+xbnOG2uEtpbeMma4wlxhTKjOAoXJGdO2Nj510gtag5V9gAtrpJp7nqrFIGRFQrqK7jWSTjfyHfFbgFAUUUUBRRRQIRTStJRVCgUUUUQUoFFFAtLRRUUUUUUBRRRQFFFFAUUUUBRRRQFFFFB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0338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4471" y="261323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68409475"/>
              </p:ext>
            </p:extLst>
          </p:nvPr>
        </p:nvGraphicFramePr>
        <p:xfrm>
          <a:off x="2090153" y="2551907"/>
          <a:ext cx="7020271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2" descr="http://pngimg.com/upload/tree_PNG216.png?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7" y="143727"/>
            <a:ext cx="4666665" cy="32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2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3086"/>
            <a:ext cx="8106281" cy="648072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Інтерактивна карта реєстрації учасників </a:t>
            </a:r>
            <a:endParaRPr lang="ru-RU" sz="3600" b="1" kern="1200" dirty="0">
              <a:solidFill>
                <a:srgbClr val="FFC0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7308923" cy="316835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uk-UA" sz="1600" b="1" kern="1200" dirty="0"/>
          </a:p>
          <a:p>
            <a:pPr marL="515938" lvl="0" indent="-342900" algn="l"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endParaRPr lang="uk-UA" sz="4500" kern="12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8959"/>
            <a:ext cx="7540669" cy="42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3086"/>
            <a:ext cx="8106281" cy="648072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Інтерактивна карта реєстрації учасників </a:t>
            </a:r>
            <a:endParaRPr lang="ru-RU" sz="3600" b="1" kern="1200" dirty="0">
              <a:solidFill>
                <a:srgbClr val="FFC0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7308923" cy="316835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uk-UA" sz="1600" b="1" kern="1200" dirty="0"/>
          </a:p>
          <a:p>
            <a:pPr marL="515938" lvl="0" indent="-342900" algn="l"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endParaRPr lang="uk-UA" sz="4500" kern="12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8959"/>
            <a:ext cx="7540669" cy="42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B02D-C65C-4403-85E5-E4FB226C1A78}" type="slidenum">
              <a:rPr lang="uk-UA" smtClean="0"/>
              <a:pPr>
                <a:defRPr/>
              </a:pPr>
              <a:t>12</a:t>
            </a:fld>
            <a:endParaRPr lang="uk-UA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612"/>
            <a:ext cx="8924484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0613"/>
            <a:ext cx="2906768" cy="65254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35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13</a:t>
            </a:fld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" y="53028"/>
            <a:ext cx="9052497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75" y="1275606"/>
            <a:ext cx="7308923" cy="316835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uk-UA" sz="1600" b="1" kern="1200" dirty="0"/>
          </a:p>
          <a:p>
            <a:pPr marL="515938" lvl="0" indent="-342900" algn="l"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endParaRPr lang="uk-UA" sz="4500" kern="12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3213"/>
            <a:ext cx="3162237" cy="447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9" y="267494"/>
            <a:ext cx="3834370" cy="2208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2" y="2787774"/>
            <a:ext cx="3885322" cy="19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259913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83567" y="370219"/>
            <a:ext cx="7738917" cy="10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ts val="0"/>
              </a:spcBef>
            </a:pPr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Репозитарій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інформаційно-освітніх ресурсів  </a:t>
            </a:r>
            <a:r>
              <a:rPr lang="uk-UA" sz="32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15</a:t>
            </a:fld>
            <a:endParaRPr lang="uk-UA" dirty="0"/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1635646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Науково-популярний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природничий журнал для д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тей 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7DBD3F"/>
                </a:solidFill>
                <a:latin typeface="Times New Roman" pitchFamily="18" charset="0"/>
                <a:cs typeface="Times New Roman" pitchFamily="18" charset="0"/>
              </a:rPr>
              <a:t>(5000)</a:t>
            </a:r>
            <a:endParaRPr lang="ru-RU" sz="2000" dirty="0" smtClean="0">
              <a:solidFill>
                <a:srgbClr val="7DBD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Науково-популярна природнича газета для розумників та розумниць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КОЛОСОЧОК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>
                <a:solidFill>
                  <a:srgbClr val="7DBD3F"/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7DBD3F"/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(8 000) </a:t>
            </a:r>
            <a:endParaRPr lang="uk-UA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Серія книг науково-популярної природничої тематики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БІБЛІОТЕЧКА КОЛОСКА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>
              <a:buClr>
                <a:schemeClr val="accent4">
                  <a:lumMod val="65000"/>
                  <a:lumOff val="35000"/>
                </a:schemeClr>
              </a:buClr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(10 000)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13" name="Picture 2" descr="http://atotarho12.narod.ru/clipart/l/lebe/lebed1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69" y="2539069"/>
            <a:ext cx="3776532" cy="24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24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8969576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5649" y="276225"/>
            <a:ext cx="8388351" cy="12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ts val="0"/>
              </a:spcBef>
            </a:pPr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Репозитарій 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інформаційно-освітніх ресурсів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uk-UA" sz="32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ru-RU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 на сайт</a:t>
            </a:r>
            <a:r>
              <a:rPr lang="uk-UA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і </a:t>
            </a:r>
            <a:r>
              <a:rPr lang="en-US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www.kolosok.org.ua</a:t>
            </a:r>
            <a:endParaRPr lang="uk-UA" sz="3200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51218" y="1325839"/>
            <a:ext cx="5447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газет (2012-2015)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журналів (2006-2015)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Матеріали для підготовки до конкурсу </a:t>
            </a:r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Природнича гра </a:t>
            </a:r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KOLOSOK-online”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Інформаційно-методичні матеріали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для вчителів початкової школи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1" action="ppaction://hlinkfile"/>
              </a:rPr>
              <a:t>природничих предметів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сайті </a:t>
            </a:r>
          </a:p>
        </p:txBody>
      </p:sp>
      <p:sp>
        <p:nvSpPr>
          <p:cNvPr id="8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9512" y="4667848"/>
            <a:ext cx="43559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274964" y="0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uc.static.lolkot.ru/picture/13194_3682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38"/>
            <a:ext cx="3932766" cy="26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16467" y="4625330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178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honeygarden.ru/plants/redcurrant/redcurr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31" y="339502"/>
            <a:ext cx="1886855" cy="24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644819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en-US" b="1" dirty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25 </a:t>
            </a:r>
            <a:r>
              <a:rPr lang="uk-UA" b="1" dirty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листопада 2016 року</a:t>
            </a:r>
          </a:p>
          <a:p>
            <a:endParaRPr lang="en-US" sz="28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uk-UA" sz="28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      </a:t>
            </a:r>
            <a:r>
              <a:rPr lang="uk-UA" b="1" dirty="0" smtClean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ТЕМАТИКА</a:t>
            </a:r>
            <a:r>
              <a:rPr lang="en-US" b="1" dirty="0" smtClean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:</a:t>
            </a:r>
            <a:endParaRPr lang="uk-UA" b="1" dirty="0" smtClean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ПРИРОДОЗНАВСТВО+</a:t>
            </a:r>
            <a:r>
              <a:rPr lang="uk-UA" sz="28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КАЗКИ</a:t>
            </a:r>
            <a:endParaRPr lang="uk-UA" sz="2800" b="1" dirty="0" smtClean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ПРИРОДОЗНАВСТВО</a:t>
            </a:r>
            <a:r>
              <a:rPr lang="uk-UA" sz="28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+ЗАГАДКИ</a:t>
            </a:r>
            <a:endParaRPr lang="uk-UA" sz="28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ПРИРОДОЗНАВСТВО+</a:t>
            </a:r>
            <a:r>
              <a:rPr lang="uk-UA" sz="28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ЧИСЛА</a:t>
            </a:r>
            <a:endParaRPr lang="en-US" sz="2800" b="1" dirty="0" smtClean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Компетентн</a:t>
            </a:r>
            <a:r>
              <a:rPr lang="uk-UA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існо</a:t>
            </a:r>
            <a:r>
              <a:rPr lang="uk-UA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 орієнтовані завдання</a:t>
            </a:r>
          </a:p>
          <a:p>
            <a:endParaRPr lang="ru-RU" sz="28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736601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5930" y="209462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92132"/>
              </p:ext>
            </p:extLst>
          </p:nvPr>
        </p:nvGraphicFramePr>
        <p:xfrm>
          <a:off x="539552" y="411511"/>
          <a:ext cx="3045750" cy="430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Acrobat Document" r:id="rId7" imgW="16078320" imgH="22734000" progId="Acrobat.Document.11">
                  <p:embed/>
                </p:oleObj>
              </mc:Choice>
              <mc:Fallback>
                <p:oleObj name="Acrobat Document" r:id="rId7" imgW="16078320" imgH="2273400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11511"/>
                        <a:ext cx="3045750" cy="4305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273271" y="25078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996116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67544" y="276225"/>
            <a:ext cx="8386690" cy="12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ts val="0"/>
              </a:spcBef>
            </a:pPr>
            <a:endParaRPr lang="uk-UA" sz="3200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18</a:t>
            </a:fld>
            <a:endParaRPr lang="uk-UA" dirty="0"/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088" y="52931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Пропозиції </a:t>
            </a:r>
            <a:r>
              <a:rPr lang="uk-UA" b="1" dirty="0" smtClean="0">
                <a:solidFill>
                  <a:srgbClr val="7DBD3F"/>
                </a:solidFill>
              </a:rPr>
              <a:t>до плану заходів </a:t>
            </a:r>
            <a:r>
              <a:rPr lang="uk-UA" b="1" dirty="0">
                <a:solidFill>
                  <a:srgbClr val="7DBD3F"/>
                </a:solidFill>
              </a:rPr>
              <a:t>щодо реалізації компетентнісного підходу у викладанні </a:t>
            </a:r>
            <a:r>
              <a:rPr lang="uk-UA" b="1" dirty="0">
                <a:solidFill>
                  <a:srgbClr val="FFC000"/>
                </a:solidFill>
              </a:rPr>
              <a:t>природознавства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736" y="825712"/>
            <a:ext cx="7810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Всеукраїнський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вебінар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Реалізація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компетентнісно-орієнтованого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підходу на уроках природознавства у початковій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23 вересня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Всеукраїнський Інтернет конкурс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„УЧИТЕЛЬ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РОКУ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ією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науково-популярного природничого журналу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dirty="0">
                <a:latin typeface="Times New Roman" pitchFamily="18" charset="0"/>
                <a:ea typeface="Calibri"/>
                <a:cs typeface="Times New Roman" pitchFamily="18" charset="0"/>
              </a:rPr>
              <a:t>І етап Міжнародного інтерактивного природничого конкурсу </a:t>
            </a:r>
            <a:r>
              <a:rPr lang="uk-UA" sz="2000" dirty="0" err="1">
                <a:latin typeface="Times New Roman" pitchFamily="18" charset="0"/>
                <a:ea typeface="Calibri"/>
                <a:cs typeface="Times New Roman" pitchFamily="18" charset="0"/>
              </a:rPr>
              <a:t>„КОЛОСОК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листопада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Розсилка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матеріалів для методичних нарад з питань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викладання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природознавства. Запит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отримання матеріалів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надсилати до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серпня.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„Природнича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освіта як фундамент інноваційного розвитку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науково-практичний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семінар у рамках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„Science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/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18 листопада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AYP0609661_Ve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8" y="4611364"/>
            <a:ext cx="5123006" cy="5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07602" y="453816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179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5109237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9" descr="data:image/jpeg;base64,/9j/4AAQSkZJRgABAQAAAQABAAD/2wCEAAkGBhQSERUUERQUFRQVDRcaGBYVFxUYFRYUFRUWFCIZFhYZHCcqGB4oIBQYIDggJCcuLC0uFR4xNTAqOCYrLDUBCQoKDgwOGg8PGCkdHR8sNSwwNTQ1LCksLi81NSk1NSwsKSk1LDUpNCk1Ki01NTMpNSwpKTEtLyksKSkpKikpKf/AABEIAFcAoAMBIgACEQEDEQH/xAAcAAABBAMBAAAAAAAAAAAAAAAAAQIFBgQHCAP/xAA9EAACAQMCBAMGAwYDCQAAAAABAgMABBESIQUGEzEiQVEHFDJhcYFCUpEIFSNyobFTYoIWJUNkc5LD4fD/xAAZAQEBAQEBAQAAAAAAAAAAAAAAAQIDBAX/xAAlEQEAAgIBAwIHAAAAAAAAAAAAAQIDESEEEjEyoRNBQlFhcYH/2gAMAwEAAhEDEQA/AN0CnA0wGnA1pk8GnUwGnZoHUtNpQailpaSlqKKKKKAooooCiimyOACT2AoHZoqszc+wgZSOeQe4NcKVibDIjadIzjxZ8qZw32i2ssqQt1IpWsuuVmXQFj89RPwkd9/KgtNFYthxOKdA8MiSIezIwZf1FZVAUUUUGIDTgaYKcK0yeDTgabSipsPFKKbS1NqcKKbS5oHUUlFFLRSUVNhTWuPbRz61harFA2m4nzpYd441+Jh6HfA+vyrYprl324cVM3F5VydMKJGM+WFDHH3Y1RUm5iudev3ibWfxdR8/3qy8B5+lk1W19IZYJ4xE0jAGeJWYYKSHcqDglScEZqJ5G5W/eN4lt1BHqDEscE4UZ8K/iPyz6+lbI4D+z5Mt0puZojbpID4NReQKc6cEeHON9/pQbK9nPIA4VFJGJmlMkuokjSowMABcn9auFJiloCiiigjLu7Ea5IJ9AO5OM0nC+ILPDHKmQroCAe49VPzB2+1QF9cPcXvRjPggtmeTGMGSTKoh289Lt/pFN5OvtMs9se2rrR/ySk61H0kDf94rxU6m05ppb0zG4/jntOca4uLeNnKs+ELaVxkhRk4z54rMhugyK6eIMisMY3DDOf61U7q4ea6lcE9GKHSoXxBpSwJ1Y+HCrtn/ABKyuRLzCS2xO9vL4P8AoS5dMfIeJP8ARWcXUWvltSfE8wsSmJeNqrrGVIdm0qNt2wWx+gJ+1Y/EeY/d4XllikXQsjacoSVj8xg437j+tQvF5f8AeNqP+e/8MlZPPjJ0mEpIjNvJrI/IcZ/oa809Tkrim+/q17m+Npi648qdMAM7ygaI1xqO2o537Abk9hikuOPokqREHXI5VBtgsEMhGfop/Sq/yxeqLt1l3eVB0ZD/AISqMwj0Ixrx+Ify0zirD9422/jF0+gY8Jb3eTZj5DBJzXS/U2mKWrPqn7G1jtuYI3lMZDKwi1+LGCgbSSD8iRkf5hXra8aErOsSlumQGOwAYjVp+uCNvnVeveAvG5uJHBOjphV7BXYMzMfMkqu3YBazPZ22bIHADNdTl/XV1nBz88AVcOXNe3ZfjUcrEzvSSi4+vVETgo7E6c4wxAyVBHnjfHypG5gT3hINLanMmDtgdNdRz9arXOsv8RAvx+92+n16nVXt88Z+31rw43IDcYVyk2LgRsBkDKgMxHngYP3NcLdbamu7mImYn9QncuNrxcSSskasQnxvtoDflB82+Q7DGe4rlv2p2jx8Wuw4OTclgfVXAYY+39q6W5NvI5LZVjXQ0R0SR5yVkG5Jb8WrOvV5hgawOd/Zha8TAaXVHKq4WWPGrT+VgdmFfXxzM1iZnbbl7l2WVLqFoCeqLhNGM51agB2/+xmuz0zgZ743+ta35P8AYfbWNws7SvO6HKBlVUVsY1EDJYjy32rZOa2MTit+sUTuzxphThpWCpqI21MT2zVO5I5vuGWKPifTE9xNIIGgw8bpGoYlnjJVd8jvvVS/aG4LcyLBOgLW0UbhwDsjsw8TD0IwM/L51qzkzmn3aQxy5e1mws8RZlVlyMMCpyGBAOR5AjzoOu0NOqM5du2kt0L41jKsVWRULLtmMSblD5HzqToK5wLhK25mYyB3mnLs2ANgoUL38gP6msSblpTcLOk2hlLjAAIKSLgqd/UKR81qy4pa5zhpOtx48MIjl7haWsPT1h2aV3dtgXaRic4z5DA+1Ytly6sV0LhJv+EyMmNnRiGG+dirAkfzNVjoFWcVJmLa8LpX7zgCyXMU/VA6c+vTjv4GTGc7fEafzRwJbyNk6oTVCyZAB+MYz3qfFLWJ6emta43tVZ4tyukwXEuh1CEOACRImMON9jt96JOXNVzDcNMNUUpcgLgMxhMRHfwjxE1Z6q83GJZOJvZo4iWOwEurCszs76dtQxpXG+O5YVI6fHE7iPyaT9x03UqxUgj1FQ/DuCe7tIYJgFkbUVbBAftqGCME7Z9cetQycw30tzdRQBSbW6t00N01V42UM7sT4hkE6dOwx51hXPOd0scs3UQiHmD3YRBF8cLOiYJ76hqyCPuD3rVsVbT3fNVnseX41m68svUkXOnsEQkYLAZ3bBxk9gdsb15/7OJ72lwZQQnV8GBgiZQO+dsYqtcP53uWvNEjqIf35Na5ZF06Vj1IgK+LqE53Ph2pvDOf7mUWeynq8YkgmfTjZTKVRB66UBLeW3qcZ+BjiI48JqFpsOXBFciaKXGQVdMZDpuVyc/EpJw3zI86sZaqryZxia8hFw8mnNzKDCEXCqjMgQn4tQwCTn12qpe2jnlrQJAo1mWEnQSQhQ6k/iY3bcAgKRupyT2rePHGOvbXwrYVzzRbRvGjzxB5ZSiLqGWdTgrt2IJxvUD7UudW4bY9WMZlkkEceR4VYqTqI88BTt64rSnKPPk0vELYTQ28ym8yqLBGpR5CAXQqAQ2wO+c43roHm/lWLiFq9vNkAkFWHdHGcMB9zt5g10HLPFefL65jaO4uZZI2IJRj4SQcjb7VnezjkiTiV2qYIhRg0z+SoN9OfVuwHzz5Ve7H9m+XrfxrqPohvwK3UYfQ7L+prc/L3LkFlCsNsgRF+5Y/mY/iP1oJCCMKoUDAAAA9ABjFelAFFB4EUCvRxTMVpkUopQKMVFLSikpRQKKwb7gkMzK0sSOy50sR4gD3APfB9O1Zwpaio+XgcLSCVokMgAAfA1YByAT548s1D8A5LSF5pJkikd+JSzxsBkoJMYyT+IYO47Z2q0UUEXBy5bpIZVgiEhctr0jVrbu2fzH1716LwOEBAIYwI5S6AKMJIdWWX0Y6m3/zVIUUGBBwaFJDIkSK7ElmAAJJ2JOPP5960z+0hwg67W4Hw6HiY+hzrH92repqG5s5Xi4havbzZAbBDD4kcbhl+f8A7oND+xbnOG2uEtpbeMma4wlxhTKjOAoXJGdO2Nj510gtag5V9gAtrpJp7nqrFIGRFQrqK7jWSTjfyHfFbgFAUUUUBRRRQIRTStJRVCgUUUUQUoFFFAtLRRUUUUUUBRRRQFFFFAUUUUBRRRQFFFFB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0338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>
            <p:custDataLst>
              <p:tags r:id="rId4"/>
            </p:custDataLst>
          </p:nvPr>
        </p:nvSpPr>
        <p:spPr bwMode="auto">
          <a:xfrm>
            <a:off x="1835696" y="2284066"/>
            <a:ext cx="6336704" cy="25720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ПРИРОДОЗНАВСТВО</a:t>
            </a:r>
          </a:p>
          <a:p>
            <a:pPr algn="ctr">
              <a:lnSpc>
                <a:spcPct val="150000"/>
              </a:lnSpc>
            </a:pPr>
            <a:r>
              <a:rPr lang="uk-UA" sz="1800" smtClean="0">
                <a:solidFill>
                  <a:schemeClr val="tx1"/>
                </a:solidFill>
              </a:rPr>
              <a:t>Розвантаження програм  </a:t>
            </a:r>
          </a:p>
          <a:p>
            <a:pPr algn="ctr">
              <a:lnSpc>
                <a:spcPct val="150000"/>
              </a:lnSpc>
            </a:pPr>
            <a:r>
              <a:rPr lang="uk-UA" sz="1800" smtClean="0">
                <a:solidFill>
                  <a:schemeClr val="tx1"/>
                </a:solidFill>
              </a:rPr>
              <a:t>для </a:t>
            </a:r>
            <a:r>
              <a:rPr lang="uk-UA" sz="1800" dirty="0" smtClean="0">
                <a:solidFill>
                  <a:schemeClr val="tx1"/>
                </a:solidFill>
              </a:rPr>
              <a:t>1-4 класів</a:t>
            </a:r>
          </a:p>
          <a:p>
            <a:pPr algn="r">
              <a:lnSpc>
                <a:spcPct val="15000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Дарія Біда,</a:t>
            </a:r>
          </a:p>
          <a:p>
            <a:pPr algn="r">
              <a:lnSpc>
                <a:spcPct val="15000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 доцент кафедри педагогіки </a:t>
            </a:r>
            <a:r>
              <a:rPr lang="uk-UA" sz="1600" dirty="0" err="1" smtClean="0">
                <a:solidFill>
                  <a:schemeClr val="tx1"/>
                </a:solidFill>
              </a:rPr>
              <a:t>ЛОІППО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4471" y="261323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12" name="Picture 2" descr="http://pngimg.com/upload/tree_PNG216.png?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7" y="143727"/>
            <a:ext cx="4784351" cy="33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2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8947758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9" descr="data:image/jpeg;base64,/9j/4AAQSkZJRgABAQAAAQABAAD/2wCEAAkGBhQSERUUERQUFRQVDRcaGBYVFxUYFRYUFRUWFCIZFhYZHCcqGB4oIBQYIDggJCcuLC0uFR4xNTAqOCYrLDUBCQoKDgwOGg8PGCkdHR8sNSwwNTQ1LCksLi81NSk1NSwsKSk1LDUpNCk1Ki01NTMpNSwpKTEtLyksKSkpKikpKf/AABEIAFcAoAMBIgACEQEDEQH/xAAcAAABBAMBAAAAAAAAAAAAAAAAAQIFBgQHCAP/xAA9EAACAQMCBAMGAwYDCQAAAAABAgMABBESIQUGEzEiQVEHFDJhcYFCUpEIFSNyobFTYoIWJUNkc5LD4fD/xAAZAQEBAQEBAQAAAAAAAAAAAAAAAQIDBAX/xAAlEQEAAgIBAwIHAAAAAAAAAAAAAQIDESEEEjEyoRNBQlFhcYH/2gAMAwEAAhEDEQA/AN0CnA0wGnA1pk8GnUwGnZoHUtNpQailpaSlqKKKKKAooooCiimyOACT2AoHZoqszc+wgZSOeQe4NcKVibDIjadIzjxZ8qZw32i2ssqQt1IpWsuuVmXQFj89RPwkd9/KgtNFYthxOKdA8MiSIezIwZf1FZVAUUUUGIDTgaYKcK0yeDTgabSipsPFKKbS1NqcKKbS5oHUUlFFLRSUVNhTWuPbRz61harFA2m4nzpYd441+Jh6HfA+vyrYprl324cVM3F5VydMKJGM+WFDHH3Y1RUm5iudev3ibWfxdR8/3qy8B5+lk1W19IZYJ4xE0jAGeJWYYKSHcqDglScEZqJ5G5W/eN4lt1BHqDEscE4UZ8K/iPyz6+lbI4D+z5Mt0puZojbpID4NReQKc6cEeHON9/pQbK9nPIA4VFJGJmlMkuokjSowMABcn9auFJiloCiiigjLu7Ea5IJ9AO5OM0nC+ILPDHKmQroCAe49VPzB2+1QF9cPcXvRjPggtmeTGMGSTKoh289Lt/pFN5OvtMs9se2rrR/ySk61H0kDf94rxU6m05ppb0zG4/jntOca4uLeNnKs+ELaVxkhRk4z54rMhugyK6eIMisMY3DDOf61U7q4ea6lcE9GKHSoXxBpSwJ1Y+HCrtn/ABKyuRLzCS2xO9vL4P8AoS5dMfIeJP8ARWcXUWvltSfE8wsSmJeNqrrGVIdm0qNt2wWx+gJ+1Y/EeY/d4XllikXQsjacoSVj8xg437j+tQvF5f8AeNqP+e/8MlZPPjJ0mEpIjNvJrI/IcZ/oa809Tkrim+/q17m+Npi648qdMAM7ygaI1xqO2o537Abk9hikuOPokqREHXI5VBtgsEMhGfop/Sq/yxeqLt1l3eVB0ZD/AISqMwj0Ixrx+Ify0zirD9422/jF0+gY8Jb3eTZj5DBJzXS/U2mKWrPqn7G1jtuYI3lMZDKwi1+LGCgbSSD8iRkf5hXra8aErOsSlumQGOwAYjVp+uCNvnVeveAvG5uJHBOjphV7BXYMzMfMkqu3YBazPZ22bIHADNdTl/XV1nBz88AVcOXNe3ZfjUcrEzvSSi4+vVETgo7E6c4wxAyVBHnjfHypG5gT3hINLanMmDtgdNdRz9arXOsv8RAvx+92+n16nVXt88Z+31rw43IDcYVyk2LgRsBkDKgMxHngYP3NcLdbamu7mImYn9QncuNrxcSSskasQnxvtoDflB82+Q7DGe4rlv2p2jx8Wuw4OTclgfVXAYY+39q6W5NvI5LZVjXQ0R0SR5yVkG5Jb8WrOvV5hgawOd/Zha8TAaXVHKq4WWPGrT+VgdmFfXxzM1iZnbbl7l2WVLqFoCeqLhNGM51agB2/+xmuz0zgZ743+ta35P8AYfbWNws7SvO6HKBlVUVsY1EDJYjy32rZOa2MTit+sUTuzxphThpWCpqI21MT2zVO5I5vuGWKPifTE9xNIIGgw8bpGoYlnjJVd8jvvVS/aG4LcyLBOgLW0UbhwDsjsw8TD0IwM/L51qzkzmn3aQxy5e1mws8RZlVlyMMCpyGBAOR5AjzoOu0NOqM5du2kt0L41jKsVWRULLtmMSblD5HzqToK5wLhK25mYyB3mnLs2ANgoUL38gP6msSblpTcLOk2hlLjAAIKSLgqd/UKR81qy4pa5zhpOtx48MIjl7haWsPT1h2aV3dtgXaRic4z5DA+1Ytly6sV0LhJv+EyMmNnRiGG+dirAkfzNVjoFWcVJmLa8LpX7zgCyXMU/VA6c+vTjv4GTGc7fEafzRwJbyNk6oTVCyZAB+MYz3qfFLWJ6emta43tVZ4tyukwXEuh1CEOACRImMON9jt96JOXNVzDcNMNUUpcgLgMxhMRHfwjxE1Z6q83GJZOJvZo4iWOwEurCszs76dtQxpXG+O5YVI6fHE7iPyaT9x03UqxUgj1FQ/DuCe7tIYJgFkbUVbBAftqGCME7Z9cetQycw30tzdRQBSbW6t00N01V42UM7sT4hkE6dOwx51hXPOd0scs3UQiHmD3YRBF8cLOiYJ76hqyCPuD3rVsVbT3fNVnseX41m68svUkXOnsEQkYLAZ3bBxk9gdsb15/7OJ72lwZQQnV8GBgiZQO+dsYqtcP53uWvNEjqIf35Na5ZF06Vj1IgK+LqE53Ph2pvDOf7mUWeynq8YkgmfTjZTKVRB66UBLeW3qcZ+BjiI48JqFpsOXBFciaKXGQVdMZDpuVyc/EpJw3zI86sZaqryZxia8hFw8mnNzKDCEXCqjMgQn4tQwCTn12qpe2jnlrQJAo1mWEnQSQhQ6k/iY3bcAgKRupyT2rePHGOvbXwrYVzzRbRvGjzxB5ZSiLqGWdTgrt2IJxvUD7UudW4bY9WMZlkkEceR4VYqTqI88BTt64rSnKPPk0vELYTQ28ym8yqLBGpR5CAXQqAQ2wO+c43roHm/lWLiFq9vNkAkFWHdHGcMB9zt5g10HLPFefL65jaO4uZZI2IJRj4SQcjb7VnezjkiTiV2qYIhRg0z+SoN9OfVuwHzz5Ve7H9m+XrfxrqPohvwK3UYfQ7L+prc/L3LkFlCsNsgRF+5Y/mY/iP1oJCCMKoUDAAAA9ABjFelAFFB4EUCvRxTMVpkUopQKMVFLSikpRQKKwb7gkMzK0sSOy50sR4gD3APfB9O1Zwpaio+XgcLSCVokMgAAfA1YByAT548s1D8A5LSF5pJkikd+JSzxsBkoJMYyT+IYO47Z2q0UUEXBy5bpIZVgiEhctr0jVrbu2fzH1716LwOEBAIYwI5S6AKMJIdWWX0Y6m3/zVIUUGBBwaFJDIkSK7ElmAAJJ2JOPP5960z+0hwg67W4Hw6HiY+hzrH92repqG5s5Xi4havbzZAbBDD4kcbhl+f8A7oND+xbnOG2uEtpbeMma4wlxhTKjOAoXJGdO2Nj510gtag5V9gAtrpJp7nqrFIGRFQrqK7jWSTjfyHfFbgFAUUUUBRRRQIRTStJRVCgUUUUQUoFFFAtLRRUUUUUUBRRRQFFFFAUUUUBRRRQFFFFB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0338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4471" y="261323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338" y="1048256"/>
            <a:ext cx="8983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Участь учнів Сумської області: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600" b="1" dirty="0" smtClean="0">
                <a:solidFill>
                  <a:srgbClr val="0000FF"/>
                </a:solidFill>
              </a:rPr>
              <a:t>у </a:t>
            </a:r>
            <a:r>
              <a:rPr lang="uk-UA" sz="3600" b="1" dirty="0">
                <a:solidFill>
                  <a:srgbClr val="0000FF"/>
                </a:solidFill>
              </a:rPr>
              <a:t>осінньому етапі – 16675 </a:t>
            </a:r>
            <a:r>
              <a:rPr lang="uk-UA" sz="3600" b="1" dirty="0" smtClean="0">
                <a:solidFill>
                  <a:srgbClr val="0000FF"/>
                </a:solidFill>
              </a:rPr>
              <a:t>учасників </a:t>
            </a:r>
          </a:p>
          <a:p>
            <a:r>
              <a:rPr lang="uk-UA" sz="3600" b="1" i="1" dirty="0">
                <a:solidFill>
                  <a:srgbClr val="0000FF"/>
                </a:solidFill>
              </a:rPr>
              <a:t>Ч</a:t>
            </a:r>
            <a:r>
              <a:rPr lang="uk-UA" sz="3600" b="1" i="1" dirty="0" smtClean="0">
                <a:solidFill>
                  <a:srgbClr val="0000FF"/>
                </a:solidFill>
              </a:rPr>
              <a:t>астка </a:t>
            </a:r>
            <a:r>
              <a:rPr lang="uk-UA" sz="3600" b="1" i="1" dirty="0">
                <a:solidFill>
                  <a:srgbClr val="0000FF"/>
                </a:solidFill>
              </a:rPr>
              <a:t>залучення 18,3 </a:t>
            </a:r>
            <a:r>
              <a:rPr lang="uk-UA" sz="3600" b="1" i="1" dirty="0" smtClean="0">
                <a:solidFill>
                  <a:srgbClr val="0000FF"/>
                </a:solidFill>
              </a:rPr>
              <a:t>%, в Україні - </a:t>
            </a:r>
            <a:r>
              <a:rPr lang="uk-UA" sz="3600" b="1" i="1" dirty="0">
                <a:solidFill>
                  <a:srgbClr val="0000FF"/>
                </a:solidFill>
              </a:rPr>
              <a:t>8,3 </a:t>
            </a:r>
            <a:r>
              <a:rPr lang="uk-UA" sz="3600" b="1" i="1" dirty="0" smtClean="0">
                <a:solidFill>
                  <a:srgbClr val="0000FF"/>
                </a:solidFill>
              </a:rPr>
              <a:t>%</a:t>
            </a:r>
          </a:p>
          <a:p>
            <a:endParaRPr lang="uk-UA" sz="3600" b="1" dirty="0" smtClean="0">
              <a:solidFill>
                <a:srgbClr val="0000FF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3600" b="1" dirty="0" smtClean="0">
                <a:solidFill>
                  <a:srgbClr val="0000FF"/>
                </a:solidFill>
              </a:rPr>
              <a:t>у </a:t>
            </a:r>
            <a:r>
              <a:rPr lang="uk-UA" sz="3600" b="1" dirty="0">
                <a:solidFill>
                  <a:srgbClr val="0000FF"/>
                </a:solidFill>
              </a:rPr>
              <a:t>весняному етапі – 13417 </a:t>
            </a:r>
            <a:r>
              <a:rPr lang="uk-UA" sz="3600" b="1" dirty="0" smtClean="0">
                <a:solidFill>
                  <a:srgbClr val="0000FF"/>
                </a:solidFill>
              </a:rPr>
              <a:t>учасників</a:t>
            </a:r>
            <a:r>
              <a:rPr lang="uk-UA" sz="3600" b="1" dirty="0">
                <a:solidFill>
                  <a:srgbClr val="0000FF"/>
                </a:solidFill>
              </a:rPr>
              <a:t> </a:t>
            </a:r>
          </a:p>
          <a:p>
            <a:r>
              <a:rPr lang="uk-UA" sz="3600" b="1" i="1" dirty="0" smtClean="0">
                <a:solidFill>
                  <a:srgbClr val="0000FF"/>
                </a:solidFill>
              </a:rPr>
              <a:t>Частка </a:t>
            </a:r>
            <a:r>
              <a:rPr lang="uk-UA" sz="3600" b="1" i="1" dirty="0">
                <a:solidFill>
                  <a:srgbClr val="0000FF"/>
                </a:solidFill>
              </a:rPr>
              <a:t>залучення </a:t>
            </a:r>
            <a:r>
              <a:rPr lang="uk-UA" sz="3600" b="1" i="1" dirty="0" smtClean="0">
                <a:solidFill>
                  <a:srgbClr val="0000FF"/>
                </a:solidFill>
              </a:rPr>
              <a:t>14,7 %, в Україні - </a:t>
            </a:r>
            <a:r>
              <a:rPr lang="uk-UA" sz="3600" b="1" i="1" dirty="0">
                <a:solidFill>
                  <a:srgbClr val="0000FF"/>
                </a:solidFill>
              </a:rPr>
              <a:t>6,1 </a:t>
            </a:r>
            <a:r>
              <a:rPr lang="uk-UA" sz="3600" b="1" i="1" dirty="0" smtClean="0">
                <a:solidFill>
                  <a:srgbClr val="0000FF"/>
                </a:solidFill>
              </a:rPr>
              <a:t>%</a:t>
            </a:r>
            <a:endParaRPr lang="uk-UA" sz="3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3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54526"/>
            <a:ext cx="8106281" cy="648072"/>
          </a:xfrm>
        </p:spPr>
        <p:txBody>
          <a:bodyPr>
            <a:norm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Зміни, що стосуються </a:t>
            </a:r>
            <a:r>
              <a:rPr lang="uk-UA" sz="3200" b="1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всіх </a:t>
            </a:r>
            <a:r>
              <a:rPr lang="uk-UA" sz="3200" b="1" dirty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класів</a:t>
            </a:r>
            <a:endParaRPr lang="ru-RU" sz="3200" b="1" dirty="0">
              <a:solidFill>
                <a:srgbClr val="7DBD3F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038960" cy="3384376"/>
          </a:xfrm>
        </p:spPr>
        <p:txBody>
          <a:bodyPr>
            <a:normAutofit/>
          </a:bodyPr>
          <a:lstStyle/>
          <a:p>
            <a:pPr lvl="0"/>
            <a:endParaRPr lang="uk-UA" sz="1800" b="1" dirty="0" smtClean="0"/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Знята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обов’язкова сітка 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годин.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Розширили тематику проектів, додали проекти 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екологічного спрямування, але вибір теми за  вчителем.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uk-UA" sz="2000" kern="1200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Обов</a:t>
            </a:r>
            <a:r>
              <a:rPr lang="en-US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’</a:t>
            </a:r>
            <a:r>
              <a:rPr lang="uk-UA" sz="2000" kern="1200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язкові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проекти</a:t>
            </a:r>
            <a:r>
              <a:rPr lang="en-US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: </a:t>
            </a:r>
            <a:r>
              <a:rPr lang="en-US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1 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клас</a:t>
            </a:r>
            <a:r>
              <a:rPr lang="en-US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-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два, 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у 2-4-х класах – по чотири, з них один –  дослідницький. </a:t>
            </a:r>
            <a:endParaRPr lang="uk-UA" sz="2000" kern="1200" dirty="0" smtClean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Акцент на основних завданнях 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проектної 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діяльності 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та формуванні базових </a:t>
            </a:r>
            <a:r>
              <a:rPr lang="uk-UA" sz="2000" kern="1200" dirty="0" err="1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компетентностей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.</a:t>
            </a:r>
            <a:endParaRPr lang="ru-RU" sz="2000" kern="1200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kern="1200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400" dirty="0" smtClean="0"/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400" dirty="0" smtClean="0"/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400" kern="1200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74844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180678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11" name="Picture 2" descr="http://galerey-room.ru/images/042149_13853425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87" y="3085579"/>
            <a:ext cx="2062296" cy="18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369928" y="195486"/>
            <a:ext cx="7586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Проектна </a:t>
            </a:r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діяльність та ключові компетентності</a:t>
            </a:r>
            <a:endParaRPr lang="ru-RU" sz="32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7112" y="248590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17196"/>
            <a:ext cx="74888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/>
                <a:ea typeface="Times New Roman"/>
                <a:cs typeface="Times New Roman"/>
              </a:rPr>
              <a:t>Учень/учениця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на кінець 4 класу):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Times New Roman"/>
                <a:cs typeface="Times New Roman"/>
              </a:rPr>
              <a:t>знаходить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декілька джерел інформації, порівнює, узагальнює та аналізує її;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орієнтується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 відповідних для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свого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віку словниках і довідниках;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працює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з інформацією у різних формах (текст, малюнок, таблиця, діаграма, схема);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Calibri"/>
                <a:cs typeface="Times New Roman"/>
              </a:rPr>
              <a:t>пропонує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власний маршрут навчального проекту;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Times New Roman"/>
                <a:cs typeface="Times New Roman"/>
              </a:rPr>
              <a:t>працює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в групах, у 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парі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 smtClean="0">
                <a:latin typeface="Times New Roman"/>
                <a:ea typeface="Calibri"/>
              </a:rPr>
              <a:t>створює </a:t>
            </a:r>
            <a:r>
              <a:rPr lang="uk-UA" sz="2000" dirty="0">
                <a:latin typeface="Times New Roman"/>
                <a:ea typeface="Times New Roman"/>
              </a:rPr>
              <a:t>презентацію</a:t>
            </a:r>
            <a:r>
              <a:rPr lang="uk-UA" sz="2000" dirty="0">
                <a:latin typeface="Times New Roman"/>
                <a:ea typeface="Calibri"/>
              </a:rPr>
              <a:t> за результатами проекту.</a:t>
            </a:r>
            <a:endParaRPr lang="ru-RU" sz="20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62" y="3664794"/>
            <a:ext cx="2089217" cy="137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crypted-tbn0.gstatic.com/images?q=tbn:ANd9GcS2ztQKgyH4QY4QlnRA7shjl3LJH1FwlT9lok_HAl-TB9BhBKe0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91" y="2500090"/>
            <a:ext cx="3198400" cy="23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Розвантаження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1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960" y="1491630"/>
            <a:ext cx="5541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Зміст розділу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„Моя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країна – Україна” приведений у відповідність до вікових особливостей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дітей.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Розділи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„Жива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природа”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„Рідний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край” об’єднано з метою уникнення повторів,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Усунені поняття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„гірські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породи”,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„господарська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діяльність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умовні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позначення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indfood.ru/attaches/product/gribi/belyj-gri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82076"/>
            <a:ext cx="177966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Розвантаження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2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894" y="1206030"/>
            <a:ext cx="68573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Упорядковано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зміст першого розділу (він тепер називається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„Спостереження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за порами року”). У календарно-тематичному планування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тематика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цього розділу має бути рознесена за порами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„Однорічні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дворічні рослини” перенесена 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клас.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Вилучені теми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„Утворення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тіні від непрозорих предметів”,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„Рух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Сонця по небосхилу”,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„Вимірювання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довжини тіні від гномона”, які базуються на систематичних довготривалих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спостереженнях. Їх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складно організувати у двогодинному курсі.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Розвантаження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3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895" y="1206030"/>
            <a:ext cx="7793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Вилучені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проняття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„Світовий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океан, його частини”,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„теплопровідність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пружність повітря”, теми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„Нагрівання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охолодження повітря над сушею та водною поверхнею”,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„Способи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видобування гірських порід”, практичні завдання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„Опріснення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води”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„Встановлення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джерел  забруднення повітря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Суттєві зміни внесені до розділу, який раніше називався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„Сонце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джерело енергії на Землі” (тепер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–„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у твоєму житті”).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розділі програми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„Людина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її організм”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додали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„Нервова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система”, оскільки у державних стандартах прописано: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„організм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людини як єдине ціле” 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+Тіла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й речовини.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img-fotki.yandex.ru/get/6214/16969765.f/0_637ed_8948d0ea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7959">
            <a:off x="6923728" y="2116216"/>
            <a:ext cx="2689440" cy="27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3" descr="http://www.doctorate.ru/wp-content/uploads/2009/01/plody-jag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49" y="3674709"/>
            <a:ext cx="1516552" cy="12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Розвантаження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4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384" y="1169083"/>
            <a:ext cx="8245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сучасних уявлень уточнений склад Сонячної системи.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Відкоригована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астрономічна термінологія.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Вилучена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„Розселення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людей на Землі”, поняття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„Чисельність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населення Землі”,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„континенти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” 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„частини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світу”, вилучені детальні плани розповіді про материки та природні зони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„Тіла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речовини”.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Міжпредметні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„Інформатика+природознавство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пошук зображень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текстів,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відео,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Інтернеті,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пошук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рідного краю на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картах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карти сузір’їв,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планет Сонячної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системи, Землі, режими перегляду карт,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доповнення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власної карти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мітками.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http://spinet.ru/images/for_site/lekarstvennye-rasteniya/lekarstvennye-raste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" y="-12336"/>
            <a:ext cx="4658917" cy="46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787773"/>
            <a:ext cx="5220072" cy="1858809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ДЯКУЮ ЗА УВАГУ!</a:t>
            </a:r>
            <a:br>
              <a:rPr lang="uk-UA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r>
              <a:rPr lang="en-US" sz="3600" b="1" kern="1200" dirty="0" err="1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  <a:hlinkClick r:id="rId5"/>
              </a:rPr>
              <a:t>dabida@mis.lviv.ua</a:t>
            </a:r>
            <a:r>
              <a:rPr 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/>
            </a:r>
            <a:br>
              <a:rPr 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r>
              <a:rPr lang="en-US" sz="3600" b="1" u="sng" kern="1200" dirty="0" err="1" smtClean="0">
                <a:solidFill>
                  <a:srgbClr val="3366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uspenska06@yandex.ru</a:t>
            </a:r>
            <a:endParaRPr lang="ru-RU" sz="3600" b="1" u="sng" kern="1200" dirty="0">
              <a:solidFill>
                <a:srgbClr val="3366FF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6" name="Picture 3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       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7112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76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3</a:t>
            </a:fld>
            <a:endParaRPr lang="uk-U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38227"/>
              </p:ext>
            </p:extLst>
          </p:nvPr>
        </p:nvGraphicFramePr>
        <p:xfrm>
          <a:off x="251520" y="1"/>
          <a:ext cx="889248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4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4</a:t>
            </a:fld>
            <a:endParaRPr lang="uk-UA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758891"/>
              </p:ext>
            </p:extLst>
          </p:nvPr>
        </p:nvGraphicFramePr>
        <p:xfrm>
          <a:off x="107504" y="0"/>
          <a:ext cx="8856984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6441"/>
            <a:ext cx="8226425" cy="819125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</a:rPr>
              <a:t>Найактивніші осередки </a:t>
            </a:r>
            <a:r>
              <a:rPr lang="uk-UA" sz="2800" b="1" dirty="0" smtClean="0">
                <a:solidFill>
                  <a:srgbClr val="FF0000"/>
                </a:solidFill>
              </a:rPr>
              <a:t>конкурсу</a:t>
            </a:r>
            <a:br>
              <a:rPr lang="uk-UA" sz="2800" b="1" dirty="0" smtClean="0">
                <a:solidFill>
                  <a:srgbClr val="FF0000"/>
                </a:solidFill>
              </a:rPr>
            </a:br>
            <a:r>
              <a:rPr lang="uk-UA" sz="2800" i="1" dirty="0" smtClean="0">
                <a:solidFill>
                  <a:srgbClr val="FF0000"/>
                </a:solidFill>
              </a:rPr>
              <a:t>частка </a:t>
            </a:r>
            <a:r>
              <a:rPr lang="uk-UA" sz="2800" i="1" dirty="0">
                <a:solidFill>
                  <a:srgbClr val="FF0000"/>
                </a:solidFill>
              </a:rPr>
              <a:t>залучення учнів </a:t>
            </a:r>
            <a:r>
              <a:rPr lang="uk-UA" sz="2800" i="1" dirty="0" smtClean="0">
                <a:solidFill>
                  <a:srgbClr val="FF0000"/>
                </a:solidFill>
              </a:rPr>
              <a:t>перевищує </a:t>
            </a:r>
            <a:r>
              <a:rPr lang="uk-UA" sz="2800" i="1" dirty="0">
                <a:solidFill>
                  <a:srgbClr val="FF0000"/>
                </a:solidFill>
              </a:rPr>
              <a:t>загальнообласну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32" y="987574"/>
            <a:ext cx="9144000" cy="415592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500" b="1" dirty="0">
                <a:solidFill>
                  <a:srgbClr val="0000FF"/>
                </a:solidFill>
              </a:rPr>
              <a:t>Сумська обласна гімназія-інтернат для талановитих та творчо обдарованих дітей (координатор В. В. </a:t>
            </a:r>
            <a:r>
              <a:rPr lang="uk-UA" sz="2500" b="1" dirty="0" err="1">
                <a:solidFill>
                  <a:srgbClr val="0000FF"/>
                </a:solidFill>
              </a:rPr>
              <a:t>Яловенко</a:t>
            </a:r>
            <a:r>
              <a:rPr lang="uk-UA" sz="2500" b="1" dirty="0" smtClean="0">
                <a:solidFill>
                  <a:srgbClr val="0000FF"/>
                </a:solidFill>
              </a:rPr>
              <a:t>) 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00FF"/>
                </a:solidFill>
              </a:rPr>
              <a:t>Глухівський </a:t>
            </a:r>
            <a:r>
              <a:rPr lang="uk-UA" sz="2500" b="1" dirty="0">
                <a:solidFill>
                  <a:srgbClr val="0000FF"/>
                </a:solidFill>
              </a:rPr>
              <a:t>район (районний координатор Т. М. </a:t>
            </a:r>
            <a:r>
              <a:rPr lang="uk-UA" sz="2500" b="1" dirty="0" smtClean="0">
                <a:solidFill>
                  <a:srgbClr val="0000FF"/>
                </a:solidFill>
              </a:rPr>
              <a:t>Ковтун)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err="1" smtClean="0">
                <a:solidFill>
                  <a:srgbClr val="0000FF"/>
                </a:solidFill>
              </a:rPr>
              <a:t>Краснопільський</a:t>
            </a:r>
            <a:r>
              <a:rPr lang="uk-UA" sz="2500" b="1" dirty="0" smtClean="0">
                <a:solidFill>
                  <a:srgbClr val="0000FF"/>
                </a:solidFill>
              </a:rPr>
              <a:t> </a:t>
            </a:r>
            <a:r>
              <a:rPr lang="uk-UA" sz="2500" b="1" dirty="0">
                <a:solidFill>
                  <a:srgbClr val="0000FF"/>
                </a:solidFill>
              </a:rPr>
              <a:t>район (районний координатор </a:t>
            </a:r>
            <a:r>
              <a:rPr lang="uk-UA" sz="2500" b="1" dirty="0" smtClean="0">
                <a:solidFill>
                  <a:srgbClr val="0000FF"/>
                </a:solidFill>
              </a:rPr>
              <a:t>А.Ю.Мостова)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err="1" smtClean="0">
                <a:solidFill>
                  <a:srgbClr val="0000FF"/>
                </a:solidFill>
              </a:rPr>
              <a:t>Кролевецький</a:t>
            </a:r>
            <a:r>
              <a:rPr lang="uk-UA" sz="2500" b="1" dirty="0" smtClean="0">
                <a:solidFill>
                  <a:srgbClr val="0000FF"/>
                </a:solidFill>
              </a:rPr>
              <a:t> </a:t>
            </a:r>
            <a:r>
              <a:rPr lang="uk-UA" sz="2500" b="1" dirty="0">
                <a:solidFill>
                  <a:srgbClr val="0000FF"/>
                </a:solidFill>
              </a:rPr>
              <a:t>район (районний координатор </a:t>
            </a:r>
            <a:r>
              <a:rPr lang="uk-UA" sz="2500" b="1" dirty="0" smtClean="0">
                <a:solidFill>
                  <a:srgbClr val="0000FF"/>
                </a:solidFill>
              </a:rPr>
              <a:t>Л.В. </a:t>
            </a:r>
            <a:r>
              <a:rPr lang="uk-UA" sz="2500" b="1" dirty="0" err="1" smtClean="0">
                <a:solidFill>
                  <a:srgbClr val="0000FF"/>
                </a:solidFill>
              </a:rPr>
              <a:t>Штацька</a:t>
            </a:r>
            <a:r>
              <a:rPr lang="uk-UA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err="1" smtClean="0">
                <a:solidFill>
                  <a:srgbClr val="0000FF"/>
                </a:solidFill>
              </a:rPr>
              <a:t>Липоводолинський</a:t>
            </a:r>
            <a:r>
              <a:rPr lang="uk-UA" sz="2500" b="1" dirty="0" smtClean="0">
                <a:solidFill>
                  <a:srgbClr val="0000FF"/>
                </a:solidFill>
              </a:rPr>
              <a:t> </a:t>
            </a:r>
            <a:r>
              <a:rPr lang="uk-UA" sz="2500" b="1" dirty="0">
                <a:solidFill>
                  <a:srgbClr val="0000FF"/>
                </a:solidFill>
              </a:rPr>
              <a:t>район (районний координатор </a:t>
            </a:r>
            <a:r>
              <a:rPr lang="uk-UA" sz="2500" b="1" dirty="0" smtClean="0">
                <a:solidFill>
                  <a:srgbClr val="0000FF"/>
                </a:solidFill>
              </a:rPr>
              <a:t>Т.І.</a:t>
            </a:r>
            <a:r>
              <a:rPr lang="uk-UA" sz="2500" b="1" dirty="0" err="1" smtClean="0">
                <a:solidFill>
                  <a:srgbClr val="0000FF"/>
                </a:solidFill>
              </a:rPr>
              <a:t>Шитик</a:t>
            </a:r>
            <a:r>
              <a:rPr lang="uk-UA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00FF"/>
                </a:solidFill>
              </a:rPr>
              <a:t>Охтирський </a:t>
            </a:r>
            <a:r>
              <a:rPr lang="uk-UA" sz="2500" b="1" dirty="0">
                <a:solidFill>
                  <a:srgbClr val="0000FF"/>
                </a:solidFill>
              </a:rPr>
              <a:t>район (районний координатор Л. О. </a:t>
            </a:r>
            <a:r>
              <a:rPr lang="uk-UA" sz="2500" b="1" dirty="0" err="1" smtClean="0">
                <a:solidFill>
                  <a:srgbClr val="0000FF"/>
                </a:solidFill>
              </a:rPr>
              <a:t>Бездрабко</a:t>
            </a:r>
            <a:r>
              <a:rPr lang="uk-UA" sz="2500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BBE0511-1642-406F-8FF2-6E7CEAACC101}" type="slidenum">
              <a:rPr lang="uk-UA" smtClean="0"/>
              <a:pPr>
                <a:defRPr/>
              </a:pPr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48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9502"/>
            <a:ext cx="8226425" cy="446876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800" b="1" dirty="0" err="1">
                <a:solidFill>
                  <a:srgbClr val="0000FF"/>
                </a:solidFill>
              </a:rPr>
              <a:t>Серединобудський</a:t>
            </a:r>
            <a:r>
              <a:rPr lang="uk-UA" sz="2800" b="1" dirty="0">
                <a:solidFill>
                  <a:srgbClr val="0000FF"/>
                </a:solidFill>
              </a:rPr>
              <a:t> район (районний координатор О. Р. </a:t>
            </a:r>
            <a:r>
              <a:rPr lang="uk-UA" sz="2800" b="1" dirty="0" err="1" smtClean="0">
                <a:solidFill>
                  <a:srgbClr val="0000FF"/>
                </a:solidFill>
              </a:rPr>
              <a:t>Самодєлко</a:t>
            </a:r>
            <a:r>
              <a:rPr lang="uk-UA" sz="28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0000FF"/>
                </a:solidFill>
              </a:rPr>
              <a:t>м</a:t>
            </a:r>
            <a:r>
              <a:rPr lang="uk-UA" sz="2800" b="1" dirty="0">
                <a:solidFill>
                  <a:srgbClr val="0000FF"/>
                </a:solidFill>
              </a:rPr>
              <a:t>. Суми (міський координатор </a:t>
            </a:r>
            <a:r>
              <a:rPr lang="uk-UA" sz="2800" b="1" dirty="0" smtClean="0">
                <a:solidFill>
                  <a:srgbClr val="0000FF"/>
                </a:solidFill>
              </a:rPr>
              <a:t>О.М.</a:t>
            </a:r>
            <a:r>
              <a:rPr lang="uk-UA" sz="2800" b="1" dirty="0" err="1" smtClean="0">
                <a:solidFill>
                  <a:srgbClr val="0000FF"/>
                </a:solidFill>
              </a:rPr>
              <a:t>Ліходієвська</a:t>
            </a:r>
            <a:r>
              <a:rPr lang="uk-UA" sz="28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0000FF"/>
                </a:solidFill>
              </a:rPr>
              <a:t>м</a:t>
            </a:r>
            <a:r>
              <a:rPr lang="uk-UA" sz="2800" b="1" dirty="0">
                <a:solidFill>
                  <a:srgbClr val="0000FF"/>
                </a:solidFill>
              </a:rPr>
              <a:t>. Глухів (міський координатор І. М. </a:t>
            </a:r>
            <a:r>
              <a:rPr lang="uk-UA" sz="2800" b="1" dirty="0" err="1">
                <a:solidFill>
                  <a:srgbClr val="0000FF"/>
                </a:solidFill>
              </a:rPr>
              <a:t>Гулакова</a:t>
            </a:r>
            <a:r>
              <a:rPr lang="uk-UA" sz="28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0000FF"/>
                </a:solidFill>
              </a:rPr>
              <a:t>м</a:t>
            </a:r>
            <a:r>
              <a:rPr lang="uk-UA" sz="2800" b="1" dirty="0">
                <a:solidFill>
                  <a:srgbClr val="0000FF"/>
                </a:solidFill>
              </a:rPr>
              <a:t>. Конотоп (міський координатор Т. І. Кашуба</a:t>
            </a:r>
            <a:r>
              <a:rPr lang="uk-UA" sz="28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0000FF"/>
                </a:solidFill>
              </a:rPr>
              <a:t>м</a:t>
            </a:r>
            <a:r>
              <a:rPr lang="uk-UA" sz="2800" b="1" dirty="0">
                <a:solidFill>
                  <a:srgbClr val="0000FF"/>
                </a:solidFill>
              </a:rPr>
              <a:t>. Лебедин (міський координатор Л. В. </a:t>
            </a:r>
            <a:r>
              <a:rPr lang="uk-UA" sz="2800" b="1" dirty="0" err="1">
                <a:solidFill>
                  <a:srgbClr val="0000FF"/>
                </a:solidFill>
              </a:rPr>
              <a:t>Вялкова</a:t>
            </a:r>
            <a:r>
              <a:rPr lang="uk-UA" sz="28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0000FF"/>
                </a:solidFill>
              </a:rPr>
              <a:t>м</a:t>
            </a:r>
            <a:r>
              <a:rPr lang="uk-UA" sz="2800" b="1" dirty="0">
                <a:solidFill>
                  <a:srgbClr val="0000FF"/>
                </a:solidFill>
              </a:rPr>
              <a:t>. Охтирка (міський координатор І. О. </a:t>
            </a:r>
            <a:r>
              <a:rPr lang="uk-UA" sz="2800" b="1" dirty="0" err="1">
                <a:solidFill>
                  <a:srgbClr val="0000FF"/>
                </a:solidFill>
              </a:rPr>
              <a:t>Пілюта</a:t>
            </a:r>
            <a:r>
              <a:rPr lang="uk-UA" sz="2800" b="1" dirty="0">
                <a:solidFill>
                  <a:srgbClr val="0000FF"/>
                </a:solidFill>
              </a:rPr>
              <a:t>)</a:t>
            </a:r>
            <a:r>
              <a:rPr lang="uk-UA" b="1" dirty="0">
                <a:solidFill>
                  <a:srgbClr val="0000FF"/>
                </a:solidFill>
              </a:rPr>
              <a:t/>
            </a:r>
            <a:br>
              <a:rPr lang="uk-UA" b="1" dirty="0">
                <a:solidFill>
                  <a:srgbClr val="0000FF"/>
                </a:solidFill>
              </a:rPr>
            </a:br>
            <a:endParaRPr lang="uk-UA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BBE0511-1642-406F-8FF2-6E7CEAACC101}" type="slidenum">
              <a:rPr lang="uk-UA" smtClean="0"/>
              <a:pPr>
                <a:defRPr/>
              </a:pPr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16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286" y="46437"/>
            <a:ext cx="5905582" cy="8190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indent="-342900">
              <a:spcBef>
                <a:spcPts val="0"/>
              </a:spcBef>
            </a:pPr>
            <a:r>
              <a:rPr lang="uk-UA" sz="3200" b="1" dirty="0" err="1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Репозитарій</a:t>
            </a:r>
            <a:r>
              <a:rPr lang="uk-UA" sz="3200" b="1" dirty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інформаційно-освітніх ресурсів  </a:t>
            </a:r>
            <a:r>
              <a:rPr lang="uk-UA" sz="3200" b="1" dirty="0" err="1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3" name="Picture 4" descr="C:\Documents and Settings\Admin\Рабочий стол\Презентація\Koloso4ok_Logo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" y="3140171"/>
            <a:ext cx="3298438" cy="1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" y="1035902"/>
            <a:ext cx="3488593" cy="954124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70" y="3813523"/>
            <a:ext cx="1277703" cy="1248318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2264233"/>
            <a:ext cx="3362095" cy="754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25" y="1035902"/>
            <a:ext cx="1836779" cy="1618662"/>
          </a:xfrm>
          <a:prstGeom prst="rect">
            <a:avLst/>
          </a:prstGeom>
        </p:spPr>
      </p:pic>
      <p:pic>
        <p:nvPicPr>
          <p:cNvPr id="8" name="Picture 3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data:image/jpeg;base64,/9j/4AAQSkZJRgABAQAAAQABAAD/2wCEAAkGBxQQEBUUEBQUFBQUFRcWFRQVFhQUFBUXFxQWGBcUFRUYHCggGB0lHBUUIzEhJSkrLi4uGB8zODMsNygtLisBCgoKDg0OGxAQGiwmICQsLSwsLDAsLC80LiwsLCwsLCwsLS0sLCwsLCwsNCwsLCwsLCwsLCwsNCwsLCwsLCwsLP/AABEIALIBGwMBIgACEQEDEQH/xAAcAAEAAgMBAQEAAAAAAAAAAAAAAQYEBQcCAwj/xABAEAABAwIEAwYDBQYEBwEAAAABAAIRAwQFEiExBkFREyJhcYGRBzKhI0KxwfAUM1JygtEkYpKiQ1Oys8LS4RX/xAAaAQEAAwEBAQAAAAAAAAAAAAAAAQIDBAUG/8QALhEAAgIBAwICCgMBAQAAAAAAAAECAxEEITESQVHwBRMiYXGBkaHR4TJSwTMV/9oADAMBAAIRAxEAPwDtwSUUKxU9IoRQSekUIgPSLypUAlFCISSoCIgJREQBERAEREAREQBERAEREARFCAlFCICUUIgJRQiAKs8V8UfsT6bGU+0e/V0nKGt67ak66eCsyoHxGpDt6B5lpB8g4f3KpY2oSa7IhvBYuHOIGX2cCm5mTLOaCDmB29lm1MHouJJpMJO+iq3w5dNS40jRn0c8fgrwVGmtlKHVkhboIiLUkQohelCAIiIAiIgJREUAIiISERSgIUoiAIiIAiIgCIiAhFKICEUohBCIiAIi1N5jzLeoGXP2Ydqypux3gebXeER49IlJJZYNnV2WixXGXMY2pSaXNbUiruS1oBkwOXjyW1tcQpVx9lVpv/lc130BWixjPZ06z6NM1i9pilI1J3MbkASYGp25pJKUGk8e8r3LJb1m1GhzCC1wBBHMHZUf4hH/ABFEdGOP+4KaHHdpZWbHVnEB1a4p06bWHMGsrPgFkDIAzLoVRsX46F/ch1NmVghjCXalsyXEECJ6Qsbp9NMm+6Im+x0D4ds71c/yD3Lz+YV0VM+GpllczP2jP+23T8Vc1XSf8kWitiFKhSuokKCFKlQCEUqEJCIiAIpRAEREAREQBERAEREAREQBERAERRKAlFh3eJ0qQ77wPDc/TZV+946oM+Qhx5S4a6wYDZnVZWX1w/kyrklyy2Iub33H1Q/ug2eUNJPqDP5Ku3/Fl290OqOH8pLPbKQFyS9JVLjLM5XxR2pa7HMHp3lI06o0Ox5g9R9Fymjimk1qlad9HZo8y8n9EbLSXt84z33Acpc7x6R+Cj/0Itboq9QvA2+PcJ1bR2dtVmQbOc5oPo4a9NIVbdjl/Sq/YXLjH33EvEcmjMY9h+awageNjE9AB9d1m4dTzsPaEyD3Y3f1EbCOviuZ2xj7UNjP1qfCNde8P1bl5qvAc57y95ktBc8/Qa+SxrqtTtH608jmy2WkOnxzQunYdw5cVmfZ0yG7hzjln+p2rvTRVbFvhXilepmf2JzPgN7TM1oI+Y6aR13XZUp2L2k8eex1V9Ulh7HSvg/L7J1YggVapLQd8rWtbJ9Q5XpaTgzh8YdZ07cOzlol7tYLjvlHIdB4LeLqqh0QUSyWDypUKVoQFKhEJJREQBERAEREAREQBERAEREAREQBFj3V4ymO8R5c1XL/AIyptMU4cfCXfhouW/W007Se/gVlNR5ZalhXuLUaM9pUaCNxuR4kDYeJVCvsbuq4OXM1p8cunuq1is0xmrh0DYmMvhtp7rz5el03iuP1/C/Jk7vBHQMU48p0xFNpe4jTXQfzEfgJ9FU8S4uuKw1eKbejNJHiTstfhVMPGd3PYcgFuWMEbLgv19s3hv5GUpyfcqd/iAdrUJdpsZP05nzW0srYNaC4AkjbkPBajjfBSKZrW4h1Mhz6Y2e0GSQOThv4iVs8LvBVDHToQFScU61NP9FMbZMp7+rRHgIWlu4pknZoO51jbmVdcbwjs2NLZ11M+Kq13Qa8OaR8wLSfzHiN/RQ65VSxPuRkrFe+L3T7T+KmmS75tV86NGNDuDHtM7r70xyG67JJLZGDbPTaWdwGscwJk9AI1krr3BXBTLcCtcNzViO6w/LSHl/F16bDqdT8NOFpi6rDQa0QfvH/AJpHT+H36FdMXoaPT7dcvl+TuoqwupkQphEXonSERQgIUqFKkgKVClQSEREAREQBERAEREARFi3mIU6P7x4Hhz9lWUlFZbBlLy+oGiSQB1OipuKcdtGlBuY/xHkqxf4rcXBkucR/lBIA6SAvOv8ASlUNobv7GUrkuNzoN9xLRpaTmPQa+yrl9x0XS2gz+onT06qkVr0M0MydIM6meY81vsLtxTE7uO5j6BeXdrtRYucL3bfv7mTsk/cYWJ3tV4LqhfrqZkBYeFXDa1TaGs3HjyBVugFqpdxbC0uzl0p19QOTajRq0dAWwfRy4q4xlld+fz9jPG+Sy9oXHReq1EPYWvAc1wIc0iQQdCCOi+eEuDngHYkD3KsuNYOKVPM0zrB9UjRbOMpx4jyWSb3Oe2o7B5pGYGrSdy07eo1Hp4qxYRS7Z4aNyq/xGMuWoPuOg/yvIH45D6LJwfEzScHN3Bkf2VsKXTOXHf8A0p3NtjFoaTsrv1KpljR7Bz6Y2Y85R0Y7vNA8ADl/pVrxjFDcvzkQTA0VA4qxb9kvacjM11IZwN9HGCPcrpqpU5zhVxyvl5ZdRzwdFxTiFtSgxvMNAPpoqtSrZ6oA6r4Ydc0rofZPJIGrcriW89YGim7tHNllMEFwh1V3ysDp0aB3n1CAYaBpudIW7qsskvWdivQzStqlzjlAJJJ5cyTKvXAvBrrlwq1/3IPl2pH3W9GA7nn/ANOx4M4CBAfcNLaehDDpUqdDUj5W7d0fXc9MpsDQA0AACABoABsAF6FGky+qfHgXqo36pBjA0AAAAaADQADYAL0iL0jrCIiAKFKIDyiIpIJUqFIUEhERAEREARQStJi3FFGgDrndMZWxE+LtvaT4Kk7IwWZPAzg3crVYrxDRtwczpI+62Pqdh+KomJcV164MHI3kB3RHjzd6+yr7XF7hOpOgBJj0C8m/0quKl83+DCV3aJZ8U4yq1pFHuN6j/wBtz6Qq7d13O+d5J5DYecfmtvaW1NvzDMec7egX2xHDaVVhGUNJGjmgBw9t/Irx7L52SzZIyll8s1WDUA/vO1aDoOpG5KsNG5LTA26KrYE4sYabz3qZLSeuu/qCD6qxWdOdlW3ENkF4IxeJ8MbcsDgAKrDmY7YyPunq07a+fJYOFX2drT1Gx0PkVZLy3LNHaSJVQe0Uq72jZx7Rv9R73+6T/UFWLk04S5QeS6WdkalJzm/d3Vc4itO0pED5mw5v8zdR77HwJWywzGHU2FrTo7cLDqvmT4IuhODhnPcM1WG3ugc3YgEKy33ETqtMNcRA6c/Ncawnis29aoyo0vpdo/KRu0F5gDqFf8JvmXDA+m0kHm5zWfQmfYL0LdLbVlJ4TLOLRgcc14sap5ugDrJIhVbh/i8NaG3LHaffbrPmFseJMSFaplc5uSmSAGnukjQukjXmPdYLcHqPiGBsjTOC0nxDQC4jxAhdNFcI19ElnuV60ti54LjFCvqwhoG5d83ozf3hVTGrJ13eVeyEtaQ11SoQKdOGiQ98RvPdGvQFbbhrDewJNM1K1w/u9mxpaxjYgZnGQSZcYGsHUDULoGB8Dvfldd5KYaSW06TQ0jNqe990nnEc9NStaNPJTfQtvP1LKLkc/wAJ4Wc49laMzPJ71d7AHba5GxLRvuR6rq3CvBVO1AfWPa1RzdqG7be3RWSxsKdBuWkwMb0A38SeZ81kr0a6Ix3e7N4wSCIi2LhERAEREAREQHlERSQSgRFBJKItZieOUqAJe4SOQ/BUnZGCzJ4QNmtDjXFNG2B1zuG4aRA83e6puO8YVLju0gabJiZ1PnyP4KvXAzQXnMZ56x5TtsvJ1HpRLav6+fPuM3YuxucY4rr3Rho7OmdhO46xufX2WnAl+xc73/8AgWNdXYaNN/1otpYNDGz947leVZOy32psybzyfOpYVcpIaD4SJ+q0+EXX+Jc10hzBBadx1/AK4Ua2mqr+O2wbXpVwNZ7N56tcO7PWHZR/UVnTOOenx4+JXGDdYeczpK3lzaFtMOOzlXcHrDNqrnjeI0zQaxjgTpt4bq0KITrnOTxjj4k7HO8Q+yuT0qNkdMzND9C32K3+CYm2m5rnDMByVW45rZLY1W/NSc1zfeCPUEj1WNw1jjblktDp5w0mD0MBXhTOVcbY9tvpwQltk6BieI9sS86cg1c0+I1++3q21SnMs7TNoSMrsmjv9P0Vmu7+nQAdVJE/KCHS4+A5qr1sVNV7nPA72jQdTHSOa2ohONjtmst/6TnG7N1wrjjLwdwHMIzAlrY9XESvvxXfGiwUmQHVGmSCHFrduWknWPIrS8MWXZVXVnMDaeUsc14LS7MJhjfmkbyBzCyLjD6NWpnBrGT3mlwII0ygOABGniI6GV0qhOeYLYhy8Cq0sNNV2SlTNR3QAafzOOjR4kgK0W7KVrbGiXZ6jtXGiR3TJ0FQkN0zbyT0W+wrha4rjLTYKdLxjY+gE+LQCrfgvw9o0odWJqO9Y9zr7Quxaec8ZEa5M5vg2CvquH7NbBh/i71RwHQVKmrfNrW+avGFfD5ztbp8A6ljdyf80aE+Jkq/21s2m3KxoaByAhfVdcNPGPO5tGqKMHDMIo2wiixrfHmfVZyItzUIiIAiIgCIiAIihASihSgPClQpUkBSSoXPviFxYWTb0D3tnuHLqwfn7dVjdaqo9TIbwjM4o41ayaducztsw/8AE/mqHd3jqsl7vTotbaPBGZ+on/Uf7Lc2lYOHyiOkL5rU2Tsl1Tf6MZNvkw/2gAQse4vRCnH7bIw1GaRq4DaOqw8EAe0Pdrm1HgFSNcenrM8msxG8LXNJBjM3WCBurdYV8xHkFj4nYCtRc0jQiFqMEvTEO+dhyvHiOfkd/VayxZVsuAjrdjgGajmMzEjTwn2VRxWlnY5vXSeh5H0MeyzLfiyqKWQEbRPOP0Vq61z3HOcdAJlUuVTcPUrdcks0+EYoKmxGZpLXDmHNMELdi5Malc94Qqt/bKvaCnlqlzm9pIE5iQA5sFpMjmNVYOJQWRlHZsmDlrdpmP8ACMrj9Cum7Rw68EySR8OLb8V4otgtmX+Y2Hvr6LzwJZCk+qC5zRlDpBgAgGM2ka6foLXW1m57hoWjkxurzvv022Gvkrbg3CtxcwxrYZ0gZAY3dyJ8XEuXTGpuHq48FFl7Iwb22bUdmrXBrP1ADBDGidmvfvoNQ1pMrfcPcNVa8dlTytG73CJ15k6+hJ8ldOHuAqNvDqv2j/p78/SArgxgAgAADYDQD0XdXpIr+RrGn+xULHgKk3Wq7MeYaAB+vRb+zwKhSjJTbpzIk/VbJF1KKXBuopcEQpRFJIREQBERAEREAREQBERAFCIgCIiEHgKV5lSFYGn4vxsWVq+rpm+WmDzeQY9oJ9F+f8RvHQ57jLjJMrpXxjuCTRpzoJdHV3L6ArkeMVe6R4QvK1L67lHsjKb3NpQue6wf5Qt/hlcEgctFSMNuM1Jh6CD5jRb2xu4IK4dRTuZy2Zb8Xt+zOV2oInXmCqphp7I9nyYco/l+79IW6v8AGu2a2d2iPP8AUKpX16GXWUujO0RyAcCefiCPZZ105lKEeOSMNlyF13RqqrxEDScbiloWkCoD8rmkwCfET+K2VBrzu3TryWi4oq58tvTlziSXtaJPlAWumrbs93f4EQi08steHVRkzv7I6T+8IjSZ1CruK42+5+zpNIaeQ7znDmdNm+K+ltVAt2UKrGVXNIOjgWAtghrnt0J7rZAnUKy4Rw/dYie4xtKkDsxgpUh4xu4+LpPQLpro32ROW9kVbC6L6bpaBmcMogZnAHfKT3QfGHaeaseEcKV7t4idNCdSQPEnut8hHkul4FwDQoAGr9q7nyb68z+HgrbRpBgDWgNA2AEAei7IaXvIvGn+xVeHeBaFsJf9o+NZ28vHy0HgrWxgaIAAA2A0C9IupJJYRuklsgiIpJCIiAIiIAiIgCIiAIiIAiIgChSoQBF5e6PePdShAUqEUg+QK9Ar5gr0CrA5l8WLcucHx3WNb7uz/wBiuP4k6RK/RHHFg19nVLgT3muPWBDYH1PmV+dsQBEyvOuhi3PiY2cmnsrvsXFrpyOMz0PVWO0dmAyOBHgVVrinK++C1H0qoAE5o+6HRHOFe2pTWe5baSLdVrtotzVHAAdDJ8AqXiF8atbtADoRlHPQyrPfYlSuXfbirUaAA2mwspszCSXOc1uu4EAaDqt/wnwbdXha6hRZb0gQS5w7pifmLpdV576eAVaKlDdLLIjhcIy7bEKrbbWoaY6vbmgkctQS6I7onqvnwnwO+5LuypuNM/8AEq9wO1HzwdeenloF0mx+G1EOpvr1q1V9MkwSG0ySNRkj5fARKu9Ck1jQ1oDQNgAAB5AK9OkUF7T+XnclV+JUME+HlvRIdWAqP6AZGDwgalXGlSDAGtAAGwAgDyC9IulJLZGiSRKIikkIiIAiIgCIiAIiIAiIgCIiAIiIAiIgChEQEIiKSAihEBitcvoCsNj4X3Y9aNEGo43vWUbCs55AluUTzcSIA8V+ccRaS4r9DcccN/8A6VuKWYNLXh7SdRIn9e6qGFfCnvA3VUED7rBBPgXcua4765ymmkVlHJynCsBq3Doo03PPRomPN3JXrB/hBcVB/iHspA7tBzE+YGh9Sux4ZhlK2YGUKbWNAiGgCfM81mgrSNOOSFBIp3D3w1srQhxZ2zxzqwW+jNveVcmNAEAQBoANAElelqaEgr0F8wvQUA9KV5UoSSihSoAREQEooRASihEBKKEQEooRASihEBKKEQBEUICVCIpICgohQEIoRSDV0/zXph3Uot2VPs1fQKEWTJJXpEUA9t3XpEQkh3JS1EUAkKQiISSiIoBKlEUAKERAEREAREQBERAEREAUIikBERCAoREBCKEUglu6O3UInc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4033" y="453816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112642" name="Picture 2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97" y="130559"/>
            <a:ext cx="2857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744" y="10729199"/>
            <a:ext cx="1950964" cy="165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70" y="2098416"/>
            <a:ext cx="1153649" cy="97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01177" y="3075684"/>
            <a:ext cx="2160240" cy="408351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7030A0"/>
                </a:solidFill>
                <a:latin typeface="Calibri" pitchFamily="32" charset="0"/>
              </a:rPr>
              <a:t>Фотогалерея «КОЛОСКА»</a:t>
            </a:r>
            <a:endParaRPr lang="uk-UA" sz="1400" b="1" dirty="0">
              <a:solidFill>
                <a:srgbClr val="7030A0"/>
              </a:solidFill>
              <a:latin typeface="Calibri" pitchFamily="32" charset="0"/>
            </a:endParaRPr>
          </a:p>
        </p:txBody>
      </p:sp>
      <p:sp>
        <p:nvSpPr>
          <p:cNvPr id="19" name="Заголовок 1">
            <a:hlinkClick r:id="rId18" action="ppaction://hlinkfile"/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106447" y="3075684"/>
            <a:ext cx="3995749" cy="122425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>
              <a:spcBef>
                <a:spcPts val="0"/>
              </a:spcBef>
            </a:pP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ІІ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ЗАОЧНИЙ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ЧЕМПІОНАТ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УКРАЇНИ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ЮНИХ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ШАНУВАЛЬНИКІВ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ПРИРОДОЗНАВСТВА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 „</a:t>
            </a:r>
            <a:r>
              <a:rPr lang="ru-RU" sz="2000" b="1" dirty="0" err="1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КОЛОСОЧОК</a:t>
            </a:r>
            <a:r>
              <a:rPr lang="ru-RU" sz="2000" b="1" dirty="0" smtClean="0">
                <a:solidFill>
                  <a:srgbClr val="FF0000"/>
                </a:solidFill>
                <a:ea typeface="Adobe Gothic Std B" pitchFamily="34" charset="-128"/>
                <a:cs typeface="Calibri" pitchFamily="34" charset="0"/>
              </a:rPr>
              <a:t>-2015”</a:t>
            </a:r>
            <a:endParaRPr lang="uk-UA" sz="2000" b="1" dirty="0">
              <a:solidFill>
                <a:srgbClr val="FF0000"/>
              </a:solidFill>
              <a:ea typeface="Adobe Gothic Std B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34785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think-cell Slide" r:id="rId8" imgW="381" imgH="381" progId="TCLayout.ActiveDocument.1">
                  <p:embed/>
                </p:oleObj>
              </mc:Choice>
              <mc:Fallback>
                <p:oleObj name="think-cell Slide" r:id="rId8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9" descr="data:image/jpeg;base64,/9j/4AAQSkZJRgABAQAAAQABAAD/2wCEAAkGBhQSERUUERQUFRQVDRcaGBYVFxUYFRYUFRUWFCIZFhYZHCcqGB4oIBQYIDggJCcuLC0uFR4xNTAqOCYrLDUBCQoKDgwOGg8PGCkdHR8sNSwwNTQ1LCksLi81NSk1NSwsKSk1LDUpNCk1Ki01NTMpNSwpKTEtLyksKSkpKikpKf/AABEIAFcAoAMBIgACEQEDEQH/xAAcAAABBAMBAAAAAAAAAAAAAAAAAQIFBgQHCAP/xAA9EAACAQMCBAMGAwYDCQAAAAABAgMABBESIQUGEzEiQVEHFDJhcYFCUpEIFSNyobFTYoIWJUNkc5LD4fD/xAAZAQEBAQEBAQAAAAAAAAAAAAAAAQIDBAX/xAAlEQEAAgIBAwIHAAAAAAAAAAAAAQIDESEEEjEyoRNBQlFhcYH/2gAMAwEAAhEDEQA/AN0CnA0wGnA1pk8GnUwGnZoHUtNpQailpaSlqKKKKKAooooCiimyOACT2AoHZoqszc+wgZSOeQe4NcKVibDIjadIzjxZ8qZw32i2ssqQt1IpWsuuVmXQFj89RPwkd9/KgtNFYthxOKdA8MiSIezIwZf1FZVAUUUUGIDTgaYKcK0yeDTgabSipsPFKKbS1NqcKKbS5oHUUlFFLRSUVNhTWuPbRz61harFA2m4nzpYd441+Jh6HfA+vyrYprl324cVM3F5VydMKJGM+WFDHH3Y1RUm5iudev3ibWfxdR8/3qy8B5+lk1W19IZYJ4xE0jAGeJWYYKSHcqDglScEZqJ5G5W/eN4lt1BHqDEscE4UZ8K/iPyz6+lbI4D+z5Mt0puZojbpID4NReQKc6cEeHON9/pQbK9nPIA4VFJGJmlMkuokjSowMABcn9auFJiloCiiigjLu7Ea5IJ9AO5OM0nC+ILPDHKmQroCAe49VPzB2+1QF9cPcXvRjPggtmeTGMGSTKoh289Lt/pFN5OvtMs9se2rrR/ySk61H0kDf94rxU6m05ppb0zG4/jntOca4uLeNnKs+ELaVxkhRk4z54rMhugyK6eIMisMY3DDOf61U7q4ea6lcE9GKHSoXxBpSwJ1Y+HCrtn/ABKyuRLzCS2xO9vL4P8AoS5dMfIeJP8ARWcXUWvltSfE8wsSmJeNqrrGVIdm0qNt2wWx+gJ+1Y/EeY/d4XllikXQsjacoSVj8xg437j+tQvF5f8AeNqP+e/8MlZPPjJ0mEpIjNvJrI/IcZ/oa809Tkrim+/q17m+Npi648qdMAM7ygaI1xqO2o537Abk9hikuOPokqREHXI5VBtgsEMhGfop/Sq/yxeqLt1l3eVB0ZD/AISqMwj0Ixrx+Ify0zirD9422/jF0+gY8Jb3eTZj5DBJzXS/U2mKWrPqn7G1jtuYI3lMZDKwi1+LGCgbSSD8iRkf5hXra8aErOsSlumQGOwAYjVp+uCNvnVeveAvG5uJHBOjphV7BXYMzMfMkqu3YBazPZ22bIHADNdTl/XV1nBz88AVcOXNe3ZfjUcrEzvSSi4+vVETgo7E6c4wxAyVBHnjfHypG5gT3hINLanMmDtgdNdRz9arXOsv8RAvx+92+n16nVXt88Z+31rw43IDcYVyk2LgRsBkDKgMxHngYP3NcLdbamu7mImYn9QncuNrxcSSskasQnxvtoDflB82+Q7DGe4rlv2p2jx8Wuw4OTclgfVXAYY+39q6W5NvI5LZVjXQ0R0SR5yVkG5Jb8WrOvV5hgawOd/Zha8TAaXVHKq4WWPGrT+VgdmFfXxzM1iZnbbl7l2WVLqFoCeqLhNGM51agB2/+xmuz0zgZ743+ta35P8AYfbWNws7SvO6HKBlVUVsY1EDJYjy32rZOa2MTit+sUTuzxphThpWCpqI21MT2zVO5I5vuGWKPifTE9xNIIGgw8bpGoYlnjJVd8jvvVS/aG4LcyLBOgLW0UbhwDsjsw8TD0IwM/L51qzkzmn3aQxy5e1mws8RZlVlyMMCpyGBAOR5AjzoOu0NOqM5du2kt0L41jKsVWRULLtmMSblD5HzqToK5wLhK25mYyB3mnLs2ANgoUL38gP6msSblpTcLOk2hlLjAAIKSLgqd/UKR81qy4pa5zhpOtx48MIjl7haWsPT1h2aV3dtgXaRic4z5DA+1Ytly6sV0LhJv+EyMmNnRiGG+dirAkfzNVjoFWcVJmLa8LpX7zgCyXMU/VA6c+vTjv4GTGc7fEafzRwJbyNk6oTVCyZAB+MYz3qfFLWJ6emta43tVZ4tyukwXEuh1CEOACRImMON9jt96JOXNVzDcNMNUUpcgLgMxhMRHfwjxE1Z6q83GJZOJvZo4iWOwEurCszs76dtQxpXG+O5YVI6fHE7iPyaT9x03UqxUgj1FQ/DuCe7tIYJgFkbUVbBAftqGCME7Z9cetQycw30tzdRQBSbW6t00N01V42UM7sT4hkE6dOwx51hXPOd0scs3UQiHmD3YRBF8cLOiYJ76hqyCPuD3rVsVbT3fNVnseX41m68svUkXOnsEQkYLAZ3bBxk9gdsb15/7OJ72lwZQQnV8GBgiZQO+dsYqtcP53uWvNEjqIf35Na5ZF06Vj1IgK+LqE53Ph2pvDOf7mUWeynq8YkgmfTjZTKVRB66UBLeW3qcZ+BjiI48JqFpsOXBFciaKXGQVdMZDpuVyc/EpJw3zI86sZaqryZxia8hFw8mnNzKDCEXCqjMgQn4tQwCTn12qpe2jnlrQJAo1mWEnQSQhQ6k/iY3bcAgKRupyT2rePHGOvbXwrYVzzRbRvGjzxB5ZSiLqGWdTgrt2IJxvUD7UudW4bY9WMZlkkEceR4VYqTqI88BTt64rSnKPPk0vELYTQ28ym8yqLBGpR5CAXQqAQ2wO+c43roHm/lWLiFq9vNkAkFWHdHGcMB9zt5g10HLPFefL65jaO4uZZI2IJRj4SQcjb7VnezjkiTiV2qYIhRg0z+SoN9OfVuwHzz5Ve7H9m+XrfxrqPohvwK3UYfQ7L+prc/L3LkFlCsNsgRF+5Y/mY/iP1oJCCMKoUDAAAA9ABjFelAFFB4EUCvRxTMVpkUopQKMVFLSikpRQKKwb7gkMzK0sSOy50sR4gD3APfB9O1Zwpaio+XgcLSCVokMgAAfA1YByAT548s1D8A5LSF5pJkikd+JSzxsBkoJMYyT+IYO47Z2q0UUEXBy5bpIZVgiEhctr0jVrbu2fzH1716LwOEBAIYwI5S6AKMJIdWWX0Y6m3/zVIUUGBBwaFJDIkSK7ElmAAJJ2JOPP5960z+0hwg67W4Hw6HiY+hzrH92repqG5s5Xi4havbzZAbBDD4kcbhl+f8A7oND+xbnOG2uEtpbeMma4wlxhTKjOAoXJGdO2Nj510gtag5V9gAtrpJp7nqrFIGRFQrqK7jWSTjfyHfFbgFAUUUUBRRRQIRTStJRVCgUUUUQUoFFFAtLRRUUUUUUBRRRQFFFFAUUUUBRRRQFFFFB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0338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" name="Picture 3" descr="FRESHPR_LOGO_TM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09" y="325522"/>
            <a:ext cx="3026742" cy="59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7" name="Picture 31" descr="Картинки по запросу листья гинкг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" y="0"/>
            <a:ext cx="63055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>
            <p:custDataLst>
              <p:tags r:id="rId5"/>
            </p:custDataLst>
          </p:nvPr>
        </p:nvSpPr>
        <p:spPr bwMode="auto">
          <a:xfrm>
            <a:off x="755575" y="1779662"/>
            <a:ext cx="7660753" cy="2448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I </a:t>
            </a:r>
            <a:r>
              <a:rPr lang="uk-UA" sz="1600" b="1" dirty="0" smtClean="0">
                <a:solidFill>
                  <a:schemeClr val="tx1"/>
                </a:solidFill>
              </a:rPr>
              <a:t>Всеукраїнський </a:t>
            </a:r>
            <a:r>
              <a:rPr lang="uk-UA" sz="1600" b="1" dirty="0" err="1">
                <a:solidFill>
                  <a:schemeClr val="tx1"/>
                </a:solidFill>
              </a:rPr>
              <a:t>І</a:t>
            </a:r>
            <a:r>
              <a:rPr lang="uk-UA" sz="1600" b="1" dirty="0" err="1" smtClean="0">
                <a:solidFill>
                  <a:schemeClr val="tx1"/>
                </a:solidFill>
              </a:rPr>
              <a:t>нтернет-конкурс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uk-UA" sz="1600" b="1" dirty="0" smtClean="0">
                <a:solidFill>
                  <a:schemeClr val="tx1"/>
                </a:solidFill>
              </a:rPr>
              <a:t>УЧИТЕЛЬ РОКУ-2016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uk-UA" sz="1600" b="1" dirty="0" smtClean="0">
                <a:solidFill>
                  <a:schemeClr val="tx1"/>
                </a:solidFill>
              </a:rPr>
              <a:t>за версією науково-популярного </a:t>
            </a:r>
            <a:r>
              <a:rPr lang="uk-UA" sz="1600" b="1" dirty="0">
                <a:solidFill>
                  <a:schemeClr val="tx1"/>
                </a:solidFill>
              </a:rPr>
              <a:t>природничого журналу </a:t>
            </a:r>
            <a:r>
              <a:rPr lang="en-US" sz="1600" b="1" dirty="0">
                <a:solidFill>
                  <a:schemeClr val="tx1"/>
                </a:solidFill>
              </a:rPr>
              <a:t>“</a:t>
            </a:r>
            <a:r>
              <a:rPr lang="uk-UA" sz="1600" b="1" dirty="0">
                <a:solidFill>
                  <a:schemeClr val="tx1"/>
                </a:solidFill>
              </a:rPr>
              <a:t>КОЛОСОК</a:t>
            </a:r>
            <a:r>
              <a:rPr lang="en-US" sz="1600" b="1" dirty="0">
                <a:solidFill>
                  <a:schemeClr val="tx1"/>
                </a:solidFill>
              </a:rPr>
              <a:t>”</a:t>
            </a:r>
            <a:endParaRPr lang="uk-UA" sz="1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1600" b="1" dirty="0">
                <a:solidFill>
                  <a:schemeClr val="tx1"/>
                </a:solidFill>
              </a:rPr>
              <a:t>Організатори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  <a:r>
              <a:rPr lang="uk-UA" sz="1600" b="1" dirty="0">
                <a:solidFill>
                  <a:schemeClr val="tx1"/>
                </a:solidFill>
              </a:rPr>
              <a:t> </a:t>
            </a:r>
            <a:r>
              <a:rPr lang="uk-UA" sz="1600" b="1" dirty="0" err="1">
                <a:solidFill>
                  <a:schemeClr val="tx1"/>
                </a:solidFill>
              </a:rPr>
              <a:t>ЛМГО</a:t>
            </a:r>
            <a:r>
              <a:rPr lang="en-US" sz="1600" b="1" dirty="0">
                <a:solidFill>
                  <a:schemeClr val="tx1"/>
                </a:solidFill>
              </a:rPr>
              <a:t> “</a:t>
            </a:r>
            <a:r>
              <a:rPr lang="uk-UA" sz="1600" b="1" dirty="0">
                <a:solidFill>
                  <a:schemeClr val="tx1"/>
                </a:solidFill>
              </a:rPr>
              <a:t>Львівський інститут освіти</a:t>
            </a:r>
            <a:r>
              <a:rPr lang="en-US" sz="1600" b="1" dirty="0">
                <a:solidFill>
                  <a:schemeClr val="tx1"/>
                </a:solidFill>
              </a:rPr>
              <a:t>”</a:t>
            </a:r>
            <a:r>
              <a:rPr lang="uk-UA" sz="1600" b="1" dirty="0">
                <a:solidFill>
                  <a:schemeClr val="tx1"/>
                </a:solidFill>
              </a:rPr>
              <a:t> за підтримки Інституту змісту освіти (лист </a:t>
            </a:r>
            <a:r>
              <a:rPr lang="ru-RU" sz="1600" b="1" dirty="0">
                <a:solidFill>
                  <a:schemeClr val="tx1"/>
                </a:solidFill>
              </a:rPr>
              <a:t>№ 2.1/10-910 </a:t>
            </a:r>
            <a:r>
              <a:rPr lang="ru-RU" sz="1600" b="1" dirty="0" err="1">
                <a:solidFill>
                  <a:schemeClr val="tx1"/>
                </a:solidFill>
              </a:rPr>
              <a:t>від</a:t>
            </a:r>
            <a:r>
              <a:rPr lang="ru-RU" sz="1600" b="1" dirty="0">
                <a:solidFill>
                  <a:schemeClr val="tx1"/>
                </a:solidFill>
              </a:rPr>
              <a:t> 19.11.2015) та </a:t>
            </a:r>
            <a:r>
              <a:rPr lang="ru-RU" sz="1600" b="1" dirty="0" err="1">
                <a:solidFill>
                  <a:schemeClr val="tx1"/>
                </a:solidFill>
              </a:rPr>
              <a:t>Інституту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обдарованої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дитини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НАПН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України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4471" y="261323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786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54526"/>
            <a:ext cx="8106281" cy="648072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uk-UA" altLang="uk-UA" sz="3600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Етапи </a:t>
            </a:r>
            <a:r>
              <a:rPr lang="uk-UA" altLang="uk-UA" sz="3600" b="1" kern="1200" dirty="0" err="1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Інтернет-конкурсу</a:t>
            </a:r>
            <a:r>
              <a:rPr lang="uk-UA" altLang="uk-UA" sz="3600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br>
              <a:rPr lang="uk-UA" altLang="uk-UA" sz="3600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r>
              <a:rPr lang="uk-UA" altLang="uk-UA" sz="3600" b="1" kern="1200" dirty="0" err="1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„УЧИТЕЛЬ</a:t>
            </a:r>
            <a:r>
              <a:rPr lang="uk-UA" alt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РОКУ-2016</a:t>
            </a:r>
            <a:endParaRPr lang="ru-RU" sz="3600" b="1" kern="1200" dirty="0">
              <a:solidFill>
                <a:srgbClr val="FFC0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7308923" cy="316835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uk-UA" sz="1600" b="1" kern="1200" dirty="0"/>
          </a:p>
          <a:p>
            <a:pPr marL="515938" lvl="0" indent="-342900" algn="l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1800" b="1" kern="1200" dirty="0"/>
              <a:t>Перший етап заочного туру </a:t>
            </a:r>
            <a:r>
              <a:rPr lang="uk-UA" sz="1800" b="1" kern="1200" dirty="0" smtClean="0"/>
              <a:t>– </a:t>
            </a:r>
            <a:r>
              <a:rPr lang="uk-UA" sz="1800" b="1" kern="1200" dirty="0" err="1" smtClean="0"/>
              <a:t>розв</a:t>
            </a:r>
            <a:r>
              <a:rPr lang="en-US" sz="1800" b="1" kern="1200" dirty="0" smtClean="0"/>
              <a:t>’</a:t>
            </a:r>
            <a:r>
              <a:rPr lang="uk-UA" sz="1800" b="1" kern="1200" dirty="0" err="1" smtClean="0"/>
              <a:t>язування</a:t>
            </a:r>
            <a:r>
              <a:rPr lang="uk-UA" sz="1800" b="1" kern="1200" dirty="0" smtClean="0"/>
              <a:t> тестових завдань </a:t>
            </a:r>
            <a:r>
              <a:rPr lang="en-US" sz="1800" b="1" kern="1200" dirty="0" smtClean="0"/>
              <a:t>(</a:t>
            </a:r>
            <a:r>
              <a:rPr lang="uk-UA" sz="1800" b="1" kern="1200" dirty="0" err="1" smtClean="0"/>
              <a:t>„</a:t>
            </a:r>
            <a:r>
              <a:rPr lang="uk-UA" sz="1800" b="1" kern="1200" dirty="0" err="1"/>
              <a:t>Учитель</a:t>
            </a:r>
            <a:r>
              <a:rPr lang="uk-UA" sz="1800" b="1" kern="1200" dirty="0"/>
              <a:t> Ерудит</a:t>
            </a:r>
            <a:r>
              <a:rPr lang="uk-UA" sz="1800" b="1" kern="1200" dirty="0" smtClean="0"/>
              <a:t>”</a:t>
            </a:r>
            <a:r>
              <a:rPr lang="en-US" sz="1800" b="1" kern="1200" dirty="0" smtClean="0"/>
              <a:t>)</a:t>
            </a:r>
            <a:r>
              <a:rPr lang="uk-UA" sz="1800" b="1" kern="1200" dirty="0" smtClean="0"/>
              <a:t>.</a:t>
            </a:r>
            <a:endParaRPr lang="uk-UA" sz="1800" b="1" kern="1200" dirty="0"/>
          </a:p>
          <a:p>
            <a:pPr marL="515938" lvl="0" indent="-342900" algn="l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1800" b="1" kern="1200" dirty="0"/>
              <a:t>Другий етап заочного туру – </a:t>
            </a:r>
            <a:r>
              <a:rPr lang="uk-UA" sz="1800" b="1" kern="1200" dirty="0" smtClean="0"/>
              <a:t>творче завдання  (</a:t>
            </a:r>
            <a:r>
              <a:rPr lang="uk-UA" sz="1800" b="1" kern="1200" dirty="0" err="1" smtClean="0"/>
              <a:t>„Учитель</a:t>
            </a:r>
            <a:r>
              <a:rPr lang="uk-UA" sz="1800" b="1" kern="1200" dirty="0" smtClean="0"/>
              <a:t> </a:t>
            </a:r>
            <a:r>
              <a:rPr lang="uk-UA" sz="1800" b="1" kern="1200" dirty="0"/>
              <a:t>Популяризатор</a:t>
            </a:r>
            <a:r>
              <a:rPr lang="uk-UA" sz="1800" b="1" kern="1200" dirty="0" smtClean="0"/>
              <a:t>”).</a:t>
            </a:r>
            <a:endParaRPr lang="uk-UA" sz="1800" b="1" kern="1200" dirty="0"/>
          </a:p>
          <a:p>
            <a:pPr marL="515938" indent="-342900" algn="l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1800" b="1" kern="1200" dirty="0"/>
              <a:t>Фінал Конкурсу </a:t>
            </a:r>
            <a:r>
              <a:rPr lang="uk-UA" sz="1800" b="1" kern="1200" dirty="0" smtClean="0"/>
              <a:t>–</a:t>
            </a:r>
            <a:r>
              <a:rPr lang="en-US" sz="1800" b="1" kern="1200" dirty="0" smtClean="0"/>
              <a:t> </a:t>
            </a:r>
            <a:r>
              <a:rPr lang="uk-UA" sz="1800" b="1" kern="1200" dirty="0" err="1" smtClean="0"/>
              <a:t>онлайн-зустріч</a:t>
            </a:r>
            <a:r>
              <a:rPr lang="uk-UA" sz="1800" b="1" kern="1200" dirty="0" smtClean="0"/>
              <a:t> </a:t>
            </a:r>
            <a:r>
              <a:rPr lang="uk-UA" sz="1800" b="1" kern="1200" dirty="0"/>
              <a:t>фіналістів </a:t>
            </a:r>
            <a:r>
              <a:rPr lang="uk-UA" sz="1800" b="1" kern="1200" smtClean="0"/>
              <a:t>та членів </a:t>
            </a:r>
            <a:r>
              <a:rPr lang="uk-UA" sz="1800" b="1" kern="1200" dirty="0" smtClean="0"/>
              <a:t>журі</a:t>
            </a:r>
            <a:r>
              <a:rPr lang="en-US" sz="1800" b="1" kern="1200" dirty="0" smtClean="0"/>
              <a:t> (</a:t>
            </a:r>
            <a:r>
              <a:rPr lang="uk-UA" sz="1800" b="1" kern="1200" dirty="0" err="1" smtClean="0"/>
              <a:t>„</a:t>
            </a:r>
            <a:r>
              <a:rPr lang="uk-UA" sz="1800" b="1" kern="1200" dirty="0" err="1"/>
              <a:t>Учитель</a:t>
            </a:r>
            <a:r>
              <a:rPr lang="uk-UA" sz="1800" b="1" kern="1200" dirty="0"/>
              <a:t> року</a:t>
            </a:r>
            <a:r>
              <a:rPr lang="uk-UA" sz="1800" b="1" kern="1200" dirty="0" smtClean="0"/>
              <a:t>”</a:t>
            </a:r>
            <a:r>
              <a:rPr lang="en-US" sz="1800" b="1" kern="1200" dirty="0" smtClean="0"/>
              <a:t>)</a:t>
            </a:r>
            <a:r>
              <a:rPr lang="uk-UA" sz="1800" b="1" kern="1200" dirty="0" smtClean="0"/>
              <a:t> </a:t>
            </a:r>
            <a:r>
              <a:rPr lang="uk-UA" sz="1800" b="1" kern="1200" dirty="0"/>
              <a:t>. </a:t>
            </a:r>
            <a:endParaRPr lang="ru-RU" sz="1800" b="1" kern="1200" dirty="0"/>
          </a:p>
          <a:p>
            <a:pPr marL="515938" lvl="0" indent="-342900" algn="l">
              <a:spcBef>
                <a:spcPct val="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endParaRPr lang="uk-UA" sz="4500" kern="12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BVRDB0uYuv8LVqS44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M4RvobZ0ezppHsrmnq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8eNdNy5EeutyOY7YKg3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lBpKTVQEO4LzxPABr0L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M4RvobZ0ezppHsrmnqE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lBpKTVQEO4LzxPABr0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lBpKTVQEO4LzxPABr0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lBpKTVQEO4LzxPABr0LA"/>
</p:tagLst>
</file>

<file path=ppt/theme/theme1.xml><?xml version="1.0" encoding="utf-8"?>
<a:theme xmlns:a="http://schemas.openxmlformats.org/drawingml/2006/main" name="FRESHPR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9707</TotalTime>
  <Words>1191</Words>
  <Application>Microsoft Office PowerPoint</Application>
  <PresentationFormat>Екран (16:9)</PresentationFormat>
  <Paragraphs>172</Paragraphs>
  <Slides>26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FRESHPR</vt:lpstr>
      <vt:lpstr>2_Тема Office</vt:lpstr>
      <vt:lpstr>think-cell Slide</vt:lpstr>
      <vt:lpstr>Acrobat Document</vt:lpstr>
      <vt:lpstr>Презентація PowerPoint</vt:lpstr>
      <vt:lpstr>Презентація PowerPoint</vt:lpstr>
      <vt:lpstr>Презентація PowerPoint</vt:lpstr>
      <vt:lpstr>Презентація PowerPoint</vt:lpstr>
      <vt:lpstr>Найактивніші осередки конкурсу частка залучення учнів перевищує загальнообласну</vt:lpstr>
      <vt:lpstr>Презентація PowerPoint</vt:lpstr>
      <vt:lpstr>Репозитарій інформаційно-освітніх ресурсів  „КОЛОСКА”</vt:lpstr>
      <vt:lpstr>Презентація PowerPoint</vt:lpstr>
      <vt:lpstr>Етапи Інтернет-конкурсу  „УЧИТЕЛЬ РОКУ-2016</vt:lpstr>
      <vt:lpstr>Інтерактивна карта реєстрації учасників </vt:lpstr>
      <vt:lpstr>Інтерактивна карта реєстрації учасників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Зміни, що стосуються всіх класів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dabida@mis.lviv.ua uspenska06@yandex.ru</vt:lpstr>
    </vt:vector>
  </TitlesOfParts>
  <Company>FRESHPR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LAZORKO A.</dc:creator>
  <cp:lastModifiedBy>klas</cp:lastModifiedBy>
  <cp:revision>743</cp:revision>
  <dcterms:created xsi:type="dcterms:W3CDTF">2008-09-23T09:26:46Z</dcterms:created>
  <dcterms:modified xsi:type="dcterms:W3CDTF">2016-09-16T07:46:42Z</dcterms:modified>
</cp:coreProperties>
</file>