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3" r:id="rId6"/>
    <p:sldId id="258" r:id="rId7"/>
    <p:sldId id="264" r:id="rId8"/>
    <p:sldId id="265" r:id="rId9"/>
    <p:sldId id="266" r:id="rId10"/>
    <p:sldId id="272" r:id="rId11"/>
  </p:sldIdLst>
  <p:sldSz cx="9144000" cy="6858000" type="screen4x3"/>
  <p:notesSz cx="6858000" cy="9144000"/>
  <p:photoAlbum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671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134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103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139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818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842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743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878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24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435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662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C9DD-A1F6-4C41-9405-F7451434CF81}" type="datetimeFigureOut">
              <a:rPr lang="uk-UA" smtClean="0"/>
              <a:t>06.12.2020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7FF3-0117-4FBE-9560-A49BE808AB9F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47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552728" cy="1800200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115000"/>
              </a:lnSpc>
            </a:pPr>
            <a:r>
              <a:rPr kumimoji="1" lang="uk-UA" altLang="uk-UA" sz="2200" kern="0" dirty="0">
                <a:latin typeface="Bookman Old Style" panose="02050604050505020204" pitchFamily="18" charset="0"/>
                <a:ea typeface="+mn-ea"/>
                <a:cs typeface="+mn-cs"/>
              </a:rPr>
              <a:t>це прикрашання виробів з різних матеріалів   орнаментом   або   сюжетним  зображенням. Вишивка виконується нитками та іншими матеріалами руками за допомогою голки або машинним способом</a:t>
            </a:r>
            <a:r>
              <a:rPr lang="uk-UA" sz="3200" dirty="0">
                <a:latin typeface="Bookman Old Style" panose="02050604050505020204" pitchFamily="18" charset="0"/>
                <a:ea typeface="Calibri"/>
                <a:cs typeface="Times New Roman"/>
              </a:rPr>
              <a:t/>
            </a:r>
            <a:br>
              <a:rPr lang="uk-UA" sz="3200" dirty="0">
                <a:latin typeface="Bookman Old Style" panose="02050604050505020204" pitchFamily="18" charset="0"/>
                <a:ea typeface="Calibri"/>
                <a:cs typeface="Times New Roman"/>
              </a:rPr>
            </a:br>
            <a:endParaRPr lang="uk-UA" sz="3200" dirty="0">
              <a:latin typeface="Bookman Old Style" panose="02050604050505020204" pitchFamily="18" charset="0"/>
            </a:endParaRPr>
          </a:p>
        </p:txBody>
      </p:sp>
      <p:sp>
        <p:nvSpPr>
          <p:cNvPr id="10" name="Підзаголовок 9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9832" y="25400"/>
            <a:ext cx="6299671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CC6600"/>
                </a:solidFill>
                <a:latin typeface="Arial" charset="0"/>
              </a:defRPr>
            </a:lvl9pPr>
          </a:lstStyle>
          <a:p>
            <a:r>
              <a:rPr lang="uk-UA" altLang="uk-UA" sz="5400" b="1" u="sng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Вишивка-</a:t>
            </a:r>
            <a:endParaRPr lang="uk-UA" altLang="uk-UA" sz="5400" b="1" u="sng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 descr="78567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63281"/>
            <a:ext cx="23050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776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65650"/>
            <a:ext cx="2232025" cy="20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E:\УРОКИ\Урок область\ВИШИВКА\365d9a25f5e8f1ffe32b1835ca2933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58" y="0"/>
            <a:ext cx="36385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УРОКИ\Урок область\ВИШИВКА\a171f333efc338c8f10a9ce881669a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53046"/>
            <a:ext cx="2815456" cy="370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УРОКИ\Урок область\ВИШИВКА\a617f3815726fa05e31e3dc1122cea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" y="17264"/>
            <a:ext cx="2843808" cy="46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УРОКИ\Урок область\РУШНИКИ 1\1d66b9e63805bf3591fef3ca6f16bb1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2599258" cy="33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0" y="4437112"/>
            <a:ext cx="2819288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64" y="5410200"/>
            <a:ext cx="345194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7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772400" cy="1470025"/>
          </a:xfrm>
        </p:spPr>
        <p:txBody>
          <a:bodyPr>
            <a:normAutofit/>
          </a:bodyPr>
          <a:lstStyle/>
          <a:p>
            <a:r>
              <a:rPr kumimoji="1" lang="uk-UA" altLang="uk-UA" sz="4000" b="1" i="1" u="sng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Види технік вишивання</a:t>
            </a:r>
            <a:r>
              <a:rPr kumimoji="1" lang="uk-UA" altLang="uk-UA" sz="4000" kern="0" dirty="0">
                <a:solidFill>
                  <a:srgbClr val="CC6600"/>
                </a:solidFill>
                <a:latin typeface="Arial"/>
              </a:rPr>
              <a:t> </a:t>
            </a:r>
            <a:endParaRPr lang="uk-UA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uk-UA" altLang="uk-UA" kern="0" dirty="0">
                <a:solidFill>
                  <a:schemeClr val="tx1"/>
                </a:solidFill>
                <a:latin typeface="Bookman Old Style" pitchFamily="18" charset="0"/>
              </a:rPr>
              <a:t>Однобічні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uk-UA" altLang="uk-UA" kern="0" dirty="0">
                <a:solidFill>
                  <a:schemeClr val="tx1"/>
                </a:solidFill>
                <a:latin typeface="Bookman Old Style" pitchFamily="18" charset="0"/>
              </a:rPr>
              <a:t>Двобічні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uk-UA" altLang="uk-UA" kern="0" dirty="0">
                <a:solidFill>
                  <a:schemeClr val="tx1"/>
                </a:solidFill>
                <a:latin typeface="Bookman Old Style" pitchFamily="18" charset="0"/>
              </a:rPr>
              <a:t>Глухі (поверхнево – нашивні)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uk-UA" altLang="uk-UA" kern="0" dirty="0">
                <a:solidFill>
                  <a:schemeClr val="tx1"/>
                </a:solidFill>
                <a:latin typeface="Bookman Old Style" pitchFamily="18" charset="0"/>
              </a:rPr>
              <a:t>Прозорі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uk-UA" altLang="uk-UA" kern="0" dirty="0">
                <a:solidFill>
                  <a:schemeClr val="tx1"/>
                </a:solidFill>
                <a:latin typeface="Bookman Old Style" pitchFamily="18" charset="0"/>
              </a:rPr>
              <a:t>Лічильні</a:t>
            </a:r>
          </a:p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uk-UA" altLang="uk-UA" kern="0" dirty="0">
                <a:solidFill>
                  <a:schemeClr val="tx1"/>
                </a:solidFill>
                <a:latin typeface="Bookman Old Style" pitchFamily="18" charset="0"/>
              </a:rPr>
              <a:t>Вільні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83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126560" cy="864096"/>
          </a:xfrm>
        </p:spPr>
        <p:txBody>
          <a:bodyPr>
            <a:noAutofit/>
          </a:bodyPr>
          <a:lstStyle/>
          <a:p>
            <a:pPr indent="450215" algn="l">
              <a:lnSpc>
                <a:spcPct val="115000"/>
              </a:lnSpc>
            </a:pPr>
            <a:r>
              <a:rPr kumimoji="1" lang="ru-RU" altLang="uk-UA" sz="5400" b="1" kern="0" dirty="0">
                <a:solidFill>
                  <a:srgbClr val="A50021"/>
                </a:solidFill>
                <a:latin typeface="Comic Sans MS" pitchFamily="66" charset="0"/>
              </a:rPr>
              <a:t>Види </a:t>
            </a:r>
            <a:r>
              <a:rPr kumimoji="1" lang="ru-RU" altLang="uk-UA" sz="5400" b="1" kern="0" dirty="0" smtClean="0">
                <a:solidFill>
                  <a:srgbClr val="A50021"/>
                </a:solidFill>
                <a:latin typeface="Comic Sans MS" pitchFamily="66" charset="0"/>
              </a:rPr>
              <a:t>вишивки</a:t>
            </a:r>
            <a:r>
              <a:rPr kumimoji="1" lang="en-US" altLang="uk-UA" sz="5400" b="1" kern="0" dirty="0" smtClean="0">
                <a:solidFill>
                  <a:srgbClr val="A50021"/>
                </a:solidFill>
                <a:latin typeface="Comic Sans MS" pitchFamily="66" charset="0"/>
              </a:rPr>
              <a:t/>
            </a:r>
            <a:br>
              <a:rPr kumimoji="1" lang="en-US" altLang="uk-UA" sz="5400" b="1" kern="0" dirty="0" smtClean="0">
                <a:solidFill>
                  <a:srgbClr val="A50021"/>
                </a:solidFill>
                <a:latin typeface="Comic Sans MS" pitchFamily="66" charset="0"/>
              </a:rPr>
            </a:br>
            <a:r>
              <a:rPr lang="uk-UA" sz="2400" dirty="0">
                <a:ea typeface="Calibri"/>
                <a:cs typeface="Times New Roman"/>
              </a:rPr>
              <a:t/>
            </a:r>
            <a:br>
              <a:rPr lang="uk-UA" sz="2400" dirty="0">
                <a:ea typeface="Calibri"/>
                <a:cs typeface="Times New Roman"/>
              </a:rPr>
            </a:br>
            <a:r>
              <a:rPr lang="ru-RU" altLang="uk-UA" sz="2400" dirty="0">
                <a:solidFill>
                  <a:srgbClr val="CC3300"/>
                </a:solidFill>
              </a:rPr>
              <a:t>вишивка хрестиком</a:t>
            </a:r>
            <a:r>
              <a:rPr lang="ru-RU" altLang="uk-UA" sz="2400" dirty="0"/>
              <a:t/>
            </a:r>
            <a:br>
              <a:rPr lang="ru-RU" altLang="uk-UA" sz="2400" dirty="0"/>
            </a:br>
            <a:r>
              <a:rPr lang="en-US" altLang="uk-UA" sz="2400" dirty="0" smtClean="0"/>
              <a:t>				    </a:t>
            </a:r>
            <a:r>
              <a:rPr lang="ru-RU" altLang="uk-UA" sz="2400" dirty="0" smtClean="0">
                <a:solidFill>
                  <a:srgbClr val="CC3300"/>
                </a:solidFill>
              </a:rPr>
              <a:t>вишивка </a:t>
            </a:r>
            <a:r>
              <a:rPr lang="ru-RU" altLang="uk-UA" sz="2400" dirty="0">
                <a:solidFill>
                  <a:srgbClr val="CC3300"/>
                </a:solidFill>
              </a:rPr>
              <a:t>штапівкою</a:t>
            </a:r>
            <a:br>
              <a:rPr lang="ru-RU" altLang="uk-UA" sz="2400" dirty="0">
                <a:solidFill>
                  <a:srgbClr val="CC3300"/>
                </a:solidFill>
              </a:rPr>
            </a:br>
            <a:endParaRPr lang="uk-UA" sz="24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6" descr="оророрп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175"/>
            <a:ext cx="34559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2937123"/>
            <a:ext cx="393382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5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021" y="476672"/>
            <a:ext cx="6982544" cy="1686049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kumimoji="1" lang="en-US" altLang="uk-UA" sz="4000" b="1" kern="0" dirty="0" smtClean="0">
                <a:solidFill>
                  <a:srgbClr val="A50021"/>
                </a:solidFill>
                <a:latin typeface="Bookman Old Style" panose="02050604050505020204" pitchFamily="18" charset="0"/>
                <a:ea typeface="ＭＳ ゴシック" pitchFamily="49" charset="-128"/>
                <a:cs typeface="+mn-cs"/>
              </a:rPr>
              <a:t/>
            </a:r>
            <a:br>
              <a:rPr kumimoji="1" lang="en-US" altLang="uk-UA" sz="4000" b="1" kern="0" dirty="0" smtClean="0">
                <a:solidFill>
                  <a:srgbClr val="A50021"/>
                </a:solidFill>
                <a:latin typeface="Bookman Old Style" panose="02050604050505020204" pitchFamily="18" charset="0"/>
                <a:ea typeface="ＭＳ ゴシック" pitchFamily="49" charset="-128"/>
                <a:cs typeface="+mn-cs"/>
              </a:rPr>
            </a:br>
            <a:r>
              <a:rPr kumimoji="1" lang="en-US" altLang="uk-UA" sz="4000" b="1" kern="0" dirty="0">
                <a:solidFill>
                  <a:srgbClr val="A50021"/>
                </a:solidFill>
                <a:latin typeface="Bookman Old Style" panose="02050604050505020204" pitchFamily="18" charset="0"/>
                <a:ea typeface="ＭＳ ゴシック" pitchFamily="49" charset="-128"/>
                <a:cs typeface="+mn-cs"/>
              </a:rPr>
              <a:t/>
            </a:r>
            <a:br>
              <a:rPr kumimoji="1" lang="en-US" altLang="uk-UA" sz="4000" b="1" kern="0" dirty="0">
                <a:solidFill>
                  <a:srgbClr val="A50021"/>
                </a:solidFill>
                <a:latin typeface="Bookman Old Style" panose="02050604050505020204" pitchFamily="18" charset="0"/>
                <a:ea typeface="ＭＳ ゴシック" pitchFamily="49" charset="-128"/>
                <a:cs typeface="+mn-cs"/>
              </a:rPr>
            </a:br>
            <a:r>
              <a:rPr kumimoji="1" lang="ru-RU" altLang="uk-UA" sz="3600" b="1" i="1" kern="0" dirty="0" smtClean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>Матеріали й</a:t>
            </a:r>
            <a:r>
              <a:rPr kumimoji="1" lang="en-US" altLang="uk-UA" sz="3600" b="1" i="1" kern="0" dirty="0" smtClean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> </a:t>
            </a:r>
            <a:r>
              <a:rPr kumimoji="1" lang="ru-RU" altLang="uk-UA" sz="3600" b="1" i="1" kern="0" dirty="0" smtClean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>пристосування </a:t>
            </a:r>
            <a:r>
              <a:rPr kumimoji="1" lang="ru-RU" altLang="uk-UA" sz="3600" b="1" i="1" kern="0" dirty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/>
            </a:r>
            <a:br>
              <a:rPr kumimoji="1" lang="ru-RU" altLang="uk-UA" sz="3600" b="1" i="1" kern="0" dirty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</a:br>
            <a:r>
              <a:rPr kumimoji="1" lang="ru-RU" altLang="uk-UA" sz="3600" b="1" i="1" kern="0" dirty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>для вишивання</a:t>
            </a:r>
            <a:r>
              <a:rPr kumimoji="1" lang="en-US" altLang="uk-UA" sz="3600" b="1" i="1" kern="0" dirty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>:</a:t>
            </a:r>
            <a:r>
              <a:rPr kumimoji="1" lang="ru-RU" altLang="uk-UA" sz="3600" i="1" kern="0" dirty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  <a:t/>
            </a:r>
            <a:br>
              <a:rPr kumimoji="1" lang="ru-RU" altLang="uk-UA" sz="3600" i="1" kern="0" dirty="0">
                <a:solidFill>
                  <a:srgbClr val="A50021"/>
                </a:solidFill>
                <a:latin typeface="Georgia" panose="02040502050405020303" pitchFamily="18" charset="0"/>
                <a:ea typeface="ＭＳ ゴシック" pitchFamily="49" charset="-128"/>
                <a:cs typeface="+mn-cs"/>
              </a:rPr>
            </a:br>
            <a:endParaRPr lang="uk-UA" sz="3600" b="1" i="1" dirty="0">
              <a:latin typeface="Georgia" panose="02040502050405020303" pitchFamily="18" charset="0"/>
            </a:endParaRPr>
          </a:p>
        </p:txBody>
      </p:sp>
      <p:pic>
        <p:nvPicPr>
          <p:cNvPr id="6" name="Picture 4" descr="иропрнгпр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836987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4119488" y="3212976"/>
            <a:ext cx="2520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нитки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тканина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п</a:t>
            </a:r>
            <a:r>
              <a:rPr kumimoji="1" lang="en-US" altLang="uk-UA" sz="3000" kern="0" dirty="0">
                <a:solidFill>
                  <a:srgbClr val="CC3300"/>
                </a:solidFill>
                <a:latin typeface="Arial"/>
              </a:rPr>
              <a:t>’</a:t>
            </a: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яльці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голки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наперсток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pitchFamily="2" charset="2"/>
              <a:buChar char=""/>
            </a:pPr>
            <a:r>
              <a:rPr kumimoji="1" lang="ru-RU" altLang="uk-UA" sz="3000" kern="0" dirty="0">
                <a:solidFill>
                  <a:srgbClr val="CC3300"/>
                </a:solidFill>
                <a:latin typeface="Arial"/>
              </a:rPr>
              <a:t>ножиці</a:t>
            </a:r>
            <a:endParaRPr kumimoji="1" lang="ru-RU" altLang="uk-UA" sz="3000" kern="0" dirty="0">
              <a:solidFill>
                <a:srgbClr val="CC33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0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" y="29468"/>
            <a:ext cx="9144000" cy="6858000"/>
          </a:xfrm>
          <a:prstGeom prst="rect">
            <a:avLst/>
          </a:prstGeom>
        </p:spPr>
      </p:pic>
      <p:pic>
        <p:nvPicPr>
          <p:cNvPr id="6" name="Picture 2" descr="нпр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288131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48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20938"/>
            <a:ext cx="2989263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it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76750"/>
            <a:ext cx="273685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3568" y="620688"/>
            <a:ext cx="30972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uk-UA" sz="5400" b="1" dirty="0" smtClean="0">
                <a:solidFill>
                  <a:srgbClr val="A50021"/>
                </a:solidFill>
                <a:latin typeface="Comic Sans MS" pitchFamily="66" charset="0"/>
              </a:rPr>
              <a:t>Нитки</a:t>
            </a:r>
            <a:r>
              <a:rPr lang="en-US" altLang="uk-UA" sz="5400" b="1" dirty="0" smtClean="0">
                <a:solidFill>
                  <a:srgbClr val="A50021"/>
                </a:solidFill>
                <a:latin typeface="Comic Sans MS" pitchFamily="66" charset="0"/>
              </a:rPr>
              <a:t>:</a:t>
            </a:r>
            <a:endParaRPr lang="ru-RU" altLang="uk-UA" sz="5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705868"/>
            <a:ext cx="4096544" cy="1752600"/>
          </a:xfrm>
        </p:spPr>
        <p:txBody>
          <a:bodyPr>
            <a:noAutofit/>
          </a:bodyPr>
          <a:lstStyle/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ірис</a:t>
            </a:r>
          </a:p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муліне</a:t>
            </a:r>
          </a:p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штапельні</a:t>
            </a:r>
          </a:p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шовкові </a:t>
            </a:r>
          </a:p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шерстяні </a:t>
            </a:r>
          </a:p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напівшерстяні </a:t>
            </a:r>
          </a:p>
          <a:p>
            <a:r>
              <a:rPr lang="ru-RU" altLang="uk-UA" sz="2400" dirty="0">
                <a:solidFill>
                  <a:srgbClr val="CC3300"/>
                </a:solidFill>
                <a:latin typeface="Bookman Old Style" panose="02050604050505020204" pitchFamily="18" charset="0"/>
              </a:rPr>
              <a:t>синтетичні</a:t>
            </a:r>
          </a:p>
        </p:txBody>
      </p:sp>
    </p:spTree>
    <p:extLst>
      <p:ext uri="{BB962C8B-B14F-4D97-AF65-F5344CB8AC3E}">
        <p14:creationId xmlns:p14="http://schemas.microsoft.com/office/powerpoint/2010/main" val="15480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49514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marL="342900" lvl="0" indent="-342900" algn="l" fontAlgn="base">
              <a:spcAft>
                <a:spcPct val="0"/>
              </a:spcAft>
              <a:buClr>
                <a:srgbClr val="2D5902"/>
              </a:buClr>
            </a:pPr>
            <a:r>
              <a:rPr kumimoji="1" lang="en-US" altLang="uk-UA" sz="3600" kern="0" dirty="0" smtClean="0">
                <a:solidFill>
                  <a:srgbClr val="996633"/>
                </a:solidFill>
                <a:latin typeface="Arial"/>
              </a:rPr>
              <a:t>				</a:t>
            </a:r>
            <a:r>
              <a:rPr kumimoji="1" lang="ru-RU" altLang="uk-UA" sz="3600" kern="0" dirty="0" smtClean="0">
                <a:solidFill>
                  <a:srgbClr val="996633"/>
                </a:solidFill>
                <a:latin typeface="Arial"/>
              </a:rPr>
              <a:t>зручніш</a:t>
            </a:r>
            <a:r>
              <a:rPr kumimoji="1" lang="uk-UA" altLang="uk-UA" sz="3600" kern="0" dirty="0" smtClean="0">
                <a:solidFill>
                  <a:srgbClr val="996633"/>
                </a:solidFill>
                <a:latin typeface="Arial"/>
              </a:rPr>
              <a:t>е</a:t>
            </a:r>
            <a:endParaRPr kumimoji="1" lang="ru-RU" altLang="uk-UA" sz="3600" kern="0" dirty="0">
              <a:solidFill>
                <a:srgbClr val="996633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2D5902"/>
              </a:buClr>
            </a:pPr>
            <a:r>
              <a:rPr kumimoji="1" lang="en-US" altLang="uk-UA" sz="3600" kern="0" dirty="0" smtClean="0">
                <a:solidFill>
                  <a:srgbClr val="996633"/>
                </a:solidFill>
                <a:latin typeface="Arial"/>
              </a:rPr>
              <a:t>	</a:t>
            </a:r>
            <a:r>
              <a:rPr kumimoji="1" lang="ru-RU" altLang="uk-UA" sz="3600" kern="0" dirty="0" smtClean="0">
                <a:solidFill>
                  <a:srgbClr val="996633"/>
                </a:solidFill>
                <a:latin typeface="Arial"/>
              </a:rPr>
              <a:t>використовувати</a:t>
            </a:r>
            <a:endParaRPr kumimoji="1" lang="ru-RU" altLang="uk-UA" sz="3600" kern="0" dirty="0">
              <a:solidFill>
                <a:srgbClr val="CC3300"/>
              </a:solidFill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2D5902"/>
              </a:buClr>
            </a:pPr>
            <a:r>
              <a:rPr kumimoji="1" lang="en-US" altLang="uk-UA" sz="2400" kern="0" dirty="0" smtClean="0">
                <a:solidFill>
                  <a:srgbClr val="CC3300"/>
                </a:solidFill>
                <a:latin typeface="Arial"/>
              </a:rPr>
              <a:t>	</a:t>
            </a:r>
            <a:r>
              <a:rPr kumimoji="1" lang="ru-RU" altLang="uk-UA" sz="2400" kern="0" dirty="0" smtClean="0">
                <a:solidFill>
                  <a:srgbClr val="CC3300"/>
                </a:solidFill>
                <a:latin typeface="Arial"/>
              </a:rPr>
              <a:t>спеціальну </a:t>
            </a:r>
            <a:r>
              <a:rPr kumimoji="1" lang="ru-RU" altLang="uk-UA" sz="2400" kern="0" dirty="0">
                <a:solidFill>
                  <a:srgbClr val="CC3300"/>
                </a:solidFill>
                <a:latin typeface="Arial"/>
              </a:rPr>
              <a:t>тканину –</a:t>
            </a:r>
          </a:p>
          <a:p>
            <a:pPr marL="342900" lvl="0" indent="-342900" fontAlgn="base">
              <a:spcAft>
                <a:spcPct val="0"/>
              </a:spcAft>
              <a:buClr>
                <a:srgbClr val="2D5902"/>
              </a:buClr>
            </a:pPr>
            <a:r>
              <a:rPr kumimoji="1" lang="en-US" altLang="uk-UA" sz="3600" kern="0" dirty="0" smtClean="0">
                <a:solidFill>
                  <a:srgbClr val="CC3300"/>
                </a:solidFill>
                <a:latin typeface="Arial"/>
              </a:rPr>
              <a:t>	</a:t>
            </a:r>
            <a:r>
              <a:rPr kumimoji="1" lang="ru-RU" altLang="uk-UA" sz="3600" kern="0" dirty="0" smtClean="0">
                <a:solidFill>
                  <a:srgbClr val="CC3300"/>
                </a:solidFill>
                <a:latin typeface="Arial"/>
              </a:rPr>
              <a:t>канву</a:t>
            </a:r>
            <a:endParaRPr kumimoji="1" lang="ru-RU" altLang="uk-UA" sz="2400" kern="0" dirty="0">
              <a:solidFill>
                <a:srgbClr val="996633"/>
              </a:solidFill>
              <a:latin typeface="Arial"/>
            </a:endParaRPr>
          </a:p>
          <a:p>
            <a:endParaRPr lang="uk-UA" dirty="0"/>
          </a:p>
        </p:txBody>
      </p:sp>
      <p:pic>
        <p:nvPicPr>
          <p:cNvPr id="6" name="Picture 6" descr="еннгнг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2801937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ггнг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2847975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лр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25538"/>
            <a:ext cx="28797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ропрп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913"/>
            <a:ext cx="2808288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ubl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97425"/>
            <a:ext cx="14605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рннпрн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8133"/>
            <a:ext cx="1477962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043608" y="868065"/>
            <a:ext cx="33505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uk-UA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Тканини</a:t>
            </a:r>
            <a:r>
              <a:rPr kumimoji="1" lang="en-US" altLang="uk-UA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: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824706" y="17860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uk-UA" sz="4000" dirty="0">
                <a:solidFill>
                  <a:srgbClr val="CC3300"/>
                </a:solidFill>
                <a:latin typeface="Bookman Old Style" panose="02050604050505020204" pitchFamily="18" charset="0"/>
              </a:rPr>
              <a:t>холст</a:t>
            </a:r>
          </a:p>
          <a:p>
            <a:r>
              <a:rPr lang="ru-RU" altLang="uk-UA" sz="4000" dirty="0">
                <a:solidFill>
                  <a:srgbClr val="CC3300"/>
                </a:solidFill>
                <a:latin typeface="Bookman Old Style" panose="02050604050505020204" pitchFamily="18" charset="0"/>
              </a:rPr>
              <a:t>льон</a:t>
            </a:r>
          </a:p>
          <a:p>
            <a:r>
              <a:rPr lang="ru-RU" altLang="uk-UA" sz="4000" dirty="0">
                <a:solidFill>
                  <a:srgbClr val="CC3300"/>
                </a:solidFill>
                <a:latin typeface="Bookman Old Style" panose="02050604050505020204" pitchFamily="18" charset="0"/>
              </a:rPr>
              <a:t>полотно</a:t>
            </a:r>
          </a:p>
          <a:p>
            <a:r>
              <a:rPr lang="ru-RU" altLang="uk-UA" sz="4000" dirty="0">
                <a:solidFill>
                  <a:srgbClr val="CC3300"/>
                </a:solidFill>
                <a:latin typeface="Bookman Old Style" panose="02050604050505020204" pitchFamily="18" charset="0"/>
              </a:rPr>
              <a:t>рогіжка</a:t>
            </a:r>
            <a:endParaRPr lang="ru-RU" altLang="uk-UA" sz="4000" dirty="0">
              <a:solidFill>
                <a:srgbClr val="CC33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2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4079" y="836712"/>
            <a:ext cx="4472384" cy="36724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altLang="uk-UA" dirty="0"/>
              <a:t>  </a:t>
            </a:r>
            <a:r>
              <a:rPr lang="uk-UA" altLang="uk-UA" dirty="0">
                <a:solidFill>
                  <a:schemeClr val="tx1"/>
                </a:solidFill>
              </a:rPr>
              <a:t>Використання п’яльців для вишивання хрестиком та бісером не завжди  зручно. Тоді застосовують прямі п’яльця – рами. Вони бувають ручні, настільні та напільні.</a:t>
            </a:r>
            <a:endParaRPr lang="ru-RU" altLang="uk-UA" dirty="0">
              <a:solidFill>
                <a:schemeClr val="tx1"/>
              </a:solidFill>
            </a:endParaRPr>
          </a:p>
        </p:txBody>
      </p:sp>
      <p:pic>
        <p:nvPicPr>
          <p:cNvPr id="7" name="Picture 3" descr="1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80728"/>
            <a:ext cx="41402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r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3840"/>
            <a:ext cx="1963738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rame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6" y="4293840"/>
            <a:ext cx="2266950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0" y="0"/>
            <a:ext cx="9144000" cy="6858000"/>
          </a:xfrm>
          <a:prstGeom prst="rect">
            <a:avLst/>
          </a:prstGeom>
        </p:spPr>
      </p:pic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840" y="5013176"/>
            <a:ext cx="240680" cy="288032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pic>
        <p:nvPicPr>
          <p:cNvPr id="6" name="Picture 3" descr="im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0350"/>
            <a:ext cx="4537075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7876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05263"/>
            <a:ext cx="45370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51620" y="835611"/>
            <a:ext cx="36724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uk-UA" sz="2600" kern="0" dirty="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На території нашої країни археологами виявлені фрагменти одягу, що вишиті золотими нитками. Знахідки відносяться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uk-UA" sz="2600" kern="0" dirty="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   до IX – XII століть</a:t>
            </a:r>
            <a:r>
              <a:rPr kumimoji="1" lang="ru-RU" altLang="uk-UA" sz="2600" kern="0" dirty="0">
                <a:solidFill>
                  <a:srgbClr val="000000"/>
                </a:solidFill>
                <a:latin typeface="Century" pitchFamily="18" charset="0"/>
                <a:ea typeface="ＭＳ ゴシック" pitchFamily="49" charset="-128"/>
              </a:rPr>
              <a:t>.</a:t>
            </a:r>
            <a:endParaRPr kumimoji="1" lang="ru-RU" altLang="uk-UA" sz="2600" kern="0" dirty="0">
              <a:solidFill>
                <a:srgbClr val="000000"/>
              </a:solidFill>
              <a:latin typeface="Century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200800" cy="1470025"/>
          </a:xfrm>
        </p:spPr>
        <p:txBody>
          <a:bodyPr>
            <a:normAutofit fontScale="90000"/>
          </a:bodyPr>
          <a:lstStyle/>
          <a:p>
            <a:r>
              <a:rPr lang="uk-UA" altLang="uk-UA" sz="3600" b="1" dirty="0">
                <a:solidFill>
                  <a:srgbClr val="A50021"/>
                </a:solidFill>
                <a:latin typeface="Comic Sans MS" pitchFamily="66" charset="0"/>
              </a:rPr>
              <a:t>Вишивка – це давнє та дуже популярне</a:t>
            </a:r>
            <a:br>
              <a:rPr lang="uk-UA" altLang="uk-UA" sz="3600" b="1" dirty="0">
                <a:solidFill>
                  <a:srgbClr val="A50021"/>
                </a:solidFill>
                <a:latin typeface="Comic Sans MS" pitchFamily="66" charset="0"/>
              </a:rPr>
            </a:br>
            <a:r>
              <a:rPr lang="uk-UA" altLang="uk-UA" sz="3600" b="1" dirty="0">
                <a:solidFill>
                  <a:srgbClr val="A50021"/>
                </a:solidFill>
                <a:latin typeface="Comic Sans MS" pitchFamily="66" charset="0"/>
              </a:rPr>
              <a:t>сьогодні мистецтво</a:t>
            </a:r>
            <a:endParaRPr lang="uk-UA" sz="36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3" descr="4018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2322636" cy="280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-9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3" y="1393204"/>
            <a:ext cx="2117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93205"/>
            <a:ext cx="200977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411760" y="2348880"/>
            <a:ext cx="3222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Вишивка – це затишок </a:t>
            </a:r>
          </a:p>
          <a:p>
            <a:pPr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 та гармонія у </a:t>
            </a:r>
          </a:p>
          <a:p>
            <a:pPr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 вашому домі</a:t>
            </a:r>
            <a:endParaRPr lang="uk-UA" altLang="uk-UA" sz="24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915816" y="407707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Вишивка – це </a:t>
            </a:r>
          </a:p>
          <a:p>
            <a:pPr lvl="1" algn="r"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	    оздоблення </a:t>
            </a:r>
          </a:p>
          <a:p>
            <a:pPr algn="r"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		    одягу, яке робить вас </a:t>
            </a:r>
          </a:p>
          <a:p>
            <a:pPr algn="r">
              <a:buFont typeface="Wingdings" pitchFamily="2" charset="2"/>
              <a:buNone/>
            </a:pP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	    особливими </a:t>
            </a:r>
            <a:r>
              <a:rPr lang="uk-UA" altLang="uk-UA" sz="2400" dirty="0" smtClean="0">
                <a:solidFill>
                  <a:srgbClr val="CC3300"/>
                </a:solidFill>
                <a:latin typeface="Bookman Old Style" pitchFamily="18" charset="0"/>
              </a:rPr>
              <a:t>та </a:t>
            </a:r>
            <a:r>
              <a:rPr lang="uk-UA" altLang="uk-UA" sz="2400" dirty="0">
                <a:solidFill>
                  <a:srgbClr val="CC3300"/>
                </a:solidFill>
                <a:latin typeface="Bookman Old Style" pitchFamily="18" charset="0"/>
              </a:rPr>
              <a:t>	</a:t>
            </a:r>
            <a:r>
              <a:rPr lang="uk-UA" altLang="uk-UA" sz="2400" dirty="0" smtClean="0">
                <a:solidFill>
                  <a:srgbClr val="CC3300"/>
                </a:solidFill>
                <a:latin typeface="Bookman Old Style" pitchFamily="18" charset="0"/>
              </a:rPr>
              <a:t>неповторними</a:t>
            </a:r>
            <a:endParaRPr lang="uk-UA" altLang="uk-UA" sz="2400" dirty="0">
              <a:solidFill>
                <a:srgbClr val="CC33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135</Words>
  <Application>Microsoft Office PowerPoint</Application>
  <PresentationFormat>Екран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Тема Office</vt:lpstr>
      <vt:lpstr>це прикрашання виробів з різних матеріалів   орнаментом   або   сюжетним  зображенням. Вишивка виконується нитками та іншими матеріалами руками за допомогою голки або машинним способом </vt:lpstr>
      <vt:lpstr>Види технік вишивання </vt:lpstr>
      <vt:lpstr>Види вишивки  вишивка хрестиком         вишивка штапівкою </vt:lpstr>
      <vt:lpstr>  Матеріали й пристосування  для вишивання: </vt:lpstr>
      <vt:lpstr>Презентація PowerPoint</vt:lpstr>
      <vt:lpstr>Презентація PowerPoint</vt:lpstr>
      <vt:lpstr>Презентація PowerPoint</vt:lpstr>
      <vt:lpstr>Презентація PowerPoint</vt:lpstr>
      <vt:lpstr>Вишивка – це давнє та дуже популярне сьогодні мистецтво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Ira</dc:creator>
  <cp:lastModifiedBy>Ira</cp:lastModifiedBy>
  <cp:revision>18</cp:revision>
  <dcterms:created xsi:type="dcterms:W3CDTF">2020-10-21T15:39:47Z</dcterms:created>
  <dcterms:modified xsi:type="dcterms:W3CDTF">2020-12-06T18:14:10Z</dcterms:modified>
</cp:coreProperties>
</file>