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6" r:id="rId3"/>
    <p:sldId id="262" r:id="rId4"/>
    <p:sldId id="265" r:id="rId5"/>
    <p:sldId id="264" r:id="rId6"/>
    <p:sldId id="268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AFAFA"/>
    <a:srgbClr val="FF004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8D0DF-48D5-4684-8096-31748A7D21F7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2C423-004B-4D5F-AD3F-0D2C021461D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1120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492" y="889557"/>
            <a:ext cx="8646461" cy="112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5494" y="2245659"/>
            <a:ext cx="8646459" cy="3899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55494" y="2595281"/>
            <a:ext cx="8646459" cy="4020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79177" y="3464797"/>
            <a:ext cx="4394578" cy="1047522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latin typeface="+mn-lt"/>
              </a:rPr>
              <a:t>Міжнародний День обіймів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10298" y="6113632"/>
            <a:ext cx="4963886" cy="74436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uk-UA" sz="2800" b="1" spc="50" dirty="0" err="1" smtClean="0">
                <a:ln w="0"/>
                <a:solidFill>
                  <a:srgbClr val="005A7E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ook Antiqua" pitchFamily="18" charset="0"/>
              </a:rPr>
              <a:t>Блужан</a:t>
            </a:r>
            <a:r>
              <a:rPr lang="uk-UA" sz="2800" b="1" spc="50" dirty="0" smtClean="0">
                <a:ln w="0"/>
                <a:solidFill>
                  <a:srgbClr val="005A7E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Book Antiqua" pitchFamily="18" charset="0"/>
              </a:rPr>
              <a:t> Т.В. методист з виховної роботи навчально-методичного відділу координації освітньої діяльності та професійного розвитку Сумського ОІППО</a:t>
            </a:r>
            <a:endParaRPr lang="ru-RU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131" y="1067366"/>
            <a:ext cx="8595361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300" dirty="0" smtClean="0">
                <a:latin typeface="Book Antiqua" pitchFamily="18" charset="0"/>
              </a:rPr>
              <a:t>21 </a:t>
            </a:r>
            <a:r>
              <a:rPr lang="ru-RU" sz="2300" dirty="0" err="1" smtClean="0">
                <a:latin typeface="Book Antiqua" pitchFamily="18" charset="0"/>
              </a:rPr>
              <a:t>січня</a:t>
            </a:r>
            <a:r>
              <a:rPr lang="ru-RU" sz="2300" dirty="0" smtClean="0">
                <a:latin typeface="Book Antiqua" pitchFamily="18" charset="0"/>
              </a:rPr>
              <a:t> у </a:t>
            </a:r>
            <a:r>
              <a:rPr lang="ru-RU" sz="2300" dirty="0" err="1" smtClean="0">
                <a:latin typeface="Book Antiqua" pitchFamily="18" charset="0"/>
              </a:rPr>
              <a:t>всьому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світі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відзначається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одне</a:t>
            </a:r>
            <a:r>
              <a:rPr lang="ru-RU" sz="2300" dirty="0" smtClean="0">
                <a:latin typeface="Book Antiqua" pitchFamily="18" charset="0"/>
              </a:rPr>
              <a:t> з </a:t>
            </a:r>
            <a:r>
              <a:rPr lang="ru-RU" sz="2300" dirty="0" err="1" smtClean="0">
                <a:latin typeface="Book Antiqua" pitchFamily="18" charset="0"/>
              </a:rPr>
              <a:t>найбільш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незвичайних</a:t>
            </a:r>
            <a:r>
              <a:rPr lang="ru-RU" sz="2300" dirty="0" smtClean="0">
                <a:latin typeface="Book Antiqua" pitchFamily="18" charset="0"/>
              </a:rPr>
              <a:t> свят — </a:t>
            </a:r>
            <a:r>
              <a:rPr lang="ru-RU" sz="2300" dirty="0" err="1" smtClean="0">
                <a:solidFill>
                  <a:srgbClr val="C00000"/>
                </a:solidFill>
                <a:latin typeface="Book Antiqua" pitchFamily="18" charset="0"/>
              </a:rPr>
              <a:t>Міжнародний</a:t>
            </a:r>
            <a:r>
              <a:rPr lang="ru-RU" sz="2300" dirty="0" smtClean="0">
                <a:solidFill>
                  <a:srgbClr val="C00000"/>
                </a:solidFill>
                <a:latin typeface="Book Antiqua" pitchFamily="18" charset="0"/>
              </a:rPr>
              <a:t> день </a:t>
            </a:r>
            <a:r>
              <a:rPr lang="ru-RU" sz="2300" dirty="0" err="1" smtClean="0">
                <a:solidFill>
                  <a:srgbClr val="C00000"/>
                </a:solidFill>
                <a:latin typeface="Book Antiqua" pitchFamily="18" charset="0"/>
              </a:rPr>
              <a:t>обіймів</a:t>
            </a:r>
            <a:r>
              <a:rPr lang="ru-RU" sz="2300" dirty="0" smtClean="0">
                <a:solidFill>
                  <a:srgbClr val="C00000"/>
                </a:solidFill>
                <a:latin typeface="Book Antiqua" pitchFamily="18" charset="0"/>
              </a:rPr>
              <a:t> (</a:t>
            </a:r>
            <a:r>
              <a:rPr lang="en-US" sz="2300" dirty="0" smtClean="0">
                <a:solidFill>
                  <a:srgbClr val="C00000"/>
                </a:solidFill>
                <a:latin typeface="Book Antiqua" pitchFamily="18" charset="0"/>
              </a:rPr>
              <a:t>International Hug Day</a:t>
            </a:r>
            <a:r>
              <a:rPr lang="uk-UA" sz="2300" dirty="0" smtClean="0">
                <a:solidFill>
                  <a:srgbClr val="C00000"/>
                </a:solidFill>
                <a:latin typeface="Book Antiqua" pitchFamily="18" charset="0"/>
              </a:rPr>
              <a:t>).</a:t>
            </a:r>
          </a:p>
          <a:p>
            <a:pPr algn="just"/>
            <a:endParaRPr lang="uk-UA" sz="2300" dirty="0" smtClean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C00000"/>
              </a:solidFill>
              <a:latin typeface="Book Antiqua" pitchFamily="18" charset="0"/>
            </a:endParaRPr>
          </a:p>
          <a:p>
            <a:pPr algn="just"/>
            <a:endParaRPr lang="en-US" sz="2300" dirty="0" smtClean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rgbClr val="C00000"/>
              </a:solidFill>
              <a:latin typeface="Book Antiqua" pitchFamily="18" charset="0"/>
            </a:endParaRPr>
          </a:p>
          <a:p>
            <a:pPr algn="just"/>
            <a:r>
              <a:rPr lang="ru-RU" sz="2300" dirty="0" smtClean="0">
                <a:latin typeface="Book Antiqua" pitchFamily="18" charset="0"/>
              </a:rPr>
              <a:t>	</a:t>
            </a:r>
          </a:p>
          <a:p>
            <a:pPr algn="just"/>
            <a:endParaRPr lang="ru-RU" sz="2300" dirty="0" smtClean="0">
              <a:latin typeface="Book Antiqua" pitchFamily="18" charset="0"/>
            </a:endParaRPr>
          </a:p>
          <a:p>
            <a:pPr indent="361950" algn="just"/>
            <a:r>
              <a:rPr lang="ru-RU" sz="2300" dirty="0" smtClean="0">
                <a:latin typeface="Book Antiqua" pitchFamily="18" charset="0"/>
              </a:rPr>
              <a:t>З </a:t>
            </a:r>
            <a:r>
              <a:rPr lang="ru-RU" sz="2300" dirty="0" err="1" smtClean="0">
                <a:latin typeface="Book Antiqua" pitchFamily="18" charset="0"/>
              </a:rPr>
              <a:t>обіймів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починається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життя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людини</a:t>
            </a:r>
            <a:r>
              <a:rPr lang="ru-RU" sz="2300" dirty="0" smtClean="0">
                <a:latin typeface="Book Antiqua" pitchFamily="18" charset="0"/>
              </a:rPr>
              <a:t> – </a:t>
            </a:r>
            <a:r>
              <a:rPr lang="ru-RU" sz="2300" dirty="0" err="1" smtClean="0">
                <a:latin typeface="Book Antiqua" pitchFamily="18" charset="0"/>
              </a:rPr>
              <a:t>адже</a:t>
            </a:r>
            <a:r>
              <a:rPr lang="ru-RU" sz="2300" dirty="0" smtClean="0">
                <a:latin typeface="Book Antiqua" pitchFamily="18" charset="0"/>
              </a:rPr>
              <a:t> перше, </a:t>
            </a:r>
            <a:r>
              <a:rPr lang="ru-RU" sz="2300" dirty="0" err="1" smtClean="0">
                <a:latin typeface="Book Antiqua" pitchFamily="18" charset="0"/>
              </a:rPr>
              <a:t>що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робить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мати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після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появи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своєї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дитин</a:t>
            </a:r>
            <a:r>
              <a:rPr lang="ru-RU" sz="2300" dirty="0" smtClean="0">
                <a:latin typeface="Book Antiqua" pitchFamily="18" charset="0"/>
              </a:rPr>
              <a:t> на </a:t>
            </a:r>
            <a:r>
              <a:rPr lang="ru-RU" sz="2300" dirty="0" err="1" smtClean="0">
                <a:latin typeface="Book Antiqua" pitchFamily="18" charset="0"/>
              </a:rPr>
              <a:t>світ</a:t>
            </a:r>
            <a:r>
              <a:rPr lang="ru-RU" sz="2300" dirty="0" smtClean="0">
                <a:latin typeface="Book Antiqua" pitchFamily="18" charset="0"/>
              </a:rPr>
              <a:t> – </a:t>
            </a:r>
            <a:r>
              <a:rPr lang="ru-RU" sz="2300" dirty="0" err="1" smtClean="0">
                <a:latin typeface="Book Antiqua" pitchFamily="18" charset="0"/>
              </a:rPr>
              <a:t>обіймає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його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і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прикладає</a:t>
            </a:r>
            <a:r>
              <a:rPr lang="ru-RU" sz="2300" dirty="0" smtClean="0">
                <a:latin typeface="Book Antiqua" pitchFamily="18" charset="0"/>
              </a:rPr>
              <a:t> до грудей. </a:t>
            </a:r>
            <a:r>
              <a:rPr lang="ru-RU" sz="2300" dirty="0" err="1" smtClean="0">
                <a:latin typeface="Book Antiqua" pitchFamily="18" charset="0"/>
              </a:rPr>
              <a:t>Обійми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супроводжують</a:t>
            </a:r>
            <a:r>
              <a:rPr lang="ru-RU" sz="2300" dirty="0" smtClean="0">
                <a:latin typeface="Book Antiqua" pitchFamily="18" charset="0"/>
              </a:rPr>
              <a:t> нас </a:t>
            </a:r>
            <a:r>
              <a:rPr lang="ru-RU" sz="2300" dirty="0" err="1" smtClean="0">
                <a:latin typeface="Book Antiqua" pitchFamily="18" charset="0"/>
              </a:rPr>
              <a:t>протягом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усього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життєвого</a:t>
            </a:r>
            <a:r>
              <a:rPr lang="ru-RU" sz="2300" dirty="0" smtClean="0">
                <a:latin typeface="Book Antiqua" pitchFamily="18" charset="0"/>
              </a:rPr>
              <a:t> шляху – </a:t>
            </a:r>
            <a:r>
              <a:rPr lang="ru-RU" sz="2300" dirty="0" err="1" smtClean="0">
                <a:latin typeface="Book Antiqua" pitchFamily="18" charset="0"/>
              </a:rPr>
              <a:t>обіймаються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закохані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подружжя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друзі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родичі</a:t>
            </a:r>
            <a:r>
              <a:rPr lang="ru-RU" sz="2300" dirty="0" smtClean="0">
                <a:latin typeface="Book Antiqua" pitchFamily="18" charset="0"/>
              </a:rPr>
              <a:t>. </a:t>
            </a:r>
            <a:r>
              <a:rPr lang="ru-RU" sz="2300" dirty="0" err="1" smtClean="0">
                <a:latin typeface="Book Antiqua" pitchFamily="18" charset="0"/>
              </a:rPr>
              <a:t>Обіймаються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вітаючи</a:t>
            </a:r>
            <a:r>
              <a:rPr lang="ru-RU" sz="2300" dirty="0" smtClean="0">
                <a:latin typeface="Book Antiqua" pitchFamily="18" charset="0"/>
              </a:rPr>
              <a:t> один одного, </a:t>
            </a:r>
            <a:r>
              <a:rPr lang="ru-RU" sz="2300" dirty="0" err="1" smtClean="0">
                <a:latin typeface="Book Antiqua" pitchFamily="18" charset="0"/>
              </a:rPr>
              <a:t>висловлюючи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свої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щирі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почуття</a:t>
            </a:r>
            <a:r>
              <a:rPr lang="ru-RU" sz="2300" dirty="0" smtClean="0">
                <a:latin typeface="Book Antiqua" pitchFamily="18" charset="0"/>
              </a:rPr>
              <a:t>. </a:t>
            </a:r>
            <a:r>
              <a:rPr lang="ru-RU" sz="2300" dirty="0" err="1" smtClean="0">
                <a:latin typeface="Book Antiqua" pitchFamily="18" charset="0"/>
              </a:rPr>
              <a:t>Обійми</a:t>
            </a:r>
            <a:r>
              <a:rPr lang="ru-RU" sz="2300" dirty="0" smtClean="0">
                <a:latin typeface="Book Antiqua" pitchFamily="18" charset="0"/>
              </a:rPr>
              <a:t> – символ </a:t>
            </a:r>
            <a:r>
              <a:rPr lang="ru-RU" sz="2300" dirty="0" err="1" smtClean="0">
                <a:latin typeface="Book Antiqua" pitchFamily="18" charset="0"/>
              </a:rPr>
              <a:t>близькості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й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любові</a:t>
            </a:r>
            <a:r>
              <a:rPr lang="ru-RU" sz="2300" dirty="0" smtClean="0">
                <a:latin typeface="Book Antiqua" pitchFamily="18" charset="0"/>
              </a:rPr>
              <a:t>. У </a:t>
            </a:r>
            <a:r>
              <a:rPr lang="ru-RU" sz="2300" dirty="0" err="1" smtClean="0">
                <a:latin typeface="Book Antiqua" pitchFamily="18" charset="0"/>
              </a:rPr>
              <a:t>такий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спосіб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присвячене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обіймам</a:t>
            </a:r>
            <a:r>
              <a:rPr lang="ru-RU" sz="2300" dirty="0" smtClean="0">
                <a:latin typeface="Book Antiqua" pitchFamily="18" charset="0"/>
              </a:rPr>
              <a:t> свято </a:t>
            </a:r>
            <a:r>
              <a:rPr lang="ru-RU" sz="2300" dirty="0" err="1" smtClean="0">
                <a:latin typeface="Book Antiqua" pitchFamily="18" charset="0"/>
              </a:rPr>
              <a:t>знайшло</a:t>
            </a:r>
            <a:r>
              <a:rPr lang="ru-RU" sz="2300" dirty="0" smtClean="0">
                <a:latin typeface="Book Antiqua" pitchFamily="18" charset="0"/>
              </a:rPr>
              <a:t> </a:t>
            </a:r>
            <a:r>
              <a:rPr lang="ru-RU" sz="2300" dirty="0" err="1" smtClean="0">
                <a:latin typeface="Book Antiqua" pitchFamily="18" charset="0"/>
              </a:rPr>
              <a:t>майже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масову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підтримку</a:t>
            </a:r>
            <a:r>
              <a:rPr lang="ru-RU" sz="2300" dirty="0" smtClean="0">
                <a:latin typeface="Book Antiqua" pitchFamily="18" charset="0"/>
              </a:rPr>
              <a:t>, як у </a:t>
            </a:r>
            <a:r>
              <a:rPr lang="ru-RU" sz="2300" dirty="0" err="1" smtClean="0">
                <a:latin typeface="Book Antiqua" pitchFamily="18" charset="0"/>
              </a:rPr>
              <a:t>світі</a:t>
            </a:r>
            <a:r>
              <a:rPr lang="ru-RU" sz="2300" dirty="0" smtClean="0">
                <a:latin typeface="Book Antiqua" pitchFamily="18" charset="0"/>
              </a:rPr>
              <a:t>, так </a:t>
            </a:r>
            <a:r>
              <a:rPr lang="ru-RU" sz="2300" dirty="0" err="1" smtClean="0">
                <a:latin typeface="Book Antiqua" pitchFamily="18" charset="0"/>
              </a:rPr>
              <a:t>і</a:t>
            </a:r>
            <a:r>
              <a:rPr lang="ru-RU" sz="2300" dirty="0" smtClean="0">
                <a:latin typeface="Book Antiqua" pitchFamily="18" charset="0"/>
              </a:rPr>
              <a:t> в </a:t>
            </a:r>
            <a:r>
              <a:rPr lang="ru-RU" sz="2300" dirty="0" err="1" smtClean="0">
                <a:latin typeface="Book Antiqua" pitchFamily="18" charset="0"/>
              </a:rPr>
              <a:t>нашій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країні</a:t>
            </a:r>
            <a:r>
              <a:rPr lang="ru-RU" sz="2300" dirty="0" smtClean="0">
                <a:latin typeface="Book Antiqua" pitchFamily="18" charset="0"/>
              </a:rPr>
              <a:t>.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Picture 2" descr="https://images.unian.net/photos/2019_01/1548058514-4461.jpg?0.326336828862955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5794" y="1988820"/>
            <a:ext cx="2103121" cy="15773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4229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1071154" y="1054801"/>
            <a:ext cx="7341325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Міжнародний</a:t>
            </a:r>
            <a:r>
              <a:rPr lang="ru-RU" sz="32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 день </a:t>
            </a:r>
            <a:r>
              <a:rPr lang="ru-RU" sz="32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обіймів</a:t>
            </a:r>
            <a:r>
              <a:rPr lang="ru-RU" sz="32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: </a:t>
            </a:r>
            <a:r>
              <a:rPr lang="ru-RU" sz="32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історія</a:t>
            </a:r>
            <a:r>
              <a:rPr lang="ru-RU" sz="32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/>
            </a:r>
            <a:br>
              <a:rPr lang="ru-RU" sz="32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245529" y="1937714"/>
            <a:ext cx="8699863" cy="4624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ru-RU" sz="2150" dirty="0" err="1" smtClean="0">
                <a:latin typeface="Book Antiqua" pitchFamily="18" charset="0"/>
              </a:rPr>
              <a:t>Це</a:t>
            </a:r>
            <a:r>
              <a:rPr lang="ru-RU" sz="2150" dirty="0" smtClean="0">
                <a:latin typeface="Book Antiqua" pitchFamily="18" charset="0"/>
              </a:rPr>
              <a:t> свято, </a:t>
            </a:r>
            <a:r>
              <a:rPr lang="ru-RU" sz="2150" dirty="0" err="1" smtClean="0">
                <a:latin typeface="Book Antiqua" pitchFamily="18" charset="0"/>
              </a:rPr>
              <a:t>засноване</a:t>
            </a:r>
            <a:r>
              <a:rPr lang="ru-RU" sz="2150" dirty="0" smtClean="0">
                <a:latin typeface="Book Antiqua" pitchFamily="18" charset="0"/>
              </a:rPr>
              <a:t> у 1986 </a:t>
            </a:r>
            <a:r>
              <a:rPr lang="ru-RU" sz="2150" dirty="0" err="1" smtClean="0">
                <a:latin typeface="Book Antiqua" pitchFamily="18" charset="0"/>
              </a:rPr>
              <a:t>році</a:t>
            </a:r>
            <a:r>
              <a:rPr lang="ru-RU" sz="2150" dirty="0" smtClean="0">
                <a:latin typeface="Book Antiqua" pitchFamily="18" charset="0"/>
              </a:rPr>
              <a:t> в </a:t>
            </a:r>
            <a:r>
              <a:rPr lang="ru-RU" sz="2150" dirty="0" smtClean="0">
                <a:latin typeface="Book Antiqua" pitchFamily="18" charset="0"/>
              </a:rPr>
              <a:t>США, </a:t>
            </a:r>
            <a:r>
              <a:rPr lang="ru-RU" sz="2150" dirty="0" err="1" smtClean="0">
                <a:latin typeface="Book Antiqua" pitchFamily="18" charset="0"/>
              </a:rPr>
              <a:t>швидко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поширилося</a:t>
            </a:r>
            <a:r>
              <a:rPr lang="ru-RU" sz="2150" dirty="0" smtClean="0">
                <a:latin typeface="Book Antiqua" pitchFamily="18" charset="0"/>
              </a:rPr>
              <a:t> на </a:t>
            </a:r>
            <a:r>
              <a:rPr lang="ru-RU" sz="2150" dirty="0" err="1" smtClean="0">
                <a:latin typeface="Book Antiqua" pitchFamily="18" charset="0"/>
              </a:rPr>
              <a:t>всі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регіони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світу</a:t>
            </a:r>
            <a:r>
              <a:rPr lang="ru-RU" sz="2150" dirty="0" smtClean="0">
                <a:latin typeface="Book Antiqua" pitchFamily="18" charset="0"/>
              </a:rPr>
              <a:t>. Придумали </a:t>
            </a:r>
            <a:r>
              <a:rPr lang="ru-RU" sz="2150" dirty="0" err="1" smtClean="0">
                <a:latin typeface="Book Antiqua" pitchFamily="18" charset="0"/>
              </a:rPr>
              <a:t>це</a:t>
            </a:r>
            <a:r>
              <a:rPr lang="ru-RU" sz="2150" dirty="0" smtClean="0">
                <a:latin typeface="Book Antiqua" pitchFamily="18" charset="0"/>
              </a:rPr>
              <a:t> свято </a:t>
            </a:r>
            <a:r>
              <a:rPr lang="ru-RU" sz="2150" dirty="0" err="1" smtClean="0">
                <a:latin typeface="Book Antiqua" pitchFamily="18" charset="0"/>
              </a:rPr>
              <a:t>студенти</a:t>
            </a:r>
            <a:r>
              <a:rPr lang="ru-RU" sz="2150" dirty="0" smtClean="0">
                <a:latin typeface="Book Antiqua" pitchFamily="18" charset="0"/>
              </a:rPr>
              <a:t>. </a:t>
            </a:r>
          </a:p>
          <a:p>
            <a:pPr indent="357188" algn="just"/>
            <a:r>
              <a:rPr lang="ru-RU" sz="2150" dirty="0" err="1" smtClean="0">
                <a:latin typeface="Book Antiqua" pitchFamily="18" charset="0"/>
              </a:rPr>
              <a:t>Однак</a:t>
            </a:r>
            <a:r>
              <a:rPr lang="ru-RU" sz="2150" dirty="0" smtClean="0">
                <a:latin typeface="Book Antiqua" pitchFamily="18" charset="0"/>
              </a:rPr>
              <a:t>, </a:t>
            </a:r>
            <a:r>
              <a:rPr lang="ru-RU" sz="2150" dirty="0" err="1" smtClean="0">
                <a:latin typeface="Book Antiqua" pitchFamily="18" charset="0"/>
              </a:rPr>
              <a:t>існує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i="1" dirty="0" err="1" smtClean="0">
                <a:latin typeface="Book Antiqua" pitchFamily="18" charset="0"/>
              </a:rPr>
              <a:t>ще</a:t>
            </a:r>
            <a:r>
              <a:rPr lang="ru-RU" sz="2150" i="1" dirty="0" smtClean="0">
                <a:latin typeface="Book Antiqua" pitchFamily="18" charset="0"/>
              </a:rPr>
              <a:t> один День </a:t>
            </a:r>
            <a:r>
              <a:rPr lang="ru-RU" sz="2150" i="1" dirty="0" err="1" smtClean="0">
                <a:latin typeface="Book Antiqua" pitchFamily="18" charset="0"/>
              </a:rPr>
              <a:t>обіймів</a:t>
            </a:r>
            <a:r>
              <a:rPr lang="ru-RU" sz="2150" i="1" dirty="0" smtClean="0">
                <a:latin typeface="Book Antiqua" pitchFamily="18" charset="0"/>
              </a:rPr>
              <a:t>, </a:t>
            </a:r>
            <a:r>
              <a:rPr lang="ru-RU" sz="2150" i="1" dirty="0" err="1" smtClean="0">
                <a:latin typeface="Book Antiqua" pitchFamily="18" charset="0"/>
              </a:rPr>
              <a:t>що</a:t>
            </a:r>
            <a:r>
              <a:rPr lang="ru-RU" sz="2150" i="1" dirty="0" smtClean="0">
                <a:latin typeface="Book Antiqua" pitchFamily="18" charset="0"/>
              </a:rPr>
              <a:t> </a:t>
            </a:r>
            <a:r>
              <a:rPr lang="ru-RU" sz="2150" i="1" dirty="0" err="1" smtClean="0">
                <a:latin typeface="Book Antiqua" pitchFamily="18" charset="0"/>
              </a:rPr>
              <a:t>відзначається</a:t>
            </a:r>
            <a:r>
              <a:rPr lang="ru-RU" sz="2150" i="1" dirty="0" smtClean="0">
                <a:latin typeface="Book Antiqua" pitchFamily="18" charset="0"/>
              </a:rPr>
              <a:t> </a:t>
            </a:r>
            <a:r>
              <a:rPr lang="ru-RU" sz="2150" i="1" dirty="0" err="1" smtClean="0">
                <a:latin typeface="Book Antiqua" pitchFamily="18" charset="0"/>
              </a:rPr>
              <a:t>щорічно</a:t>
            </a:r>
            <a:r>
              <a:rPr lang="ru-RU" sz="2150" i="1" dirty="0" smtClean="0">
                <a:latin typeface="Book Antiqua" pitchFamily="18" charset="0"/>
              </a:rPr>
              <a:t> </a:t>
            </a:r>
            <a:br>
              <a:rPr lang="ru-RU" sz="2150" i="1" dirty="0" smtClean="0">
                <a:latin typeface="Book Antiqua" pitchFamily="18" charset="0"/>
              </a:rPr>
            </a:br>
            <a:r>
              <a:rPr lang="ru-RU" sz="2150" i="1" dirty="0" smtClean="0">
                <a:latin typeface="Book Antiqua" pitchFamily="18" charset="0"/>
              </a:rPr>
              <a:t>4 </a:t>
            </a:r>
            <a:r>
              <a:rPr lang="ru-RU" sz="2150" i="1" dirty="0" err="1" smtClean="0">
                <a:latin typeface="Book Antiqua" pitchFamily="18" charset="0"/>
              </a:rPr>
              <a:t>грудня</a:t>
            </a:r>
            <a:r>
              <a:rPr lang="ru-RU" sz="2150" dirty="0" smtClean="0">
                <a:latin typeface="Book Antiqua" pitchFamily="18" charset="0"/>
              </a:rPr>
              <a:t>, </a:t>
            </a:r>
            <a:r>
              <a:rPr lang="ru-RU" sz="2150" dirty="0" err="1" smtClean="0">
                <a:latin typeface="Book Antiqua" pitchFamily="18" charset="0"/>
              </a:rPr>
              <a:t>він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бере</a:t>
            </a:r>
            <a:r>
              <a:rPr lang="ru-RU" sz="2150" dirty="0" smtClean="0">
                <a:latin typeface="Book Antiqua" pitchFamily="18" charset="0"/>
              </a:rPr>
              <a:t> свою </a:t>
            </a:r>
            <a:r>
              <a:rPr lang="ru-RU" sz="2150" dirty="0" err="1" smtClean="0">
                <a:latin typeface="Book Antiqua" pitchFamily="18" charset="0"/>
              </a:rPr>
              <a:t>історію</a:t>
            </a:r>
            <a:r>
              <a:rPr lang="ru-RU" sz="2150" dirty="0" smtClean="0">
                <a:latin typeface="Book Antiqua" pitchFamily="18" charset="0"/>
              </a:rPr>
              <a:t> з </a:t>
            </a:r>
            <a:r>
              <a:rPr lang="ru-RU" sz="2150" dirty="0" smtClean="0">
                <a:latin typeface="Book Antiqua" pitchFamily="18" charset="0"/>
              </a:rPr>
              <a:t>70-х </a:t>
            </a:r>
            <a:r>
              <a:rPr lang="ru-RU" sz="2150" dirty="0" err="1" smtClean="0">
                <a:latin typeface="Book Antiqua" pitchFamily="18" charset="0"/>
              </a:rPr>
              <a:t>років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smtClean="0">
                <a:latin typeface="Book Antiqua" pitchFamily="18" charset="0"/>
              </a:rPr>
              <a:t>ХХ </a:t>
            </a:r>
            <a:r>
              <a:rPr lang="ru-RU" sz="2150" dirty="0" err="1" smtClean="0">
                <a:latin typeface="Book Antiqua" pitchFamily="18" charset="0"/>
              </a:rPr>
              <a:t>століття</a:t>
            </a:r>
            <a:r>
              <a:rPr lang="ru-RU" sz="2150" dirty="0" smtClean="0">
                <a:latin typeface="Book Antiqua" pitchFamily="18" charset="0"/>
              </a:rPr>
              <a:t>. </a:t>
            </a:r>
            <a:r>
              <a:rPr lang="ru-RU" sz="2150" dirty="0" err="1" smtClean="0">
                <a:latin typeface="Book Antiqua" pitchFamily="18" charset="0"/>
              </a:rPr>
              <a:t>Проте</a:t>
            </a:r>
            <a:r>
              <a:rPr lang="ru-RU" sz="2150" dirty="0" smtClean="0">
                <a:latin typeface="Book Antiqua" pitchFamily="18" charset="0"/>
              </a:rPr>
              <a:t>, </a:t>
            </a:r>
            <a:r>
              <a:rPr lang="ru-RU" sz="2150" dirty="0" err="1" smtClean="0">
                <a:latin typeface="Book Antiqua" pitchFamily="18" charset="0"/>
              </a:rPr>
              <a:t>це</a:t>
            </a:r>
            <a:r>
              <a:rPr lang="ru-RU" sz="2150" dirty="0" smtClean="0">
                <a:latin typeface="Book Antiqua" pitchFamily="18" charset="0"/>
              </a:rPr>
              <a:t> свято </a:t>
            </a:r>
            <a:r>
              <a:rPr lang="ru-RU" sz="2150" dirty="0" err="1" smtClean="0">
                <a:latin typeface="Book Antiqua" pitchFamily="18" charset="0"/>
              </a:rPr>
              <a:t>менш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масове</a:t>
            </a:r>
            <a:r>
              <a:rPr lang="ru-RU" sz="2150" dirty="0" smtClean="0">
                <a:latin typeface="Book Antiqua" pitchFamily="18" charset="0"/>
              </a:rPr>
              <a:t>.</a:t>
            </a:r>
          </a:p>
          <a:p>
            <a:pPr indent="357188" algn="just"/>
            <a:r>
              <a:rPr lang="ru-RU" sz="2150" dirty="0" smtClean="0">
                <a:latin typeface="Book Antiqua" pitchFamily="18" charset="0"/>
              </a:rPr>
              <a:t>За </a:t>
            </a:r>
            <a:r>
              <a:rPr lang="ru-RU" sz="2150" dirty="0" err="1" smtClean="0">
                <a:latin typeface="Book Antiqua" pitchFamily="18" charset="0"/>
              </a:rPr>
              <a:t>своєрідним</a:t>
            </a:r>
            <a:r>
              <a:rPr lang="ru-RU" sz="2150" dirty="0" smtClean="0">
                <a:latin typeface="Book Antiqua" pitchFamily="18" charset="0"/>
              </a:rPr>
              <a:t> «</a:t>
            </a:r>
            <a:r>
              <a:rPr lang="ru-RU" sz="2150" dirty="0" err="1" smtClean="0">
                <a:latin typeface="Book Antiqua" pitchFamily="18" charset="0"/>
              </a:rPr>
              <a:t>повір'ям</a:t>
            </a:r>
            <a:r>
              <a:rPr lang="ru-RU" sz="2150" dirty="0" smtClean="0">
                <a:latin typeface="Book Antiqua" pitchFamily="18" charset="0"/>
              </a:rPr>
              <a:t>», </a:t>
            </a:r>
            <a:r>
              <a:rPr lang="ru-RU" sz="2150" dirty="0" err="1" smtClean="0">
                <a:latin typeface="Book Antiqua" pitchFamily="18" charset="0"/>
              </a:rPr>
              <a:t>під</a:t>
            </a:r>
            <a:r>
              <a:rPr lang="ru-RU" sz="2150" dirty="0" smtClean="0">
                <a:latin typeface="Book Antiqua" pitchFamily="18" charset="0"/>
              </a:rPr>
              <a:t> час </a:t>
            </a:r>
            <a:r>
              <a:rPr lang="ru-RU" sz="2150" dirty="0" err="1" smtClean="0">
                <a:latin typeface="Book Antiqua" pitchFamily="18" charset="0"/>
              </a:rPr>
              <a:t>дружніх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обіймів</a:t>
            </a:r>
            <a:r>
              <a:rPr lang="ru-RU" sz="2150" dirty="0" smtClean="0">
                <a:latin typeface="Book Antiqua" pitchFamily="18" charset="0"/>
              </a:rPr>
              <a:t> люди </a:t>
            </a:r>
            <a:r>
              <a:rPr lang="ru-RU" sz="2150" dirty="0" err="1" smtClean="0">
                <a:latin typeface="Book Antiqua" pitchFamily="18" charset="0"/>
              </a:rPr>
              <a:t>обмінюються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душевним</a:t>
            </a:r>
            <a:r>
              <a:rPr lang="ru-RU" sz="2150" dirty="0" smtClean="0">
                <a:latin typeface="Book Antiqua" pitchFamily="18" charset="0"/>
              </a:rPr>
              <a:t> теплом. </a:t>
            </a:r>
            <a:r>
              <a:rPr lang="ru-RU" sz="2150" dirty="0" err="1" smtClean="0">
                <a:latin typeface="Book Antiqua" pitchFamily="18" charset="0"/>
              </a:rPr>
              <a:t>Існують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і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наукові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обґрунтування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корисності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обіймів</a:t>
            </a:r>
            <a:r>
              <a:rPr lang="ru-RU" sz="2150" dirty="0" smtClean="0">
                <a:latin typeface="Book Antiqua" pitchFamily="18" charset="0"/>
              </a:rPr>
              <a:t>: </a:t>
            </a:r>
            <a:r>
              <a:rPr lang="ru-RU" sz="2150" dirty="0" err="1" smtClean="0">
                <a:latin typeface="Book Antiqua" pitchFamily="18" charset="0"/>
              </a:rPr>
              <a:t>доброзичливі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дотики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підвищують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імунітет</a:t>
            </a:r>
            <a:r>
              <a:rPr lang="ru-RU" sz="2150" dirty="0" smtClean="0">
                <a:latin typeface="Book Antiqua" pitchFamily="18" charset="0"/>
              </a:rPr>
              <a:t>, </a:t>
            </a:r>
            <a:r>
              <a:rPr lang="ru-RU" sz="2150" dirty="0" err="1" smtClean="0">
                <a:latin typeface="Book Antiqua" pitchFamily="18" charset="0"/>
              </a:rPr>
              <a:t>стимулюють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центральну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нервову</a:t>
            </a:r>
            <a:r>
              <a:rPr lang="ru-RU" sz="2150" dirty="0" smtClean="0">
                <a:latin typeface="Book Antiqua" pitchFamily="18" charset="0"/>
              </a:rPr>
              <a:t> систему, </a:t>
            </a:r>
            <a:r>
              <a:rPr lang="ru-RU" sz="2150" dirty="0" err="1" smtClean="0">
                <a:latin typeface="Book Antiqua" pitchFamily="18" charset="0"/>
              </a:rPr>
              <a:t>підвищують</a:t>
            </a:r>
            <a:r>
              <a:rPr lang="ru-RU" sz="2150" dirty="0" smtClean="0">
                <a:latin typeface="Book Antiqua" pitchFamily="18" charset="0"/>
              </a:rPr>
              <a:t> у </a:t>
            </a:r>
            <a:r>
              <a:rPr lang="ru-RU" sz="2150" dirty="0" err="1" smtClean="0">
                <a:latin typeface="Book Antiqua" pitchFamily="18" charset="0"/>
              </a:rPr>
              <a:t>крові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рівень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гемоглобіну</a:t>
            </a:r>
            <a:r>
              <a:rPr lang="ru-RU" sz="2150" dirty="0" smtClean="0">
                <a:latin typeface="Book Antiqua" pitchFamily="18" charset="0"/>
              </a:rPr>
              <a:t>, а </a:t>
            </a:r>
            <a:r>
              <a:rPr lang="ru-RU" sz="2150" dirty="0" err="1" smtClean="0">
                <a:latin typeface="Book Antiqua" pitchFamily="18" charset="0"/>
              </a:rPr>
              <a:t>також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іншого</a:t>
            </a:r>
            <a:r>
              <a:rPr lang="ru-RU" sz="2150" dirty="0" smtClean="0">
                <a:latin typeface="Book Antiqua" pitchFamily="18" charset="0"/>
              </a:rPr>
              <a:t> гормону— окситоцину, </a:t>
            </a:r>
            <a:r>
              <a:rPr lang="ru-RU" sz="2150" dirty="0" err="1" smtClean="0">
                <a:latin typeface="Book Antiqua" pitchFamily="18" charset="0"/>
              </a:rPr>
              <a:t>що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викликає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доброзичливе</a:t>
            </a:r>
            <a:r>
              <a:rPr lang="ru-RU" sz="2150" dirty="0" smtClean="0">
                <a:latin typeface="Book Antiqua" pitchFamily="18" charset="0"/>
              </a:rPr>
              <a:t> </a:t>
            </a:r>
            <a:r>
              <a:rPr lang="ru-RU" sz="2150" dirty="0" err="1" smtClean="0">
                <a:latin typeface="Book Antiqua" pitchFamily="18" charset="0"/>
              </a:rPr>
              <a:t>ставлення</a:t>
            </a:r>
            <a:r>
              <a:rPr lang="ru-RU" sz="2150" dirty="0" smtClean="0">
                <a:latin typeface="Book Antiqua" pitchFamily="18" charset="0"/>
              </a:rPr>
              <a:t> до </a:t>
            </a:r>
            <a:r>
              <a:rPr lang="ru-RU" sz="2150" dirty="0" err="1" smtClean="0">
                <a:latin typeface="Book Antiqua" pitchFamily="18" charset="0"/>
              </a:rPr>
              <a:t>інших</a:t>
            </a:r>
            <a:r>
              <a:rPr lang="ru-RU" sz="2150" dirty="0" smtClean="0">
                <a:latin typeface="Book Antiqua" pitchFamily="18" charset="0"/>
              </a:rPr>
              <a:t> людей.</a:t>
            </a:r>
          </a:p>
          <a:p>
            <a:pPr algn="just"/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4229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0525" y="989486"/>
            <a:ext cx="79160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Традиції</a:t>
            </a:r>
            <a: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 у День </a:t>
            </a:r>
            <a:r>
              <a:rPr lang="ru-RU" sz="36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обіймів</a:t>
            </a:r>
            <a: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/>
            </a:r>
            <a:b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</a:br>
            <a: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/>
            </a:r>
            <a:b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</a:br>
            <a:endParaRPr lang="ru-RU" sz="36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9451" y="1616172"/>
            <a:ext cx="8386355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300" dirty="0" err="1" smtClean="0">
                <a:latin typeface="Book Antiqua" pitchFamily="18" charset="0"/>
              </a:rPr>
              <a:t>Оскільки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офіційного</a:t>
            </a:r>
            <a:r>
              <a:rPr lang="ru-RU" sz="2300" dirty="0" smtClean="0">
                <a:latin typeface="Book Antiqua" pitchFamily="18" charset="0"/>
              </a:rPr>
              <a:t> статусу </a:t>
            </a:r>
            <a:r>
              <a:rPr lang="ru-RU" sz="2300" dirty="0" err="1" smtClean="0">
                <a:latin typeface="Book Antiqua" pitchFamily="18" charset="0"/>
              </a:rPr>
              <a:t>Міжнародного</a:t>
            </a:r>
            <a:r>
              <a:rPr lang="ru-RU" sz="2300" dirty="0" smtClean="0">
                <a:latin typeface="Book Antiqua" pitchFamily="18" charset="0"/>
              </a:rPr>
              <a:t> дня </a:t>
            </a:r>
            <a:r>
              <a:rPr lang="ru-RU" sz="2300" dirty="0" err="1" smtClean="0">
                <a:latin typeface="Book Antiqua" pitchFamily="18" charset="0"/>
              </a:rPr>
              <a:t>обіймів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донині</a:t>
            </a:r>
            <a:r>
              <a:rPr lang="ru-RU" sz="2300" dirty="0" smtClean="0">
                <a:latin typeface="Book Antiqua" pitchFamily="18" charset="0"/>
              </a:rPr>
              <a:t> не </a:t>
            </a:r>
            <a:r>
              <a:rPr lang="ru-RU" sz="2300" dirty="0" err="1" smtClean="0">
                <a:latin typeface="Book Antiqua" pitchFamily="18" charset="0"/>
              </a:rPr>
              <a:t>існує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його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доречно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назвати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масштабним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флешмобом</a:t>
            </a:r>
            <a:r>
              <a:rPr lang="ru-RU" sz="2300" dirty="0" smtClean="0">
                <a:latin typeface="Book Antiqua" pitchFamily="18" charset="0"/>
              </a:rPr>
              <a:t>. Тому, </a:t>
            </a:r>
            <a:r>
              <a:rPr lang="ru-RU" sz="2300" dirty="0" err="1" smtClean="0">
                <a:latin typeface="Book Antiqua" pitchFamily="18" charset="0"/>
              </a:rPr>
              <a:t>очікувати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якихось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формальних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заходів</a:t>
            </a:r>
            <a:r>
              <a:rPr lang="ru-RU" sz="2300" dirty="0" smtClean="0">
                <a:latin typeface="Book Antiqua" pitchFamily="18" charset="0"/>
              </a:rPr>
              <a:t> у </a:t>
            </a:r>
            <a:r>
              <a:rPr lang="ru-RU" sz="2300" dirty="0" err="1" smtClean="0">
                <a:latin typeface="Book Antiqua" pitchFamily="18" charset="0"/>
              </a:rPr>
              <a:t>цей</a:t>
            </a:r>
            <a:r>
              <a:rPr lang="ru-RU" sz="2300" dirty="0" smtClean="0">
                <a:latin typeface="Book Antiqua" pitchFamily="18" charset="0"/>
              </a:rPr>
              <a:t> день не </a:t>
            </a:r>
            <a:r>
              <a:rPr lang="ru-RU" sz="2300" dirty="0" err="1" smtClean="0">
                <a:latin typeface="Book Antiqua" pitchFamily="18" charset="0"/>
              </a:rPr>
              <a:t>варто</a:t>
            </a:r>
            <a:r>
              <a:rPr lang="ru-RU" sz="2300" dirty="0" smtClean="0">
                <a:latin typeface="Book Antiqua" pitchFamily="18" charset="0"/>
              </a:rPr>
              <a:t>. </a:t>
            </a:r>
            <a:r>
              <a:rPr lang="ru-RU" sz="2300" dirty="0" err="1" smtClean="0">
                <a:latin typeface="Book Antiqua" pitchFamily="18" charset="0"/>
              </a:rPr>
              <a:t>Проте</a:t>
            </a:r>
            <a:r>
              <a:rPr lang="ru-RU" sz="2300" dirty="0" smtClean="0">
                <a:latin typeface="Book Antiqua" pitchFamily="18" charset="0"/>
              </a:rPr>
              <a:t>, на </a:t>
            </a:r>
            <a:r>
              <a:rPr lang="ru-RU" sz="2300" dirty="0" err="1" smtClean="0">
                <a:latin typeface="Book Antiqua" pitchFamily="18" charset="0"/>
              </a:rPr>
              <a:t>вулицях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і</a:t>
            </a:r>
            <a:r>
              <a:rPr lang="ru-RU" sz="2300" dirty="0" smtClean="0">
                <a:latin typeface="Book Antiqua" pitchFamily="18" charset="0"/>
              </a:rPr>
              <a:t> особливо у закладах </a:t>
            </a:r>
            <a:r>
              <a:rPr lang="ru-RU" sz="2300" dirty="0" err="1" smtClean="0">
                <a:latin typeface="Book Antiqua" pitchFamily="18" charset="0"/>
              </a:rPr>
              <a:t>освіти</a:t>
            </a:r>
            <a:r>
              <a:rPr lang="ru-RU" sz="2300" dirty="0" smtClean="0">
                <a:latin typeface="Book Antiqua" pitchFamily="18" charset="0"/>
              </a:rPr>
              <a:t> 21 </a:t>
            </a:r>
            <a:r>
              <a:rPr lang="ru-RU" sz="2300" dirty="0" err="1" smtClean="0">
                <a:latin typeface="Book Antiqua" pitchFamily="18" charset="0"/>
              </a:rPr>
              <a:t>січня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можна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помітити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безліч</a:t>
            </a:r>
            <a:r>
              <a:rPr lang="ru-RU" sz="2300" dirty="0" smtClean="0">
                <a:latin typeface="Book Antiqua" pitchFamily="18" charset="0"/>
              </a:rPr>
              <a:t> людей, </a:t>
            </a:r>
            <a:r>
              <a:rPr lang="ru-RU" sz="2300" dirty="0" err="1" smtClean="0">
                <a:latin typeface="Book Antiqua" pitchFamily="18" charset="0"/>
              </a:rPr>
              <a:t>що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обіймаються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із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дотриманням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особистого</a:t>
            </a:r>
            <a:r>
              <a:rPr lang="ru-RU" sz="2300" dirty="0" smtClean="0">
                <a:latin typeface="Book Antiqua" pitchFamily="18" charset="0"/>
              </a:rPr>
              <a:t> простору та </a:t>
            </a:r>
            <a:r>
              <a:rPr lang="ru-RU" sz="2300" dirty="0" err="1" smtClean="0">
                <a:latin typeface="Book Antiqua" pitchFamily="18" charset="0"/>
              </a:rPr>
              <a:t>гігієни</a:t>
            </a:r>
            <a:r>
              <a:rPr lang="ru-RU" sz="2300" dirty="0" smtClean="0">
                <a:latin typeface="Book Antiqua" pitchFamily="18" charset="0"/>
              </a:rPr>
              <a:t>. </a:t>
            </a:r>
            <a:r>
              <a:rPr lang="ru-RU" sz="2300" dirty="0" err="1" smtClean="0">
                <a:latin typeface="Book Antiqua" pitchFamily="18" charset="0"/>
              </a:rPr>
              <a:t>Однією</a:t>
            </a:r>
            <a:r>
              <a:rPr lang="ru-RU" sz="2300" dirty="0" smtClean="0">
                <a:latin typeface="Book Antiqua" pitchFamily="18" charset="0"/>
              </a:rPr>
              <a:t> з </a:t>
            </a:r>
            <a:r>
              <a:rPr lang="ru-RU" sz="2300" dirty="0" err="1" smtClean="0">
                <a:latin typeface="Book Antiqua" pitchFamily="18" charset="0"/>
              </a:rPr>
              <a:t>укорінених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традицій</a:t>
            </a:r>
            <a:r>
              <a:rPr lang="ru-RU" sz="2300" dirty="0" smtClean="0">
                <a:latin typeface="Book Antiqua" pitchFamily="18" charset="0"/>
              </a:rPr>
              <a:t> свята </a:t>
            </a:r>
            <a:r>
              <a:rPr lang="ru-RU" sz="2300" dirty="0" err="1" smtClean="0">
                <a:latin typeface="Book Antiqua" pitchFamily="18" charset="0"/>
              </a:rPr>
              <a:t>є</a:t>
            </a:r>
            <a:r>
              <a:rPr lang="ru-RU" sz="2300" dirty="0" smtClean="0">
                <a:latin typeface="Book Antiqua" pitchFamily="18" charset="0"/>
              </a:rPr>
              <a:t> правило – </a:t>
            </a:r>
            <a:r>
              <a:rPr lang="ru-RU" sz="2300" dirty="0" err="1" smtClean="0">
                <a:latin typeface="Book Antiqua" pitchFamily="18" charset="0"/>
              </a:rPr>
              <a:t>обійматися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можна</a:t>
            </a:r>
            <a:r>
              <a:rPr lang="ru-RU" sz="2300" dirty="0" smtClean="0">
                <a:latin typeface="Book Antiqua" pitchFamily="18" charset="0"/>
              </a:rPr>
              <a:t> з </a:t>
            </a:r>
            <a:r>
              <a:rPr lang="ru-RU" sz="2300" dirty="0" err="1" smtClean="0">
                <a:latin typeface="Book Antiqua" pitchFamily="18" charset="0"/>
              </a:rPr>
              <a:t>малознайомими</a:t>
            </a:r>
            <a:r>
              <a:rPr lang="ru-RU" sz="2300" dirty="0" smtClean="0">
                <a:latin typeface="Book Antiqua" pitchFamily="18" charset="0"/>
              </a:rPr>
              <a:t> людьми, </a:t>
            </a:r>
            <a:r>
              <a:rPr lang="ru-RU" sz="2300" dirty="0" err="1" smtClean="0">
                <a:latin typeface="Book Antiqua" pitchFamily="18" charset="0"/>
              </a:rPr>
              <a:t>якщо</a:t>
            </a:r>
            <a:r>
              <a:rPr lang="ru-RU" sz="2300" dirty="0" smtClean="0">
                <a:latin typeface="Book Antiqua" pitchFamily="18" charset="0"/>
              </a:rPr>
              <a:t> в них </a:t>
            </a:r>
            <a:r>
              <a:rPr lang="ru-RU" sz="2300" dirty="0" err="1" smtClean="0">
                <a:latin typeface="Book Antiqua" pitchFamily="18" charset="0"/>
              </a:rPr>
              <a:t>є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відповідне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бажання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це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робити</a:t>
            </a:r>
            <a:r>
              <a:rPr lang="ru-RU" sz="2300" dirty="0" smtClean="0">
                <a:latin typeface="Book Antiqua" pitchFamily="18" charset="0"/>
              </a:rPr>
              <a:t>.</a:t>
            </a:r>
            <a:r>
              <a:rPr lang="ru-RU" sz="2150" dirty="0" smtClean="0"/>
              <a:t/>
            </a:r>
            <a:br>
              <a:rPr lang="ru-RU" sz="215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images (2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10967" y="5130449"/>
            <a:ext cx="1493952" cy="1493952"/>
          </a:xfrm>
          <a:prstGeom prst="rect">
            <a:avLst/>
          </a:prstGeom>
        </p:spPr>
      </p:pic>
      <p:pic>
        <p:nvPicPr>
          <p:cNvPr id="2052" name="Picture 4" descr="Людині потрібні обійми | Тут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709" y="5116316"/>
            <a:ext cx="2081133" cy="1572950"/>
          </a:xfrm>
          <a:prstGeom prst="rect">
            <a:avLst/>
          </a:prstGeom>
          <a:noFill/>
        </p:spPr>
      </p:pic>
      <p:pic>
        <p:nvPicPr>
          <p:cNvPr id="2054" name="Picture 6" descr="Як впливають позитивні емоції та обійми на здоров'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62565" y="5106155"/>
            <a:ext cx="2101247" cy="15678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42298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49085" y="623726"/>
            <a:ext cx="76940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День </a:t>
            </a:r>
            <a:r>
              <a:rPr lang="ru-RU" sz="36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обіймів</a:t>
            </a:r>
            <a: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 та </a:t>
            </a:r>
            <a:r>
              <a:rPr lang="uk-UA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їх</a:t>
            </a:r>
            <a: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36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користь</a:t>
            </a:r>
            <a: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 </a:t>
            </a:r>
            <a:b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</a:br>
            <a: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/>
            </a:r>
            <a:b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</a:br>
            <a:endParaRPr lang="ru-RU" sz="36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6389" y="1355080"/>
            <a:ext cx="8151222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300" dirty="0" err="1" smtClean="0">
                <a:latin typeface="Book Antiqua" pitchFamily="18" charset="0"/>
              </a:rPr>
              <a:t>Обійми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люблять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усі</a:t>
            </a:r>
            <a:r>
              <a:rPr lang="ru-RU" sz="2300" dirty="0" smtClean="0">
                <a:latin typeface="Book Antiqua" pitchFamily="18" charset="0"/>
              </a:rPr>
              <a:t> – </a:t>
            </a:r>
            <a:r>
              <a:rPr lang="ru-RU" sz="2300" dirty="0" err="1" smtClean="0">
                <a:latin typeface="Book Antiqua" pitchFamily="18" charset="0"/>
              </a:rPr>
              <a:t>і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діти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і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дорослі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і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навіть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тварини</a:t>
            </a:r>
            <a:r>
              <a:rPr lang="ru-RU" sz="2300" dirty="0" smtClean="0">
                <a:latin typeface="Book Antiqua" pitchFamily="18" charset="0"/>
              </a:rPr>
              <a:t>. </a:t>
            </a:r>
            <a:r>
              <a:rPr lang="ru-RU" sz="2300" dirty="0" err="1" smtClean="0">
                <a:latin typeface="Book Antiqua" pitchFamily="18" charset="0"/>
              </a:rPr>
              <a:t>Це</a:t>
            </a:r>
            <a:r>
              <a:rPr lang="ru-RU" sz="2300" dirty="0" smtClean="0">
                <a:latin typeface="Book Antiqua" pitchFamily="18" charset="0"/>
              </a:rPr>
              <a:t> не </a:t>
            </a:r>
            <a:r>
              <a:rPr lang="ru-RU" sz="2300" dirty="0" err="1" smtClean="0">
                <a:latin typeface="Book Antiqua" pitchFamily="18" charset="0"/>
              </a:rPr>
              <a:t>тільки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дуже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гарно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але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й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дуже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корисно</a:t>
            </a:r>
            <a:r>
              <a:rPr lang="ru-RU" sz="2300" dirty="0" smtClean="0">
                <a:latin typeface="Book Antiqua" pitchFamily="18" charset="0"/>
              </a:rPr>
              <a:t> для </a:t>
            </a:r>
            <a:r>
              <a:rPr lang="ru-RU" sz="2300" dirty="0" err="1" smtClean="0">
                <a:latin typeface="Book Antiqua" pitchFamily="18" charset="0"/>
              </a:rPr>
              <a:t>здоров'я</a:t>
            </a:r>
            <a:r>
              <a:rPr lang="ru-RU" sz="2300" dirty="0" smtClean="0">
                <a:latin typeface="Book Antiqua" pitchFamily="18" charset="0"/>
              </a:rPr>
              <a:t>. </a:t>
            </a:r>
            <a:r>
              <a:rPr lang="ru-RU" sz="2300" dirty="0" smtClean="0">
                <a:latin typeface="Book Antiqua" pitchFamily="18" charset="0"/>
              </a:rPr>
              <a:t>Я</a:t>
            </a:r>
            <a:r>
              <a:rPr lang="ru-RU" sz="2300" dirty="0" smtClean="0">
                <a:latin typeface="Book Antiqua" pitchFamily="18" charset="0"/>
              </a:rPr>
              <a:t>к </a:t>
            </a:r>
            <a:r>
              <a:rPr lang="ru-RU" sz="2300" dirty="0" smtClean="0">
                <a:latin typeface="Book Antiqua" pitchFamily="18" charset="0"/>
              </a:rPr>
              <a:t>у</a:t>
            </a:r>
            <a:r>
              <a:rPr lang="ru-RU" sz="2300" dirty="0" smtClean="0">
                <a:latin typeface="Book Antiqua" pitchFamily="18" charset="0"/>
              </a:rPr>
              <a:t>становили </a:t>
            </a:r>
            <a:r>
              <a:rPr lang="ru-RU" sz="2300" dirty="0" err="1" smtClean="0">
                <a:latin typeface="Book Antiqua" pitchFamily="18" charset="0"/>
              </a:rPr>
              <a:t>лікарі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обійми</a:t>
            </a:r>
            <a:r>
              <a:rPr lang="ru-RU" sz="2300" dirty="0" smtClean="0">
                <a:latin typeface="Book Antiqua" pitchFamily="18" charset="0"/>
              </a:rPr>
              <a:t> (</a:t>
            </a:r>
            <a:r>
              <a:rPr lang="ru-RU" sz="2300" dirty="0" err="1" smtClean="0">
                <a:latin typeface="Book Antiqua" pitchFamily="18" charset="0"/>
              </a:rPr>
              <a:t>причому</a:t>
            </a:r>
            <a:r>
              <a:rPr lang="ru-RU" sz="2300" dirty="0" smtClean="0">
                <a:latin typeface="Book Antiqua" pitchFamily="18" charset="0"/>
              </a:rPr>
              <a:t> не </a:t>
            </a:r>
            <a:r>
              <a:rPr lang="ru-RU" sz="2300" dirty="0" err="1" smtClean="0">
                <a:latin typeface="Book Antiqua" pitchFamily="18" charset="0"/>
              </a:rPr>
              <a:t>тільки</a:t>
            </a:r>
            <a:r>
              <a:rPr lang="ru-RU" sz="2300" dirty="0" smtClean="0">
                <a:latin typeface="Book Antiqua" pitchFamily="18" charset="0"/>
              </a:rPr>
              <a:t> з </a:t>
            </a:r>
            <a:r>
              <a:rPr lang="ru-RU" sz="2300" dirty="0" err="1" smtClean="0">
                <a:latin typeface="Book Antiqua" pitchFamily="18" charset="0"/>
              </a:rPr>
              <a:t>людиною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але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й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з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твариною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або</a:t>
            </a:r>
            <a:r>
              <a:rPr lang="ru-RU" sz="2300" dirty="0" smtClean="0">
                <a:latin typeface="Book Antiqua" pitchFamily="18" charset="0"/>
              </a:rPr>
              <a:t> просто </a:t>
            </a:r>
            <a:r>
              <a:rPr lang="ru-RU" sz="2300" dirty="0" err="1" smtClean="0">
                <a:latin typeface="Book Antiqua" pitchFamily="18" charset="0"/>
              </a:rPr>
              <a:t>іграшкою</a:t>
            </a:r>
            <a:r>
              <a:rPr lang="ru-RU" sz="2300" dirty="0" smtClean="0">
                <a:latin typeface="Book Antiqua" pitchFamily="18" charset="0"/>
              </a:rPr>
              <a:t>):</a:t>
            </a:r>
          </a:p>
          <a:p>
            <a:endParaRPr lang="ru-RU" dirty="0" smtClean="0">
              <a:latin typeface="Book Antiqua" pitchFamily="18" charset="0"/>
            </a:endParaRPr>
          </a:p>
          <a:p>
            <a:r>
              <a:rPr lang="ru-RU" dirty="0" smtClean="0">
                <a:latin typeface="Book Antiqua" pitchFamily="18" charset="0"/>
              </a:rPr>
              <a:t/>
            </a:r>
            <a:br>
              <a:rPr lang="ru-RU" dirty="0" smtClean="0">
                <a:latin typeface="Book Antiqua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4320" y="2958801"/>
            <a:ext cx="8686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1703" y="3181036"/>
            <a:ext cx="8242663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нормалізують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артеріальний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тиск</a:t>
            </a:r>
            <a:r>
              <a:rPr lang="ru-RU" sz="2300" dirty="0" smtClean="0">
                <a:latin typeface="Book Antiqua" pitchFamily="18" charset="0"/>
              </a:rPr>
              <a:t>, так як </a:t>
            </a:r>
            <a:r>
              <a:rPr lang="ru-RU" sz="2300" dirty="0" err="1" smtClean="0">
                <a:latin typeface="Book Antiqua" pitchFamily="18" charset="0"/>
              </a:rPr>
              <a:t>від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дотиків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активізуються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тільця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Пачіно</a:t>
            </a:r>
            <a:r>
              <a:rPr lang="ru-RU" sz="2300" dirty="0" smtClean="0">
                <a:latin typeface="Book Antiqua" pitchFamily="18" charset="0"/>
              </a:rPr>
              <a:t> (</a:t>
            </a:r>
            <a:r>
              <a:rPr lang="ru-RU" sz="2300" dirty="0" err="1" smtClean="0">
                <a:latin typeface="Book Antiqua" pitchFamily="18" charset="0"/>
              </a:rPr>
              <a:t>рецептори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тиску</a:t>
            </a:r>
            <a:r>
              <a:rPr lang="ru-RU" sz="2300" dirty="0" smtClean="0">
                <a:latin typeface="Book Antiqua" pitchFamily="18" charset="0"/>
              </a:rPr>
              <a:t>), </a:t>
            </a:r>
            <a:r>
              <a:rPr lang="ru-RU" sz="2300" dirty="0" err="1" smtClean="0">
                <a:latin typeface="Book Antiqua" pitchFamily="18" charset="0"/>
              </a:rPr>
              <a:t>які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посилають</a:t>
            </a:r>
            <a:r>
              <a:rPr lang="ru-RU" sz="2300" dirty="0" smtClean="0">
                <a:latin typeface="Book Antiqua" pitchFamily="18" charset="0"/>
              </a:rPr>
              <a:t> сигнал </a:t>
            </a:r>
            <a:r>
              <a:rPr lang="ru-RU" sz="2300" dirty="0" err="1" smtClean="0">
                <a:latin typeface="Book Antiqua" pitchFamily="18" charset="0"/>
              </a:rPr>
              <a:t>блукаючому</a:t>
            </a:r>
            <a:r>
              <a:rPr lang="ru-RU" sz="2300" dirty="0" smtClean="0">
                <a:latin typeface="Book Antiqua" pitchFamily="18" charset="0"/>
              </a:rPr>
              <a:t> нерву;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Покращують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самопочуття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завдяки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виробленню</a:t>
            </a:r>
            <a:r>
              <a:rPr lang="ru-RU" sz="2300" dirty="0" smtClean="0">
                <a:latin typeface="Book Antiqua" pitchFamily="18" charset="0"/>
              </a:rPr>
              <a:t> окситоцину;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попереджають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серцеві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захворювання</a:t>
            </a:r>
            <a:r>
              <a:rPr lang="ru-RU" sz="2300" dirty="0" smtClean="0">
                <a:latin typeface="Book Antiqua" pitchFamily="18" charset="0"/>
              </a:rPr>
              <a:t>, так як </a:t>
            </a:r>
            <a:r>
              <a:rPr lang="ru-RU" sz="2300" dirty="0" err="1" smtClean="0">
                <a:latin typeface="Book Antiqua" pitchFamily="18" charset="0"/>
              </a:rPr>
              <a:t>дотик</a:t>
            </a:r>
            <a:r>
              <a:rPr lang="ru-RU" sz="2300" dirty="0" smtClean="0">
                <a:latin typeface="Book Antiqua" pitchFamily="18" charset="0"/>
              </a:rPr>
              <a:t> до </a:t>
            </a:r>
            <a:r>
              <a:rPr lang="ru-RU" sz="2300" dirty="0" err="1" smtClean="0">
                <a:latin typeface="Book Antiqua" pitchFamily="18" charset="0"/>
              </a:rPr>
              <a:t>іншої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людини</a:t>
            </a:r>
            <a:r>
              <a:rPr lang="ru-RU" sz="2300" dirty="0" smtClean="0">
                <a:latin typeface="Book Antiqua" pitchFamily="18" charset="0"/>
              </a:rPr>
              <a:t> </a:t>
            </a:r>
            <a:r>
              <a:rPr lang="ru-RU" sz="2300" dirty="0" err="1" smtClean="0">
                <a:latin typeface="Book Antiqua" pitchFamily="18" charset="0"/>
              </a:rPr>
              <a:t>знижує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стрес</a:t>
            </a:r>
            <a:r>
              <a:rPr lang="ru-RU" sz="2300" dirty="0" smtClean="0">
                <a:latin typeface="Book Antiqua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допомагають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smtClean="0">
                <a:latin typeface="Book Antiqua" pitchFamily="18" charset="0"/>
              </a:rPr>
              <a:t>у </a:t>
            </a:r>
            <a:r>
              <a:rPr lang="ru-RU" sz="2300" dirty="0" err="1" smtClean="0">
                <a:latin typeface="Book Antiqua" pitchFamily="18" charset="0"/>
              </a:rPr>
              <a:t>боротьбі</a:t>
            </a:r>
            <a:r>
              <a:rPr lang="ru-RU" sz="2300" dirty="0" smtClean="0">
                <a:latin typeface="Book Antiqua" pitchFamily="18" charset="0"/>
              </a:rPr>
              <a:t> з </a:t>
            </a:r>
            <a:r>
              <a:rPr lang="ru-RU" sz="2300" dirty="0" err="1" smtClean="0">
                <a:latin typeface="Book Antiqua" pitchFamily="18" charset="0"/>
              </a:rPr>
              <a:t>фобіями</a:t>
            </a:r>
            <a:r>
              <a:rPr lang="ru-RU" sz="2300" dirty="0" smtClean="0">
                <a:latin typeface="Book Antiqua" pitchFamily="18" charset="0"/>
              </a:rPr>
              <a:t>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впливають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smtClean="0">
                <a:latin typeface="Book Antiqua" pitchFamily="18" charset="0"/>
              </a:rPr>
              <a:t>на </a:t>
            </a:r>
            <a:r>
              <a:rPr lang="ru-RU" sz="2300" dirty="0" err="1" smtClean="0">
                <a:latin typeface="Book Antiqua" pitchFamily="18" charset="0"/>
              </a:rPr>
              <a:t>інтелект</a:t>
            </a:r>
            <a:r>
              <a:rPr lang="ru-RU" sz="2300" dirty="0" smtClean="0">
                <a:latin typeface="Book Antiqua" pitchFamily="18" charset="0"/>
              </a:rPr>
              <a:t>: </a:t>
            </a:r>
            <a:r>
              <a:rPr lang="ru-RU" sz="2300" dirty="0" err="1" smtClean="0">
                <a:latin typeface="Book Antiqua" pitchFamily="18" charset="0"/>
              </a:rPr>
              <a:t>щоб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дитина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виросла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розумною</a:t>
            </a:r>
            <a:r>
              <a:rPr lang="ru-RU" sz="2300" dirty="0" smtClean="0">
                <a:latin typeface="Book Antiqua" pitchFamily="18" charset="0"/>
              </a:rPr>
              <a:t>, </a:t>
            </a:r>
            <a:r>
              <a:rPr lang="ru-RU" sz="2300" dirty="0" err="1" smtClean="0">
                <a:latin typeface="Book Antiqua" pitchFamily="18" charset="0"/>
              </a:rPr>
              <a:t>обіймати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її</a:t>
            </a:r>
            <a:r>
              <a:rPr lang="ru-RU" sz="2300" dirty="0" smtClean="0">
                <a:latin typeface="Book Antiqua" pitchFamily="18" charset="0"/>
              </a:rPr>
              <a:t> </a:t>
            </a:r>
            <a:r>
              <a:rPr lang="ru-RU" sz="2300" dirty="0" err="1" smtClean="0">
                <a:latin typeface="Book Antiqua" pitchFamily="18" charset="0"/>
              </a:rPr>
              <a:t>потрібно</a:t>
            </a:r>
            <a:r>
              <a:rPr lang="ru-RU" sz="2300" dirty="0" smtClean="0">
                <a:latin typeface="Book Antiqua" pitchFamily="18" charset="0"/>
              </a:rPr>
              <a:t> не </a:t>
            </a:r>
            <a:r>
              <a:rPr lang="ru-RU" sz="2300" dirty="0" err="1" smtClean="0">
                <a:latin typeface="Book Antiqua" pitchFamily="18" charset="0"/>
              </a:rPr>
              <a:t>менш</a:t>
            </a:r>
            <a:r>
              <a:rPr lang="ru-RU" sz="2300" dirty="0" smtClean="0">
                <a:latin typeface="Book Antiqua" pitchFamily="18" charset="0"/>
              </a:rPr>
              <a:t> як 7 </a:t>
            </a:r>
            <a:r>
              <a:rPr lang="ru-RU" sz="2300" dirty="0" err="1" smtClean="0">
                <a:latin typeface="Book Antiqua" pitchFamily="18" charset="0"/>
              </a:rPr>
              <a:t>разів</a:t>
            </a:r>
            <a:r>
              <a:rPr lang="ru-RU" sz="2300" dirty="0" smtClean="0">
                <a:latin typeface="Book Antiqua" pitchFamily="18" charset="0"/>
              </a:rPr>
              <a:t> на день.</a:t>
            </a:r>
          </a:p>
          <a:p>
            <a:pPr algn="just"/>
            <a:r>
              <a:rPr lang="ru-RU" sz="2300" dirty="0" smtClean="0">
                <a:latin typeface="Book Antiqua" pitchFamily="18" charset="0"/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2042298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ᐈ Человечек для презентации фото, рисунки 3d человечки | скачать на  Depositphotos®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341" y="932507"/>
            <a:ext cx="1936997" cy="1936997"/>
          </a:xfrm>
          <a:prstGeom prst="rect">
            <a:avLst/>
          </a:prstGeom>
          <a:noFill/>
        </p:spPr>
      </p:pic>
      <p:sp>
        <p:nvSpPr>
          <p:cNvPr id="22534" name="AutoShape 6" descr="Увага! Затверджено Порядок ведення Реєстру неприбуткових установ та  організацій, включення неприбуткових підприємств, установ та організацій до  Реєстру та виключення з Реєст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6" name="Picture 8" descr="Увага!ДЛЯ ВСІХ ГРОМАДЯН - ЦНАП Біловодської ОТГ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7598" y="1190579"/>
            <a:ext cx="2705100" cy="1685926"/>
          </a:xfrm>
          <a:prstGeom prst="rect">
            <a:avLst/>
          </a:prstGeom>
          <a:noFill/>
        </p:spPr>
      </p:pic>
      <p:sp>
        <p:nvSpPr>
          <p:cNvPr id="22538" name="AutoShape 10" descr="Допомога малому та середньому бізнесу в подоланні негативних наслідків  COVID-19: найважливіші кроки на національному та місцевому рівнях |  Настасівська громад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4" name="Рисунок 33" descr="загружено (1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41386" y="1062855"/>
            <a:ext cx="2009775" cy="2276475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280403" y="2986996"/>
            <a:ext cx="535137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 smtClean="0">
                <a:latin typeface="Book Antiqua" pitchFamily="18" charset="0"/>
              </a:rPr>
              <a:t>2020 </a:t>
            </a:r>
            <a:r>
              <a:rPr lang="ru-RU" sz="2100" dirty="0" err="1" smtClean="0">
                <a:latin typeface="Book Antiqua" pitchFamily="18" charset="0"/>
              </a:rPr>
              <a:t>рік</a:t>
            </a:r>
            <a:r>
              <a:rPr lang="ru-RU" sz="2100" dirty="0" smtClean="0">
                <a:latin typeface="Book Antiqua" pitchFamily="18" charset="0"/>
              </a:rPr>
              <a:t> </a:t>
            </a:r>
            <a:r>
              <a:rPr lang="ru-RU" sz="2100" dirty="0" err="1" smtClean="0">
                <a:latin typeface="Book Antiqua" pitchFamily="18" charset="0"/>
              </a:rPr>
              <a:t>приніс</a:t>
            </a:r>
            <a:r>
              <a:rPr lang="ru-RU" sz="2100" dirty="0" smtClean="0">
                <a:latin typeface="Book Antiqua" pitchFamily="18" charset="0"/>
              </a:rPr>
              <a:t> нам </a:t>
            </a:r>
            <a:r>
              <a:rPr lang="ru-RU" sz="2100" dirty="0" err="1" smtClean="0">
                <a:latin typeface="Book Antiqua" pitchFamily="18" charset="0"/>
              </a:rPr>
              <a:t>багато</a:t>
            </a:r>
            <a:r>
              <a:rPr lang="ru-RU" sz="2100" dirty="0" smtClean="0">
                <a:latin typeface="Book Antiqua" pitchFamily="18" charset="0"/>
              </a:rPr>
              <a:t> </a:t>
            </a:r>
            <a:r>
              <a:rPr lang="ru-RU" sz="2100" dirty="0" err="1" smtClean="0">
                <a:latin typeface="Book Antiqua" pitchFamily="18" charset="0"/>
              </a:rPr>
              <a:t>несподіваних</a:t>
            </a:r>
            <a:r>
              <a:rPr lang="ru-RU" sz="2100" dirty="0" smtClean="0">
                <a:latin typeface="Book Antiqua" pitchFamily="18" charset="0"/>
              </a:rPr>
              <a:t> </a:t>
            </a:r>
            <a:r>
              <a:rPr lang="ru-RU" sz="2100" dirty="0" err="1" smtClean="0">
                <a:latin typeface="Book Antiqua" pitchFamily="18" charset="0"/>
              </a:rPr>
              <a:t>викликів</a:t>
            </a:r>
            <a:r>
              <a:rPr lang="ru-RU" sz="2100" dirty="0" smtClean="0">
                <a:latin typeface="Book Antiqua" pitchFamily="18" charset="0"/>
              </a:rPr>
              <a:t> та </a:t>
            </a:r>
            <a:r>
              <a:rPr lang="ru-RU" sz="2100" dirty="0" err="1" smtClean="0">
                <a:latin typeface="Book Antiqua" pitchFamily="18" charset="0"/>
              </a:rPr>
              <a:t>фундаментальних</a:t>
            </a:r>
            <a:r>
              <a:rPr lang="ru-RU" sz="2100" dirty="0" smtClean="0">
                <a:latin typeface="Book Antiqua" pitchFamily="18" charset="0"/>
              </a:rPr>
              <a:t> </a:t>
            </a:r>
            <a:r>
              <a:rPr lang="ru-RU" sz="2100" dirty="0" err="1" smtClean="0">
                <a:latin typeface="Book Antiqua" pitchFamily="18" charset="0"/>
              </a:rPr>
              <a:t>змін</a:t>
            </a:r>
            <a:r>
              <a:rPr lang="ru-RU" sz="2100" dirty="0" smtClean="0">
                <a:latin typeface="Book Antiqua" pitchFamily="18" charset="0"/>
              </a:rPr>
              <a:t> у </a:t>
            </a:r>
            <a:r>
              <a:rPr lang="ru-RU" sz="2100" dirty="0" err="1" smtClean="0">
                <a:latin typeface="Book Antiqua" pitchFamily="18" charset="0"/>
              </a:rPr>
              <a:t>життя</a:t>
            </a:r>
            <a:r>
              <a:rPr lang="ru-RU" sz="2100" dirty="0" smtClean="0">
                <a:latin typeface="Book Antiqua" pitchFamily="18" charset="0"/>
              </a:rPr>
              <a:t>. Через </a:t>
            </a:r>
            <a:r>
              <a:rPr lang="ru-RU" sz="2100" dirty="0" err="1" smtClean="0">
                <a:latin typeface="Book Antiqua" pitchFamily="18" charset="0"/>
              </a:rPr>
              <a:t>пандемію</a:t>
            </a:r>
            <a:r>
              <a:rPr lang="ru-RU" sz="2100" dirty="0" smtClean="0">
                <a:latin typeface="Book Antiqua" pitchFamily="18" charset="0"/>
              </a:rPr>
              <a:t> </a:t>
            </a:r>
            <a:r>
              <a:rPr lang="en-US" sz="2100" dirty="0" smtClean="0">
                <a:latin typeface="Book Antiqua" pitchFamily="18" charset="0"/>
              </a:rPr>
              <a:t>COVID-19</a:t>
            </a:r>
            <a:r>
              <a:rPr lang="uk-UA" sz="2100" dirty="0" smtClean="0">
                <a:latin typeface="Book Antiqua" pitchFamily="18" charset="0"/>
              </a:rPr>
              <a:t>  ми зобов'язані носити захисні маски, користуватися антисептиками та дотримуватися дистанції. Тому, у </a:t>
            </a:r>
            <a:r>
              <a:rPr lang="uk-UA" sz="2100" dirty="0" smtClean="0">
                <a:latin typeface="Book Antiqua" pitchFamily="18" charset="0"/>
              </a:rPr>
              <a:t/>
            </a:r>
            <a:br>
              <a:rPr lang="uk-UA" sz="2100" dirty="0" smtClean="0">
                <a:latin typeface="Book Antiqua" pitchFamily="18" charset="0"/>
              </a:rPr>
            </a:br>
            <a:r>
              <a:rPr lang="uk-UA" sz="2100" dirty="0" smtClean="0">
                <a:latin typeface="Book Antiqua" pitchFamily="18" charset="0"/>
              </a:rPr>
              <a:t>2021 </a:t>
            </a:r>
            <a:r>
              <a:rPr lang="uk-UA" sz="2100" dirty="0" smtClean="0">
                <a:latin typeface="Book Antiqua" pitchFamily="18" charset="0"/>
              </a:rPr>
              <a:t>році свято Міжнародного Дня обіймів  рекомендуємо провести з дотриманням  усіх карантинних обмежень, навіть дистанційно-віртуально.</a:t>
            </a:r>
            <a:r>
              <a:rPr lang="ru-RU" sz="2200" dirty="0" smtClean="0">
                <a:latin typeface="Book Antiqua" pitchFamily="18" charset="0"/>
              </a:rPr>
              <a:t/>
            </a:r>
            <a:br>
              <a:rPr lang="ru-RU" sz="2200" dirty="0" smtClean="0">
                <a:latin typeface="Book Antiqua" pitchFamily="18" charset="0"/>
              </a:rPr>
            </a:br>
            <a:endParaRPr lang="ru-RU" sz="2200" dirty="0">
              <a:latin typeface="Book Antiqua" pitchFamily="18" charset="0"/>
            </a:endParaRPr>
          </a:p>
        </p:txBody>
      </p:sp>
      <p:pic>
        <p:nvPicPr>
          <p:cNvPr id="36" name="Рисунок 35" descr="загружено (1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50922" y="4314009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42298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382162" y="1982971"/>
            <a:ext cx="6059787" cy="1051491"/>
            <a:chOff x="1296" y="1344"/>
            <a:chExt cx="2976" cy="432"/>
          </a:xfrm>
        </p:grpSpPr>
        <p:sp>
          <p:nvSpPr>
            <p:cNvPr id="5" name="AutoShape 5"/>
            <p:cNvSpPr>
              <a:spLocks noChangeArrowheads="1"/>
            </p:cNvSpPr>
            <p:nvPr/>
          </p:nvSpPr>
          <p:spPr bwMode="gray">
            <a:xfrm>
              <a:off x="1536" y="141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1296" y="134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gray">
            <a:xfrm>
              <a:off x="1680" y="1454"/>
              <a:ext cx="2550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uk-UA" b="1" dirty="0" smtClean="0">
                  <a:solidFill>
                    <a:srgbClr val="000000"/>
                  </a:solidFill>
                  <a:latin typeface="Book Antiqua" pitchFamily="18" charset="0"/>
                </a:rPr>
                <a:t>Створити </a:t>
              </a:r>
              <a:r>
                <a:rPr lang="uk-UA" b="1" dirty="0" err="1" smtClean="0">
                  <a:solidFill>
                    <a:srgbClr val="000000"/>
                  </a:solidFill>
                  <a:latin typeface="Book Antiqua" pitchFamily="18" charset="0"/>
                </a:rPr>
                <a:t>онлайн-привітання</a:t>
              </a:r>
              <a:r>
                <a:rPr lang="uk-UA" b="1" dirty="0" smtClean="0">
                  <a:solidFill>
                    <a:srgbClr val="000000"/>
                  </a:solidFill>
                  <a:latin typeface="Book Antiqua" pitchFamily="18" charset="0"/>
                </a:rPr>
                <a:t> для друзів</a:t>
              </a:r>
              <a:endParaRPr lang="en-US" b="1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gray">
            <a:xfrm>
              <a:off x="1393" y="140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390180" y="3162076"/>
            <a:ext cx="6017624" cy="1038704"/>
            <a:chOff x="1296" y="1824"/>
            <a:chExt cx="2976" cy="432"/>
          </a:xfrm>
        </p:grpSpPr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 dirty="0"/>
            </a:p>
          </p:txBody>
        </p:sp>
        <p:sp>
          <p:nvSpPr>
            <p:cNvPr id="11" name="AutoShape 11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gray">
            <a:xfrm>
              <a:off x="1680" y="1934"/>
              <a:ext cx="2456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uk-UA" b="1" dirty="0" smtClean="0">
                  <a:solidFill>
                    <a:srgbClr val="000000"/>
                  </a:solidFill>
                </a:rPr>
                <a:t> </a:t>
              </a:r>
              <a:r>
                <a:rPr lang="uk-UA" b="1" dirty="0" smtClean="0">
                  <a:solidFill>
                    <a:srgbClr val="000000"/>
                  </a:solidFill>
                  <a:latin typeface="Book Antiqua" pitchFamily="18" charset="0"/>
                </a:rPr>
                <a:t>Створити</a:t>
              </a:r>
              <a:r>
                <a:rPr lang="uk-UA" b="1" dirty="0" smtClean="0">
                  <a:solidFill>
                    <a:srgbClr val="000000"/>
                  </a:solidFill>
                </a:rPr>
                <a:t> </a:t>
              </a:r>
              <a:r>
                <a:rPr lang="uk-UA" b="1" dirty="0" smtClean="0">
                  <a:solidFill>
                    <a:srgbClr val="000000"/>
                  </a:solidFill>
                  <a:latin typeface="Book Antiqua" pitchFamily="18" charset="0"/>
                </a:rPr>
                <a:t>презентацію </a:t>
              </a:r>
              <a:r>
                <a:rPr lang="ru-RU" b="1" dirty="0" smtClean="0">
                  <a:latin typeface="Book Antiqua" pitchFamily="18" charset="0"/>
                </a:rPr>
                <a:t>«</a:t>
              </a:r>
              <a:r>
                <a:rPr lang="uk-UA" b="1" dirty="0" smtClean="0">
                  <a:solidFill>
                    <a:srgbClr val="000000"/>
                  </a:solidFill>
                  <a:latin typeface="Book Antiqua" pitchFamily="18" charset="0"/>
                </a:rPr>
                <a:t>Міжнародний День обіймів: історія свята</a:t>
              </a:r>
              <a:r>
                <a:rPr lang="ru-RU" b="1" dirty="0" smtClean="0">
                  <a:solidFill>
                    <a:srgbClr val="000000"/>
                  </a:solidFill>
                  <a:latin typeface="Book Antiqua" pitchFamily="18" charset="0"/>
                </a:rPr>
                <a:t>»</a:t>
              </a:r>
              <a:endParaRPr lang="en-US" b="1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1395916" y="4281818"/>
            <a:ext cx="6021977" cy="1186475"/>
            <a:chOff x="1296" y="2304"/>
            <a:chExt cx="2976" cy="432"/>
          </a:xfrm>
        </p:grpSpPr>
        <p:sp>
          <p:nvSpPr>
            <p:cNvPr id="15" name="AutoShape 15"/>
            <p:cNvSpPr>
              <a:spLocks noChangeArrowheads="1"/>
            </p:cNvSpPr>
            <p:nvPr/>
          </p:nvSpPr>
          <p:spPr bwMode="gray">
            <a:xfrm>
              <a:off x="1536" y="237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AutoShape 16"/>
            <p:cNvSpPr>
              <a:spLocks noChangeArrowheads="1"/>
            </p:cNvSpPr>
            <p:nvPr/>
          </p:nvSpPr>
          <p:spPr bwMode="gray">
            <a:xfrm>
              <a:off x="1296" y="2304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gray">
            <a:xfrm>
              <a:off x="1680" y="2414"/>
              <a:ext cx="2160" cy="2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uk-UA" b="1" dirty="0" smtClean="0">
                  <a:solidFill>
                    <a:srgbClr val="000000"/>
                  </a:solidFill>
                  <a:latin typeface="Book Antiqua" pitchFamily="18" charset="0"/>
                </a:rPr>
                <a:t>Оформити стіннівку </a:t>
              </a:r>
              <a:r>
                <a:rPr lang="ru-RU" dirty="0" smtClean="0">
                  <a:latin typeface="Book Antiqua" pitchFamily="18" charset="0"/>
                </a:rPr>
                <a:t>«</a:t>
              </a:r>
              <a:r>
                <a:rPr lang="uk-UA" b="1" dirty="0" smtClean="0">
                  <a:solidFill>
                    <a:srgbClr val="000000"/>
                  </a:solidFill>
                  <a:latin typeface="Book Antiqua" pitchFamily="18" charset="0"/>
                </a:rPr>
                <a:t>Міжнародний День обіймів</a:t>
              </a:r>
              <a:r>
                <a:rPr lang="ru-RU" b="1" dirty="0" smtClean="0">
                  <a:solidFill>
                    <a:srgbClr val="000000"/>
                  </a:solidFill>
                  <a:latin typeface="Book Antiqua" pitchFamily="18" charset="0"/>
                </a:rPr>
                <a:t>»</a:t>
              </a:r>
              <a:r>
                <a:rPr lang="ru-RU" dirty="0" smtClean="0">
                  <a:latin typeface="Book Antiqua" pitchFamily="18" charset="0"/>
                </a:rPr>
                <a:t> </a:t>
              </a:r>
              <a:endParaRPr lang="en-US" b="1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18" name="Text Box 18"/>
            <p:cNvSpPr txBox="1">
              <a:spLocks noChangeArrowheads="1"/>
            </p:cNvSpPr>
            <p:nvPr/>
          </p:nvSpPr>
          <p:spPr bwMode="gray">
            <a:xfrm>
              <a:off x="1393" y="236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</p:grpSp>
      <p:grpSp>
        <p:nvGrpSpPr>
          <p:cNvPr id="14" name="Group 33"/>
          <p:cNvGrpSpPr>
            <a:grpSpLocks/>
          </p:cNvGrpSpPr>
          <p:nvPr/>
        </p:nvGrpSpPr>
        <p:grpSpPr bwMode="auto">
          <a:xfrm>
            <a:off x="1416307" y="5603582"/>
            <a:ext cx="5913120" cy="1116806"/>
            <a:chOff x="1296" y="2832"/>
            <a:chExt cx="2976" cy="432"/>
          </a:xfrm>
        </p:grpSpPr>
        <p:sp>
          <p:nvSpPr>
            <p:cNvPr id="20" name="AutoShape 20"/>
            <p:cNvSpPr>
              <a:spLocks noChangeArrowheads="1"/>
            </p:cNvSpPr>
            <p:nvPr/>
          </p:nvSpPr>
          <p:spPr bwMode="gray">
            <a:xfrm>
              <a:off x="1536" y="2907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46ACD">
                    <a:gamma/>
                    <a:tint val="21176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AutoShape 21"/>
            <p:cNvSpPr>
              <a:spLocks noChangeArrowheads="1"/>
            </p:cNvSpPr>
            <p:nvPr/>
          </p:nvSpPr>
          <p:spPr bwMode="gray">
            <a:xfrm>
              <a:off x="1296" y="2832"/>
              <a:ext cx="432" cy="432"/>
            </a:xfrm>
            <a:prstGeom prst="diamond">
              <a:avLst/>
            </a:prstGeom>
            <a:gradFill rotWithShape="1">
              <a:gsLst>
                <a:gs pos="0">
                  <a:srgbClr val="E46ACD">
                    <a:gamma/>
                    <a:shade val="46275"/>
                    <a:invGamma/>
                  </a:srgbClr>
                </a:gs>
                <a:gs pos="100000">
                  <a:srgbClr val="E46ACD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gray">
            <a:xfrm>
              <a:off x="1680" y="2942"/>
              <a:ext cx="258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uk-UA" b="1" dirty="0" smtClean="0">
                  <a:solidFill>
                    <a:srgbClr val="000000"/>
                  </a:solidFill>
                  <a:latin typeface="Book Antiqua" pitchFamily="18" charset="0"/>
                </a:rPr>
                <a:t>Запропонувати власну ідею </a:t>
              </a:r>
              <a:r>
                <a:rPr lang="uk-UA" b="1" dirty="0" err="1" smtClean="0">
                  <a:solidFill>
                    <a:srgbClr val="000000"/>
                  </a:solidFill>
                  <a:latin typeface="Book Antiqua" pitchFamily="18" charset="0"/>
                </a:rPr>
                <a:t>онлайн-привітання</a:t>
              </a:r>
              <a:r>
                <a:rPr lang="uk-UA" b="1" dirty="0" smtClean="0">
                  <a:solidFill>
                    <a:srgbClr val="000000"/>
                  </a:solidFill>
                  <a:latin typeface="Book Antiqua" pitchFamily="18" charset="0"/>
                </a:rPr>
                <a:t> до Дня обіймів</a:t>
              </a:r>
              <a:endParaRPr lang="en-US" b="1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gray">
            <a:xfrm>
              <a:off x="1393" y="289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4</a:t>
              </a:r>
            </a:p>
          </p:txBody>
        </p:sp>
      </p:grp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Завдання</a:t>
            </a:r>
            <a: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 для </a:t>
            </a:r>
            <a:r>
              <a:rPr lang="ru-RU" sz="36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учнів</a:t>
            </a:r>
            <a: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 (на </a:t>
            </a:r>
            <a:r>
              <a:rPr lang="ru-RU" sz="36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вибір</a:t>
            </a:r>
            <a:r>
              <a:rPr lang="ru-RU" sz="36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0000"/>
                </a:solidFill>
                <a:latin typeface="Book Antiqua" pitchFamily="18" charset="0"/>
              </a:rPr>
              <a:t>):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0422983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295</Words>
  <Application>Microsoft Office PowerPoint</Application>
  <PresentationFormat>Екран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Тема Office</vt:lpstr>
      <vt:lpstr>Міжнародний День обіймів</vt:lpstr>
      <vt:lpstr>Слайд 2</vt:lpstr>
      <vt:lpstr>Слайд 3</vt:lpstr>
      <vt:lpstr>Слайд 4</vt:lpstr>
      <vt:lpstr>Слайд 5</vt:lpstr>
      <vt:lpstr>Слайд 6</vt:lpstr>
      <vt:lpstr>Завдання для учнів (на вибір):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User</cp:lastModifiedBy>
  <cp:revision>109</cp:revision>
  <dcterms:created xsi:type="dcterms:W3CDTF">2014-11-21T11:00:06Z</dcterms:created>
  <dcterms:modified xsi:type="dcterms:W3CDTF">2021-01-13T08:43:21Z</dcterms:modified>
</cp:coreProperties>
</file>