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6" r:id="rId2"/>
    <p:sldId id="357" r:id="rId3"/>
    <p:sldId id="358" r:id="rId4"/>
    <p:sldId id="359" r:id="rId5"/>
    <p:sldId id="361" r:id="rId6"/>
    <p:sldId id="360" r:id="rId7"/>
    <p:sldId id="362" r:id="rId8"/>
    <p:sldId id="363" r:id="rId9"/>
    <p:sldId id="367" r:id="rId10"/>
    <p:sldId id="365" r:id="rId11"/>
    <p:sldId id="364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2473" autoAdjust="0"/>
  </p:normalViewPr>
  <p:slideViewPr>
    <p:cSldViewPr>
      <p:cViewPr varScale="1">
        <p:scale>
          <a:sx n="99" d="100"/>
          <a:sy n="99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782D9-6D65-4A19-B8C7-D3CB6787B85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633948B0-12E5-40D0-948F-B03429053CD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sz="2000" b="1" noProof="0" dirty="0" smtClean="0">
              <a:latin typeface="Century" pitchFamily="18" charset="0"/>
              <a:cs typeface="Times New Roman" pitchFamily="18" charset="0"/>
            </a:rPr>
            <a:t>Модератор</a:t>
          </a:r>
          <a:endParaRPr lang="uk-UA" sz="2000" b="1" noProof="0" dirty="0">
            <a:latin typeface="Century" pitchFamily="18" charset="0"/>
            <a:cs typeface="Times New Roman" pitchFamily="18" charset="0"/>
          </a:endParaRPr>
        </a:p>
      </dgm:t>
    </dgm:pt>
    <dgm:pt modelId="{430EE781-58BE-4F13-8B4E-5B785EE71D76}" type="parTrans" cxnId="{9D51D19D-7BCD-450E-8104-9E01DF45BA8F}">
      <dgm:prSet/>
      <dgm:spPr/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41D2FACE-441B-44D1-A1BB-77AE29E0D23B}" type="sibTrans" cxnId="{9D51D19D-7BCD-450E-8104-9E01DF45BA8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4686EF78-9D99-4612-927C-F47E6D06C7E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sz="2000" b="1" noProof="0" smtClean="0">
              <a:latin typeface="Century" pitchFamily="18" charset="0"/>
              <a:cs typeface="Times New Roman" pitchFamily="18" charset="0"/>
            </a:rPr>
            <a:t>Тьютор</a:t>
          </a:r>
          <a:r>
            <a:rPr lang="uk-UA" sz="2000" b="1" noProof="0" smtClean="0">
              <a:latin typeface="Century" pitchFamily="18" charset="0"/>
            </a:rPr>
            <a:t> </a:t>
          </a:r>
          <a:endParaRPr lang="uk-UA" sz="2000" b="1" noProof="0">
            <a:latin typeface="Century" pitchFamily="18" charset="0"/>
          </a:endParaRPr>
        </a:p>
      </dgm:t>
    </dgm:pt>
    <dgm:pt modelId="{1268F644-D45E-4BAB-A965-1EE3A6C1D649}" type="parTrans" cxnId="{50073658-CE59-45AE-A4C5-787C3A5EEAE0}">
      <dgm:prSet/>
      <dgm:spPr/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08A01808-F9DB-4562-B5E8-5FA9914ADD2F}" type="sibTrans" cxnId="{50073658-CE59-45AE-A4C5-787C3A5EEAE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41A3918A-A95C-46D9-9C4B-8482077C200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sz="2000" b="1" noProof="0" smtClean="0">
              <a:latin typeface="Century" pitchFamily="18" charset="0"/>
              <a:cs typeface="Times New Roman" pitchFamily="18" charset="0"/>
            </a:rPr>
            <a:t>Партнер</a:t>
          </a:r>
          <a:endParaRPr lang="uk-UA" sz="2000" b="1" noProof="0">
            <a:latin typeface="Century" pitchFamily="18" charset="0"/>
            <a:cs typeface="Times New Roman" pitchFamily="18" charset="0"/>
          </a:endParaRPr>
        </a:p>
      </dgm:t>
    </dgm:pt>
    <dgm:pt modelId="{35B7CD8D-C325-440B-8C9B-024F97057031}" type="parTrans" cxnId="{34C91D19-266E-4523-80F0-BFAD9E32B519}">
      <dgm:prSet/>
      <dgm:spPr/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077555B4-3D73-439E-96D9-7D471FE80A4D}" type="sibTrans" cxnId="{34C91D19-266E-4523-80F0-BFAD9E32B51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7BE10C80-75C4-4D94-9C33-F0BDC0AA363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sz="2000" b="1" noProof="0" smtClean="0">
              <a:latin typeface="Century" pitchFamily="18" charset="0"/>
              <a:cs typeface="Times New Roman" pitchFamily="18" charset="0"/>
            </a:rPr>
            <a:t>Коуч</a:t>
          </a:r>
          <a:endParaRPr lang="uk-UA" sz="2000" b="1" noProof="0">
            <a:latin typeface="Century" pitchFamily="18" charset="0"/>
            <a:cs typeface="Times New Roman" pitchFamily="18" charset="0"/>
          </a:endParaRPr>
        </a:p>
      </dgm:t>
    </dgm:pt>
    <dgm:pt modelId="{144F447D-DD87-491F-BBF5-24B023F16212}" type="parTrans" cxnId="{A0092237-2269-44A1-BA81-ADE134AD404A}">
      <dgm:prSet/>
      <dgm:spPr/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8D02AFED-F6F3-4E3A-B163-11C1293B7CC1}" type="sibTrans" cxnId="{A0092237-2269-44A1-BA81-ADE134AD404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FC07BAC8-77AE-4A85-90C7-95DBBFF77D4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sz="2000" b="1" noProof="0" smtClean="0">
              <a:latin typeface="Century" pitchFamily="18" charset="0"/>
              <a:cs typeface="Times New Roman" pitchFamily="18" charset="0"/>
            </a:rPr>
            <a:t>Психолог</a:t>
          </a:r>
          <a:endParaRPr lang="uk-UA" sz="2000" b="1" noProof="0">
            <a:latin typeface="Century" pitchFamily="18" charset="0"/>
            <a:cs typeface="Times New Roman" pitchFamily="18" charset="0"/>
          </a:endParaRPr>
        </a:p>
      </dgm:t>
    </dgm:pt>
    <dgm:pt modelId="{A0D6500B-BBF6-49C7-8CCC-BDE6D89D3DCF}" type="parTrans" cxnId="{C7F44F20-64A3-47C6-93D5-F4783E3E1FC3}">
      <dgm:prSet/>
      <dgm:spPr/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5AB0B9D4-A110-43C6-BD8A-7F04CDCE5BA4}" type="sibTrans" cxnId="{C7F44F20-64A3-47C6-93D5-F4783E3E1FC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uk-UA" sz="2000" b="1" noProof="0">
            <a:latin typeface="Century" pitchFamily="18" charset="0"/>
          </a:endParaRPr>
        </a:p>
      </dgm:t>
    </dgm:pt>
    <dgm:pt modelId="{3CA2BF7A-9028-444A-9B80-E789469AA4A5}" type="pres">
      <dgm:prSet presAssocID="{7BF782D9-6D65-4A19-B8C7-D3CB6787B8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BFF2E8-8E2A-4C26-98A2-00D8562D6C05}" type="pres">
      <dgm:prSet presAssocID="{633948B0-12E5-40D0-948F-B03429053CDC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AA8DF86-CAD1-4215-9E92-1654AA2956AC}" type="pres">
      <dgm:prSet presAssocID="{633948B0-12E5-40D0-948F-B03429053CDC}" presName="node" presStyleLbl="revTx" presStyleIdx="0" presStyleCnt="5" custScaleX="135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4240E-66C1-45EB-983E-4B53EDBDF52C}" type="pres">
      <dgm:prSet presAssocID="{41D2FACE-441B-44D1-A1BB-77AE29E0D23B}" presName="sibTrans" presStyleLbl="node1" presStyleIdx="0" presStyleCnt="5"/>
      <dgm:spPr/>
      <dgm:t>
        <a:bodyPr/>
        <a:lstStyle/>
        <a:p>
          <a:endParaRPr lang="ru-RU"/>
        </a:p>
      </dgm:t>
    </dgm:pt>
    <dgm:pt modelId="{6F45F982-24C0-477F-9878-F62C7F561B28}" type="pres">
      <dgm:prSet presAssocID="{4686EF78-9D99-4612-927C-F47E6D06C7E6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4ABB258-3E56-4836-BFB5-CDBF7B354F7B}" type="pres">
      <dgm:prSet presAssocID="{4686EF78-9D99-4612-927C-F47E6D06C7E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1BDF8-9029-40C5-BAFE-440D4A99DFF2}" type="pres">
      <dgm:prSet presAssocID="{08A01808-F9DB-4562-B5E8-5FA9914ADD2F}" presName="sibTrans" presStyleLbl="node1" presStyleIdx="1" presStyleCnt="5"/>
      <dgm:spPr/>
      <dgm:t>
        <a:bodyPr/>
        <a:lstStyle/>
        <a:p>
          <a:endParaRPr lang="ru-RU"/>
        </a:p>
      </dgm:t>
    </dgm:pt>
    <dgm:pt modelId="{65B6D727-9980-4FFF-B081-928CCA5843FC}" type="pres">
      <dgm:prSet presAssocID="{41A3918A-A95C-46D9-9C4B-8482077C2003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A341DFB-C0D2-4C16-AC51-3E8125010A88}" type="pres">
      <dgm:prSet presAssocID="{41A3918A-A95C-46D9-9C4B-8482077C2003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0BC6E-6DDF-46BC-8304-01F30E64833B}" type="pres">
      <dgm:prSet presAssocID="{077555B4-3D73-439E-96D9-7D471FE80A4D}" presName="sibTrans" presStyleLbl="node1" presStyleIdx="2" presStyleCnt="5"/>
      <dgm:spPr/>
      <dgm:t>
        <a:bodyPr/>
        <a:lstStyle/>
        <a:p>
          <a:endParaRPr lang="ru-RU"/>
        </a:p>
      </dgm:t>
    </dgm:pt>
    <dgm:pt modelId="{85CA3353-152A-4536-AA37-8973A63506B4}" type="pres">
      <dgm:prSet presAssocID="{7BE10C80-75C4-4D94-9C33-F0BDC0AA3636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ACE2C41-48EC-4126-81F0-FB9B9D6CAB74}" type="pres">
      <dgm:prSet presAssocID="{7BE10C80-75C4-4D94-9C33-F0BDC0AA363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A232C-09A0-4A4E-A01D-A5B44F089725}" type="pres">
      <dgm:prSet presAssocID="{8D02AFED-F6F3-4E3A-B163-11C1293B7CC1}" presName="sibTrans" presStyleLbl="node1" presStyleIdx="3" presStyleCnt="5"/>
      <dgm:spPr/>
      <dgm:t>
        <a:bodyPr/>
        <a:lstStyle/>
        <a:p>
          <a:endParaRPr lang="ru-RU"/>
        </a:p>
      </dgm:t>
    </dgm:pt>
    <dgm:pt modelId="{0AE9BF77-6CC8-4A60-B5D3-3B50D4A90A8C}" type="pres">
      <dgm:prSet presAssocID="{FC07BAC8-77AE-4A85-90C7-95DBBFF77D41}" presName="dummy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95F59B7-A341-4466-9180-52396D0A00A5}" type="pres">
      <dgm:prSet presAssocID="{FC07BAC8-77AE-4A85-90C7-95DBBFF77D4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7A299-96D7-4DA1-B94D-8509B11D0431}" type="pres">
      <dgm:prSet presAssocID="{5AB0B9D4-A110-43C6-BD8A-7F04CDCE5BA4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0F99547-A47E-4661-A598-55184FFDDD71}" type="presOf" srcId="{7BE10C80-75C4-4D94-9C33-F0BDC0AA3636}" destId="{EACE2C41-48EC-4126-81F0-FB9B9D6CAB74}" srcOrd="0" destOrd="0" presId="urn:microsoft.com/office/officeart/2005/8/layout/cycle1"/>
    <dgm:cxn modelId="{36EA8113-4317-4B2C-BD30-80712DDFE543}" type="presOf" srcId="{633948B0-12E5-40D0-948F-B03429053CDC}" destId="{AAA8DF86-CAD1-4215-9E92-1654AA2956AC}" srcOrd="0" destOrd="0" presId="urn:microsoft.com/office/officeart/2005/8/layout/cycle1"/>
    <dgm:cxn modelId="{34C91D19-266E-4523-80F0-BFAD9E32B519}" srcId="{7BF782D9-6D65-4A19-B8C7-D3CB6787B855}" destId="{41A3918A-A95C-46D9-9C4B-8482077C2003}" srcOrd="2" destOrd="0" parTransId="{35B7CD8D-C325-440B-8C9B-024F97057031}" sibTransId="{077555B4-3D73-439E-96D9-7D471FE80A4D}"/>
    <dgm:cxn modelId="{9D51D19D-7BCD-450E-8104-9E01DF45BA8F}" srcId="{7BF782D9-6D65-4A19-B8C7-D3CB6787B855}" destId="{633948B0-12E5-40D0-948F-B03429053CDC}" srcOrd="0" destOrd="0" parTransId="{430EE781-58BE-4F13-8B4E-5B785EE71D76}" sibTransId="{41D2FACE-441B-44D1-A1BB-77AE29E0D23B}"/>
    <dgm:cxn modelId="{09803312-E188-4D23-8CB5-348EB505A102}" type="presOf" srcId="{077555B4-3D73-439E-96D9-7D471FE80A4D}" destId="{EBE0BC6E-6DDF-46BC-8304-01F30E64833B}" srcOrd="0" destOrd="0" presId="urn:microsoft.com/office/officeart/2005/8/layout/cycle1"/>
    <dgm:cxn modelId="{50073658-CE59-45AE-A4C5-787C3A5EEAE0}" srcId="{7BF782D9-6D65-4A19-B8C7-D3CB6787B855}" destId="{4686EF78-9D99-4612-927C-F47E6D06C7E6}" srcOrd="1" destOrd="0" parTransId="{1268F644-D45E-4BAB-A965-1EE3A6C1D649}" sibTransId="{08A01808-F9DB-4562-B5E8-5FA9914ADD2F}"/>
    <dgm:cxn modelId="{D30E4BA5-1639-48AC-A903-6D7DF5C605B1}" type="presOf" srcId="{4686EF78-9D99-4612-927C-F47E6D06C7E6}" destId="{44ABB258-3E56-4836-BFB5-CDBF7B354F7B}" srcOrd="0" destOrd="0" presId="urn:microsoft.com/office/officeart/2005/8/layout/cycle1"/>
    <dgm:cxn modelId="{4D37E287-B6B5-433C-B46E-EDD6470FCEFF}" type="presOf" srcId="{41A3918A-A95C-46D9-9C4B-8482077C2003}" destId="{BA341DFB-C0D2-4C16-AC51-3E8125010A88}" srcOrd="0" destOrd="0" presId="urn:microsoft.com/office/officeart/2005/8/layout/cycle1"/>
    <dgm:cxn modelId="{20FC4DEE-9E3D-4FDF-83E2-AAD47F3FA162}" type="presOf" srcId="{41D2FACE-441B-44D1-A1BB-77AE29E0D23B}" destId="{D9D4240E-66C1-45EB-983E-4B53EDBDF52C}" srcOrd="0" destOrd="0" presId="urn:microsoft.com/office/officeart/2005/8/layout/cycle1"/>
    <dgm:cxn modelId="{CA0961D3-655E-466A-A6BB-0BA7F276C7E7}" type="presOf" srcId="{5AB0B9D4-A110-43C6-BD8A-7F04CDCE5BA4}" destId="{0727A299-96D7-4DA1-B94D-8509B11D0431}" srcOrd="0" destOrd="0" presId="urn:microsoft.com/office/officeart/2005/8/layout/cycle1"/>
    <dgm:cxn modelId="{35930E42-DE25-47E5-A2FA-F5678D5A63FE}" type="presOf" srcId="{8D02AFED-F6F3-4E3A-B163-11C1293B7CC1}" destId="{DDEA232C-09A0-4A4E-A01D-A5B44F089725}" srcOrd="0" destOrd="0" presId="urn:microsoft.com/office/officeart/2005/8/layout/cycle1"/>
    <dgm:cxn modelId="{9D1A53BB-F9E7-49C8-9A86-281410476726}" type="presOf" srcId="{08A01808-F9DB-4562-B5E8-5FA9914ADD2F}" destId="{24A1BDF8-9029-40C5-BAFE-440D4A99DFF2}" srcOrd="0" destOrd="0" presId="urn:microsoft.com/office/officeart/2005/8/layout/cycle1"/>
    <dgm:cxn modelId="{C7F44F20-64A3-47C6-93D5-F4783E3E1FC3}" srcId="{7BF782D9-6D65-4A19-B8C7-D3CB6787B855}" destId="{FC07BAC8-77AE-4A85-90C7-95DBBFF77D41}" srcOrd="4" destOrd="0" parTransId="{A0D6500B-BBF6-49C7-8CCC-BDE6D89D3DCF}" sibTransId="{5AB0B9D4-A110-43C6-BD8A-7F04CDCE5BA4}"/>
    <dgm:cxn modelId="{A0092237-2269-44A1-BA81-ADE134AD404A}" srcId="{7BF782D9-6D65-4A19-B8C7-D3CB6787B855}" destId="{7BE10C80-75C4-4D94-9C33-F0BDC0AA3636}" srcOrd="3" destOrd="0" parTransId="{144F447D-DD87-491F-BBF5-24B023F16212}" sibTransId="{8D02AFED-F6F3-4E3A-B163-11C1293B7CC1}"/>
    <dgm:cxn modelId="{6DE0AD8D-5F6B-4D9B-A28B-32946ECF82A1}" type="presOf" srcId="{7BF782D9-6D65-4A19-B8C7-D3CB6787B855}" destId="{3CA2BF7A-9028-444A-9B80-E789469AA4A5}" srcOrd="0" destOrd="0" presId="urn:microsoft.com/office/officeart/2005/8/layout/cycle1"/>
    <dgm:cxn modelId="{F52E68AD-A8EB-4C21-8BD7-DA17FDF01E04}" type="presOf" srcId="{FC07BAC8-77AE-4A85-90C7-95DBBFF77D41}" destId="{895F59B7-A341-4466-9180-52396D0A00A5}" srcOrd="0" destOrd="0" presId="urn:microsoft.com/office/officeart/2005/8/layout/cycle1"/>
    <dgm:cxn modelId="{317E4E1E-D977-4EE2-8B1C-64AD82BA2A75}" type="presParOf" srcId="{3CA2BF7A-9028-444A-9B80-E789469AA4A5}" destId="{45BFF2E8-8E2A-4C26-98A2-00D8562D6C05}" srcOrd="0" destOrd="0" presId="urn:microsoft.com/office/officeart/2005/8/layout/cycle1"/>
    <dgm:cxn modelId="{F7FF8E06-1A24-42DC-BFD0-D6C32AFC4DF0}" type="presParOf" srcId="{3CA2BF7A-9028-444A-9B80-E789469AA4A5}" destId="{AAA8DF86-CAD1-4215-9E92-1654AA2956AC}" srcOrd="1" destOrd="0" presId="urn:microsoft.com/office/officeart/2005/8/layout/cycle1"/>
    <dgm:cxn modelId="{9DD22F2E-A48C-49E5-8C53-7DD1CAA35404}" type="presParOf" srcId="{3CA2BF7A-9028-444A-9B80-E789469AA4A5}" destId="{D9D4240E-66C1-45EB-983E-4B53EDBDF52C}" srcOrd="2" destOrd="0" presId="urn:microsoft.com/office/officeart/2005/8/layout/cycle1"/>
    <dgm:cxn modelId="{F74638F3-4DEF-4927-B4E6-56C02A70EFCB}" type="presParOf" srcId="{3CA2BF7A-9028-444A-9B80-E789469AA4A5}" destId="{6F45F982-24C0-477F-9878-F62C7F561B28}" srcOrd="3" destOrd="0" presId="urn:microsoft.com/office/officeart/2005/8/layout/cycle1"/>
    <dgm:cxn modelId="{94A24F70-F8A3-4BC0-ABDF-59C6FA36BF61}" type="presParOf" srcId="{3CA2BF7A-9028-444A-9B80-E789469AA4A5}" destId="{44ABB258-3E56-4836-BFB5-CDBF7B354F7B}" srcOrd="4" destOrd="0" presId="urn:microsoft.com/office/officeart/2005/8/layout/cycle1"/>
    <dgm:cxn modelId="{3C96B2E8-16D6-415D-A0A5-53293B6407AA}" type="presParOf" srcId="{3CA2BF7A-9028-444A-9B80-E789469AA4A5}" destId="{24A1BDF8-9029-40C5-BAFE-440D4A99DFF2}" srcOrd="5" destOrd="0" presId="urn:microsoft.com/office/officeart/2005/8/layout/cycle1"/>
    <dgm:cxn modelId="{A6D70C36-FB24-4A15-891A-A5C64909C07C}" type="presParOf" srcId="{3CA2BF7A-9028-444A-9B80-E789469AA4A5}" destId="{65B6D727-9980-4FFF-B081-928CCA5843FC}" srcOrd="6" destOrd="0" presId="urn:microsoft.com/office/officeart/2005/8/layout/cycle1"/>
    <dgm:cxn modelId="{1BD49C9B-ADCF-4888-8E43-69B91B0EBF13}" type="presParOf" srcId="{3CA2BF7A-9028-444A-9B80-E789469AA4A5}" destId="{BA341DFB-C0D2-4C16-AC51-3E8125010A88}" srcOrd="7" destOrd="0" presId="urn:microsoft.com/office/officeart/2005/8/layout/cycle1"/>
    <dgm:cxn modelId="{45B16EE9-BE30-46CD-AC1E-372B566F1E9F}" type="presParOf" srcId="{3CA2BF7A-9028-444A-9B80-E789469AA4A5}" destId="{EBE0BC6E-6DDF-46BC-8304-01F30E64833B}" srcOrd="8" destOrd="0" presId="urn:microsoft.com/office/officeart/2005/8/layout/cycle1"/>
    <dgm:cxn modelId="{82795634-792E-4BCD-9D5D-2B92751CD06A}" type="presParOf" srcId="{3CA2BF7A-9028-444A-9B80-E789469AA4A5}" destId="{85CA3353-152A-4536-AA37-8973A63506B4}" srcOrd="9" destOrd="0" presId="urn:microsoft.com/office/officeart/2005/8/layout/cycle1"/>
    <dgm:cxn modelId="{827995A6-4F47-442E-AD5F-DD8F3EEF2036}" type="presParOf" srcId="{3CA2BF7A-9028-444A-9B80-E789469AA4A5}" destId="{EACE2C41-48EC-4126-81F0-FB9B9D6CAB74}" srcOrd="10" destOrd="0" presId="urn:microsoft.com/office/officeart/2005/8/layout/cycle1"/>
    <dgm:cxn modelId="{444F42D8-0CD6-4560-AB09-36824CC08E41}" type="presParOf" srcId="{3CA2BF7A-9028-444A-9B80-E789469AA4A5}" destId="{DDEA232C-09A0-4A4E-A01D-A5B44F089725}" srcOrd="11" destOrd="0" presId="urn:microsoft.com/office/officeart/2005/8/layout/cycle1"/>
    <dgm:cxn modelId="{0F589A26-C5C5-49DA-A3A1-46734BE6D4EF}" type="presParOf" srcId="{3CA2BF7A-9028-444A-9B80-E789469AA4A5}" destId="{0AE9BF77-6CC8-4A60-B5D3-3B50D4A90A8C}" srcOrd="12" destOrd="0" presId="urn:microsoft.com/office/officeart/2005/8/layout/cycle1"/>
    <dgm:cxn modelId="{BE1523C8-5317-472B-8245-BF9B39734A8D}" type="presParOf" srcId="{3CA2BF7A-9028-444A-9B80-E789469AA4A5}" destId="{895F59B7-A341-4466-9180-52396D0A00A5}" srcOrd="13" destOrd="0" presId="urn:microsoft.com/office/officeart/2005/8/layout/cycle1"/>
    <dgm:cxn modelId="{6B66BAC6-BC61-4D02-8D61-4494CE6EF12A}" type="presParOf" srcId="{3CA2BF7A-9028-444A-9B80-E789469AA4A5}" destId="{0727A299-96D7-4DA1-B94D-8509B11D043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8DF86-CAD1-4215-9E92-1654AA2956AC}">
      <dsp:nvSpPr>
        <dsp:cNvPr id="0" name=""/>
        <dsp:cNvSpPr/>
      </dsp:nvSpPr>
      <dsp:spPr>
        <a:xfrm>
          <a:off x="3543552" y="35797"/>
          <a:ext cx="1622213" cy="1201435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latin typeface="Century" pitchFamily="18" charset="0"/>
              <a:cs typeface="Times New Roman" pitchFamily="18" charset="0"/>
            </a:rPr>
            <a:t>Модератор</a:t>
          </a:r>
          <a:endParaRPr lang="uk-UA" sz="2000" b="1" kern="1200" noProof="0" dirty="0">
            <a:latin typeface="Century" pitchFamily="18" charset="0"/>
            <a:cs typeface="Times New Roman" pitchFamily="18" charset="0"/>
          </a:endParaRPr>
        </a:p>
      </dsp:txBody>
      <dsp:txXfrm>
        <a:off x="3543552" y="35797"/>
        <a:ext cx="1622213" cy="1201435"/>
      </dsp:txXfrm>
    </dsp:sp>
    <dsp:sp modelId="{D9D4240E-66C1-45EB-983E-4B53EDBDF52C}">
      <dsp:nvSpPr>
        <dsp:cNvPr id="0" name=""/>
        <dsp:cNvSpPr/>
      </dsp:nvSpPr>
      <dsp:spPr>
        <a:xfrm>
          <a:off x="925021" y="714"/>
          <a:ext cx="4507939" cy="4507939"/>
        </a:xfrm>
        <a:prstGeom prst="circularArrow">
          <a:avLst>
            <a:gd name="adj1" fmla="val 5197"/>
            <a:gd name="adj2" fmla="val 335687"/>
            <a:gd name="adj3" fmla="val 21294164"/>
            <a:gd name="adj4" fmla="val 19765430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B258-3E56-4836-BFB5-CDBF7B354F7B}">
      <dsp:nvSpPr>
        <dsp:cNvPr id="0" name=""/>
        <dsp:cNvSpPr/>
      </dsp:nvSpPr>
      <dsp:spPr>
        <a:xfrm>
          <a:off x="4480544" y="2272051"/>
          <a:ext cx="1201435" cy="1201435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smtClean="0">
              <a:latin typeface="Century" pitchFamily="18" charset="0"/>
              <a:cs typeface="Times New Roman" pitchFamily="18" charset="0"/>
            </a:rPr>
            <a:t>Тьютор</a:t>
          </a:r>
          <a:r>
            <a:rPr lang="uk-UA" sz="2000" b="1" kern="1200" noProof="0" smtClean="0">
              <a:latin typeface="Century" pitchFamily="18" charset="0"/>
            </a:rPr>
            <a:t> </a:t>
          </a:r>
          <a:endParaRPr lang="uk-UA" sz="2000" b="1" kern="1200" noProof="0">
            <a:latin typeface="Century" pitchFamily="18" charset="0"/>
          </a:endParaRPr>
        </a:p>
      </dsp:txBody>
      <dsp:txXfrm>
        <a:off x="4480544" y="2272051"/>
        <a:ext cx="1201435" cy="1201435"/>
      </dsp:txXfrm>
    </dsp:sp>
    <dsp:sp modelId="{24A1BDF8-9029-40C5-BAFE-440D4A99DFF2}">
      <dsp:nvSpPr>
        <dsp:cNvPr id="0" name=""/>
        <dsp:cNvSpPr/>
      </dsp:nvSpPr>
      <dsp:spPr>
        <a:xfrm>
          <a:off x="925021" y="714"/>
          <a:ext cx="4507939" cy="4507939"/>
        </a:xfrm>
        <a:prstGeom prst="circularArrow">
          <a:avLst>
            <a:gd name="adj1" fmla="val 5197"/>
            <a:gd name="adj2" fmla="val 335687"/>
            <a:gd name="adj3" fmla="val 4015654"/>
            <a:gd name="adj4" fmla="val 2252555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1DFB-C0D2-4C16-AC51-3E8125010A88}">
      <dsp:nvSpPr>
        <dsp:cNvPr id="0" name=""/>
        <dsp:cNvSpPr/>
      </dsp:nvSpPr>
      <dsp:spPr>
        <a:xfrm>
          <a:off x="2578273" y="3654132"/>
          <a:ext cx="1201435" cy="1201435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smtClean="0">
              <a:latin typeface="Century" pitchFamily="18" charset="0"/>
              <a:cs typeface="Times New Roman" pitchFamily="18" charset="0"/>
            </a:rPr>
            <a:t>Партнер</a:t>
          </a:r>
          <a:endParaRPr lang="uk-UA" sz="2000" b="1" kern="1200" noProof="0">
            <a:latin typeface="Century" pitchFamily="18" charset="0"/>
            <a:cs typeface="Times New Roman" pitchFamily="18" charset="0"/>
          </a:endParaRPr>
        </a:p>
      </dsp:txBody>
      <dsp:txXfrm>
        <a:off x="2578273" y="3654132"/>
        <a:ext cx="1201435" cy="1201435"/>
      </dsp:txXfrm>
    </dsp:sp>
    <dsp:sp modelId="{EBE0BC6E-6DDF-46BC-8304-01F30E64833B}">
      <dsp:nvSpPr>
        <dsp:cNvPr id="0" name=""/>
        <dsp:cNvSpPr/>
      </dsp:nvSpPr>
      <dsp:spPr>
        <a:xfrm>
          <a:off x="925021" y="714"/>
          <a:ext cx="4507939" cy="4507939"/>
        </a:xfrm>
        <a:prstGeom prst="circularArrow">
          <a:avLst>
            <a:gd name="adj1" fmla="val 5197"/>
            <a:gd name="adj2" fmla="val 335687"/>
            <a:gd name="adj3" fmla="val 8211759"/>
            <a:gd name="adj4" fmla="val 6448659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E2C41-48EC-4126-81F0-FB9B9D6CAB74}">
      <dsp:nvSpPr>
        <dsp:cNvPr id="0" name=""/>
        <dsp:cNvSpPr/>
      </dsp:nvSpPr>
      <dsp:spPr>
        <a:xfrm>
          <a:off x="676002" y="2272051"/>
          <a:ext cx="1201435" cy="1201435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smtClean="0">
              <a:latin typeface="Century" pitchFamily="18" charset="0"/>
              <a:cs typeface="Times New Roman" pitchFamily="18" charset="0"/>
            </a:rPr>
            <a:t>Коуч</a:t>
          </a:r>
          <a:endParaRPr lang="uk-UA" sz="2000" b="1" kern="1200" noProof="0">
            <a:latin typeface="Century" pitchFamily="18" charset="0"/>
            <a:cs typeface="Times New Roman" pitchFamily="18" charset="0"/>
          </a:endParaRPr>
        </a:p>
      </dsp:txBody>
      <dsp:txXfrm>
        <a:off x="676002" y="2272051"/>
        <a:ext cx="1201435" cy="1201435"/>
      </dsp:txXfrm>
    </dsp:sp>
    <dsp:sp modelId="{DDEA232C-09A0-4A4E-A01D-A5B44F089725}">
      <dsp:nvSpPr>
        <dsp:cNvPr id="0" name=""/>
        <dsp:cNvSpPr/>
      </dsp:nvSpPr>
      <dsp:spPr>
        <a:xfrm>
          <a:off x="925021" y="714"/>
          <a:ext cx="4507939" cy="4507939"/>
        </a:xfrm>
        <a:prstGeom prst="circularArrow">
          <a:avLst>
            <a:gd name="adj1" fmla="val 5197"/>
            <a:gd name="adj2" fmla="val 335687"/>
            <a:gd name="adj3" fmla="val 12298883"/>
            <a:gd name="adj4" fmla="val 10770149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F59B7-A341-4466-9180-52396D0A00A5}">
      <dsp:nvSpPr>
        <dsp:cNvPr id="0" name=""/>
        <dsp:cNvSpPr/>
      </dsp:nvSpPr>
      <dsp:spPr>
        <a:xfrm>
          <a:off x="1402605" y="35797"/>
          <a:ext cx="1201435" cy="1201435"/>
        </a:xfrm>
        <a:prstGeom prst="rect">
          <a:avLst/>
        </a:prstGeom>
        <a:noFill/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smtClean="0">
              <a:latin typeface="Century" pitchFamily="18" charset="0"/>
              <a:cs typeface="Times New Roman" pitchFamily="18" charset="0"/>
            </a:rPr>
            <a:t>Психолог</a:t>
          </a:r>
          <a:endParaRPr lang="uk-UA" sz="2000" b="1" kern="1200" noProof="0">
            <a:latin typeface="Century" pitchFamily="18" charset="0"/>
            <a:cs typeface="Times New Roman" pitchFamily="18" charset="0"/>
          </a:endParaRPr>
        </a:p>
      </dsp:txBody>
      <dsp:txXfrm>
        <a:off x="1402605" y="35797"/>
        <a:ext cx="1201435" cy="1201435"/>
      </dsp:txXfrm>
    </dsp:sp>
    <dsp:sp modelId="{0727A299-96D7-4DA1-B94D-8509B11D0431}">
      <dsp:nvSpPr>
        <dsp:cNvPr id="0" name=""/>
        <dsp:cNvSpPr/>
      </dsp:nvSpPr>
      <dsp:spPr>
        <a:xfrm>
          <a:off x="925021" y="714"/>
          <a:ext cx="4507939" cy="4507939"/>
        </a:xfrm>
        <a:prstGeom prst="circularArrow">
          <a:avLst>
            <a:gd name="adj1" fmla="val 5197"/>
            <a:gd name="adj2" fmla="val 335687"/>
            <a:gd name="adj3" fmla="val 16494418"/>
            <a:gd name="adj4" fmla="val 15197674"/>
            <a:gd name="adj5" fmla="val 6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aurok.com.ua/pam-yatka-dlya-uchniv-ta-batkiv-na-period-zimovih-kanikul-71602.html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urokok.com.ua/methodical-cabinet/1436-pravila-bezpechnoyi-povednki-pd-chas-zimovih-kankul.html" TargetMode="External"/><Relationship Id="rId12" Type="http://schemas.openxmlformats.org/officeDocument/2006/relationships/hyperlink" Target="https://naurok.com.ua/prezentaciya-pravila-povedinki-pid-chas-karantinu-174672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.osnova.com.ua/article/39753-&#1055;&#1088;&#1072;&#1074;&#1080;&#1083;&#1072;_&#1073;&#1077;&#1079;&#1087;&#1077;&#1095;&#1085;&#1086;&#1111;_&#1087;&#1086;&#1074;&#1077;&#1076;&#1110;&#1085;&#1082;&#1080;_&#1087;&#1110;&#1076;_&#1095;&#1072;&#1089;_&#1089;&#1074;&#1103;&#1090;&#1082;&#1091;&#1074;&#1072;&#1085;&#1085;&#1103;_&#1085;&#1086;&#1074;&#1086;&#1088;&#1110;&#1095;&#1085;&#1086;&#1111;_&#1103;&#1083;&#1080;&#1085;&#1082;" TargetMode="External"/><Relationship Id="rId11" Type="http://schemas.openxmlformats.org/officeDocument/2006/relationships/hyperlink" Target="https://ppt-online.org/205614" TargetMode="External"/><Relationship Id="rId5" Type="http://schemas.openxmlformats.org/officeDocument/2006/relationships/hyperlink" Target="https://vseosvita.ua/library/pravila-povedinki-pid-cas-zimovih-kanikul-191300.html" TargetMode="External"/><Relationship Id="rId10" Type="http://schemas.openxmlformats.org/officeDocument/2006/relationships/hyperlink" Target="https://vseosvita.ua/library/pravila-bezpecnoi-povedinki-pid-cas-zimovih-kanikul-castina-i-prezentacia-95878.html" TargetMode="External"/><Relationship Id="rId4" Type="http://schemas.openxmlformats.org/officeDocument/2006/relationships/hyperlink" Target="https://naurok.com.ua/prezentaciya-pravila-bezpechno-povedinki-pid-chas-zimovih-kanikul-76522.html" TargetMode="External"/><Relationship Id="rId9" Type="http://schemas.openxmlformats.org/officeDocument/2006/relationships/hyperlink" Target="https://vseosvita.ua/library/prezentacia-pravila-bezpeki-pid-cas-zimovih-kanikul-98994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ena.ua/blog/12-ways-to-deal-with-anxiety-during-quarantine/" TargetMode="External"/><Relationship Id="rId7" Type="http://schemas.openxmlformats.org/officeDocument/2006/relationships/hyperlink" Target="https://osvitoria.media/experience/karantyn-chas-dlya-dovgyh-i-glybokyh-besid-8-porad-psyhologa-yak-zberegty-spokij-v-rodyn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rtka.if.ua/blog/view/vporatisia-z-emotsiiami-pid-chas-karantinu" TargetMode="External"/><Relationship Id="rId5" Type="http://schemas.openxmlformats.org/officeDocument/2006/relationships/hyperlink" Target="https://www.kadrovik01.com.ua/news/4000-antikoronavrus-10-sposobv-podolati-panku-pd-chas-karantinu" TargetMode="External"/><Relationship Id="rId4" Type="http://schemas.openxmlformats.org/officeDocument/2006/relationships/hyperlink" Target="https://kyivmaps.com/ua/blog/kak-perezit-karantin-i-ne-panikovat-iz-za-koronavirusa-otvecaut-psihoterapev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us.org.ua/articles/koronavirusnyj-buling-yak-poyasnyty-dityam-shho-hvority-ne-soromno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ippo.edu.ua/images/%D0%9C%D0%BE%D0%B1%D1%96%D0%BB%D1%8C%D0%BD%D0%B0_%D1%81%D1%82%D0%BE%D1%80%D1%96%D0%BD%D0%BA%D0%B0/%D0%92%D1%87%D0%B8%D1%82%D0%B5%D0%BB%D1%8E_%D0%B2%D0%B8%D1%85%D0%BE%D0%B2%D0%BD%D0%BE%D1%97_%D1%80%D0%BE%D0%B1%D0%BE%D1%82%D0%B8/%D0%97%D0%B0%D0%BF%D0%B8%D1%82%D0%B0%D0%BD%D0%BD%D1%8F%20%D0%B4%D0%BB%D1%8F%20%D1%83%D1%87%D0%BD%D1%96%D0%B2%20%D1%89%D0%BE%D0%B4%D0%BE%20COVID-19.doc" TargetMode="External"/><Relationship Id="rId4" Type="http://schemas.openxmlformats.org/officeDocument/2006/relationships/hyperlink" Target="http://www.soippo.edu.u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post/skazhi-bulingu-ni-poradi-ta-vpravi-dlya-protidi-ckuvannyu?fbclid=IwAR1LIZB1PY9pSRvT6c5CZS_NMPgZpr6UwND3K6wh8zj2iSN71vBoMwhjFq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dn.org.ua/consultations/porady-dityam-i-batkam-yak-rozpiznaty-bulinh-i-reahuvaty-na-joho-proyavy/" TargetMode="External"/><Relationship Id="rId5" Type="http://schemas.openxmlformats.org/officeDocument/2006/relationships/hyperlink" Target="https://bokmal.com.ua/life/yak-protistoyati-bulingu-9-praktichnih-porad/" TargetMode="External"/><Relationship Id="rId4" Type="http://schemas.openxmlformats.org/officeDocument/2006/relationships/hyperlink" Target="https://zmina.info/instructions/jiak_poboroti_buling_instrukcijia_dljia_ditej_ta_doroslih_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6fQpQ4c5qU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Hxaxd229Kt8&amp;list=PLElG6fwk_0UmWfbppU9Y_Qp8kOGDOvfDs&amp;index=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09aJ3gvLWs&amp;list=PLElG6fwk_0UmWfbppU9Y_Qp8kOGDOvfDs&amp;index=3" TargetMode="External"/><Relationship Id="rId5" Type="http://schemas.openxmlformats.org/officeDocument/2006/relationships/hyperlink" Target="https://www.youtube.com/watch?v=F_DhrpzzQw4&amp;list=PLElG6fwk_0UmWfbppU9Y_Qp8kOGDOvfDs&amp;index=27" TargetMode="External"/><Relationship Id="rId4" Type="http://schemas.openxmlformats.org/officeDocument/2006/relationships/hyperlink" Target="https://www.youtube.com/watch?v=cUmvYKFcP2g&amp;list=PLElG6fwk_0UmWfbppU9Y_Qp8kOGDOvfDs&amp;index=5" TargetMode="External"/><Relationship Id="rId9" Type="http://schemas.openxmlformats.org/officeDocument/2006/relationships/hyperlink" Target="https://youtu.be/VtEcBIn8kR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axid.net/bezpeka_v_interneti___tse_yak_vlasna_gigiyena_pro_neyi_treba_dbati_kilka_raziv_na_den_n1456337" TargetMode="External"/><Relationship Id="rId13" Type="http://schemas.openxmlformats.org/officeDocument/2006/relationships/hyperlink" Target="https://www.youtube.com/watch?v=kfAIXHzKurI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stepmnvk.net.ua/bezpeka-v-&#1110;nternet&#1110;.html" TargetMode="External"/><Relationship Id="rId12" Type="http://schemas.openxmlformats.org/officeDocument/2006/relationships/hyperlink" Target="https://www.youtube.com/watch?v=MfTGJJmDP5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ua/osvita/pozashkilna-osvita/vihovna-robota-ta-zahist-prav-ditini/bezpeka-ditej-v-interneti" TargetMode="External"/><Relationship Id="rId11" Type="http://schemas.openxmlformats.org/officeDocument/2006/relationships/hyperlink" Target="http://youtube.com/watch?v=ypVAqanYe-g" TargetMode="External"/><Relationship Id="rId5" Type="http://schemas.openxmlformats.org/officeDocument/2006/relationships/hyperlink" Target="https://life.pravda.com.ua/society/2016/09/2/217608/" TargetMode="External"/><Relationship Id="rId10" Type="http://schemas.openxmlformats.org/officeDocument/2006/relationships/hyperlink" Target="http://youtube.com/watch?v=1c6RMovuir0" TargetMode="External"/><Relationship Id="rId4" Type="http://schemas.openxmlformats.org/officeDocument/2006/relationships/hyperlink" Target="https://pon.org.ua/novyny/5427-bezpeka-v-nternet-scho-potrbno-znati.html" TargetMode="External"/><Relationship Id="rId9" Type="http://schemas.openxmlformats.org/officeDocument/2006/relationships/hyperlink" Target="http://youtube.com/watch?v=dJn2g2zxOik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7704" y="5445224"/>
            <a:ext cx="710091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Виховна робота </a:t>
            </a:r>
            <a:b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</a:br>
            <a:r>
              <a:rPr lang="uk-U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 умовах карантину</a:t>
            </a:r>
            <a:endParaRPr lang="uk-UA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28" y="120666"/>
            <a:ext cx="6767514" cy="92869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ТЕХНІКА БЕЗПЕКИ ПІД ЧАС ЗИМОВИХ КАНІКУЛ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3" name="Рисунок 2" descr="Зимові канікули » ЗЗБНВК №106"/>
          <p:cNvPicPr/>
          <p:nvPr/>
        </p:nvPicPr>
        <p:blipFill>
          <a:blip r:embed="rId3" cstate="print"/>
          <a:srcRect t="1404"/>
          <a:stretch>
            <a:fillRect/>
          </a:stretch>
        </p:blipFill>
        <p:spPr bwMode="auto">
          <a:xfrm>
            <a:off x="2627784" y="69269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57356" y="1269342"/>
            <a:ext cx="6929486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Презентація «Правила безпечної поведінки під час зимових канікул»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https://naurok.com.ua/prezentaciya-pravila-bezpechno-povedinki-pid-chas-zimovih-kanikul-76522.html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(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Правила поведінки під час зимових канікул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https://vseosvita.ua/library/pravila-povedinki-pid-cas-zimovih-kanikul-191300.html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Правила безпечної поведінки під час святкування новорічної ялинки та зимових канікул.  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http://journal.osnova.com.ua/article/39753-Правила_безпечної_поведінки_під_час_святкування_новорічної_ялинк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Правила безпечної поведінки під час зимових канікул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https://urokok.com.ua/methodical-cabinet/1436-pravila-bezpechnoyi-povednki-pd-chas-zimovih-kankul.html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Пам’ятка для учнів та батьків на період зимових канікул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https://naurok.com.ua/pam-yatka-dlya-uchniv-ta-batkiv-na-period-zimovih-kanikul-71602.html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Презентація «Правила безпеки під час зимових канікул»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https://vseosvita.ua/library/prezentacia-pravila-bezpeki-pid-cas-zimovih-kanikul-98994.html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Правила безпечної поведінки під час зимових канікул. Частина І. Презентація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https://vseosvita.ua/library/pravila-bezpecnoi-povedinki-pid-cas-zimovih-kanikul-castina-i-prezentacia-95878.html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Правила безпеки під час карантину та зимових канікул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https://ppt-online.org/205614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Презентація «Правила поведінки під час карантину» </a:t>
            </a:r>
            <a:r>
              <a:rPr kumimoji="0" lang="uk-UA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https://naurok.com.ua/prezentaciya-pravila-povedinki-pid-chas-karantinu-174672.html</a:t>
            </a:r>
            <a:endParaRPr kumimoji="0" lang="uk-UA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79095"/>
            <a:ext cx="4659430" cy="141565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БАТЬКІВСЬКІ ЗБОРИ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sp>
        <p:nvSpPr>
          <p:cNvPr id="6148" name="AutoShape 4" descr="Новогодние 3D человечки в красном колпаке на белом фоне » Выпускные  фотокниги, детские портреты, свадебные фотоальбомы, фотопланшеты,  растровый, векторный, PNG, PSD, EPS, AI, JPEG, скачать клипарт бесплатно и  без реги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Новогодние 3D человечки в красном колпаке на белом фоне » Выпускные  фотокниги, детские портреты, свадебные фотоальбомы, фотопланшеты,  растровый, векторный, PNG, PSD, EPS, AI, JPEG, скачать клипарт бесплатно и  без реги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Батьківські збори\Spivpraza_na_zasadax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6314660" cy="4167675"/>
          </a:xfrm>
          <a:prstGeom prst="rect">
            <a:avLst/>
          </a:prstGeom>
          <a:noFill/>
        </p:spPr>
      </p:pic>
      <p:pic>
        <p:nvPicPr>
          <p:cNvPr id="6146" name="Picture 2" descr="Картинки с человечками для презентации (35 фото) | Powerpoint animation,  App pictures, Graphic design background templates"/>
          <p:cNvPicPr>
            <a:picLocks noChangeAspect="1" noChangeArrowheads="1"/>
          </p:cNvPicPr>
          <p:nvPr/>
        </p:nvPicPr>
        <p:blipFill>
          <a:blip r:embed="rId4"/>
          <a:srcRect l="11430" r="16726"/>
          <a:stretch>
            <a:fillRect/>
          </a:stretch>
        </p:blipFill>
        <p:spPr bwMode="auto">
          <a:xfrm>
            <a:off x="6286512" y="0"/>
            <a:ext cx="2527402" cy="351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332656"/>
            <a:ext cx="3795334" cy="112761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ТЕЛЕФОНИ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4098" name="Picture 2" descr="Lenagold - Клипарт - Люди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32656"/>
            <a:ext cx="2171700" cy="21050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1142984"/>
            <a:ext cx="457200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1578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uk-UA" dirty="0" smtClean="0">
                <a:latin typeface="Century" pitchFamily="18" charset="0"/>
              </a:rPr>
              <a:t> – з питань протидії торгівлі людьми; </a:t>
            </a:r>
            <a:endParaRPr lang="ru-RU" dirty="0" smtClean="0">
              <a:latin typeface="Century" pitchFamily="18" charset="0"/>
            </a:endParaRPr>
          </a:p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1588</a:t>
            </a:r>
            <a:r>
              <a:rPr lang="uk-UA" dirty="0" smtClean="0">
                <a:latin typeface="Century" pitchFamily="18" charset="0"/>
              </a:rPr>
              <a:t> – з питань запобігання протидії будь-якому виду насильства над дітьми;</a:t>
            </a:r>
            <a:endParaRPr lang="ru-RU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71744"/>
            <a:ext cx="6286544" cy="3693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0 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800 505 501 </a:t>
            </a:r>
            <a:r>
              <a:rPr lang="uk-UA" dirty="0" smtClean="0">
                <a:latin typeface="Century" pitchFamily="18" charset="0"/>
              </a:rPr>
              <a:t>(безкоштовно зі стаціонарних) – Національна безкоштовна гаряча лінія з протидії торгівлі людьми та консультування мігрантів Представництва Міжнародної організації з міграцій (МОМ) в Україні, </a:t>
            </a:r>
          </a:p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527</a:t>
            </a:r>
            <a:r>
              <a:rPr lang="uk-UA" dirty="0" smtClean="0">
                <a:latin typeface="Century" pitchFamily="18" charset="0"/>
              </a:rPr>
              <a:t> (безкоштовно з мобільних) </a:t>
            </a:r>
            <a:r>
              <a:rPr lang="en-US" dirty="0" smtClean="0">
                <a:latin typeface="Century" pitchFamily="18" charset="0"/>
              </a:rPr>
              <a:t>www</a:t>
            </a:r>
            <a:r>
              <a:rPr lang="uk-UA" dirty="0" smtClean="0">
                <a:latin typeface="Century" pitchFamily="18" charset="0"/>
              </a:rPr>
              <a:t>.527.</a:t>
            </a:r>
            <a:r>
              <a:rPr lang="en-US" dirty="0" smtClean="0">
                <a:latin typeface="Century" pitchFamily="18" charset="0"/>
              </a:rPr>
              <a:t>org</a:t>
            </a:r>
            <a:r>
              <a:rPr lang="uk-UA" dirty="0" smtClean="0">
                <a:latin typeface="Century" pitchFamily="18" charset="0"/>
              </a:rPr>
              <a:t>.</a:t>
            </a:r>
            <a:r>
              <a:rPr lang="en-US" dirty="0" err="1" smtClean="0">
                <a:latin typeface="Century" pitchFamily="18" charset="0"/>
              </a:rPr>
              <a:t>ua</a:t>
            </a:r>
            <a:r>
              <a:rPr lang="uk-UA" dirty="0" smtClean="0">
                <a:latin typeface="Century" pitchFamily="18" charset="0"/>
              </a:rPr>
              <a:t>;</a:t>
            </a:r>
            <a:endParaRPr lang="ru-RU" dirty="0" smtClean="0">
              <a:latin typeface="Century" pitchFamily="18" charset="0"/>
            </a:endParaRPr>
          </a:p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0 800 500 225 </a:t>
            </a:r>
            <a:r>
              <a:rPr lang="uk-UA" dirty="0" smtClean="0">
                <a:latin typeface="Century" pitchFamily="18" charset="0"/>
              </a:rPr>
              <a:t>або 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116 111 </a:t>
            </a:r>
            <a:r>
              <a:rPr lang="uk-UA" dirty="0" smtClean="0">
                <a:latin typeface="Century" pitchFamily="18" charset="0"/>
              </a:rPr>
              <a:t>(для дзвінків з мобільного) – Національна дитяча «гаряча лінія»;</a:t>
            </a:r>
            <a:endParaRPr lang="ru-RU" dirty="0" smtClean="0">
              <a:latin typeface="Century" pitchFamily="18" charset="0"/>
            </a:endParaRPr>
          </a:p>
          <a:p>
            <a:pPr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0 800 500 335 </a:t>
            </a:r>
            <a:r>
              <a:rPr lang="uk-UA" dirty="0" smtClean="0">
                <a:latin typeface="Century" pitchFamily="18" charset="0"/>
              </a:rPr>
              <a:t>– Національна безкоштовна гаряча лінія з попередження насильства, торгівлі людьми та гендерної дискримінації або 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116 123 </a:t>
            </a:r>
            <a:r>
              <a:rPr lang="uk-UA" dirty="0" smtClean="0">
                <a:latin typeface="Century" pitchFamily="18" charset="0"/>
              </a:rPr>
              <a:t>(для дзвінків з мобільного)  Громадської організації «</a:t>
            </a:r>
            <a:r>
              <a:rPr lang="uk-UA" dirty="0" err="1" smtClean="0">
                <a:latin typeface="Century" pitchFamily="18" charset="0"/>
              </a:rPr>
              <a:t>Ла</a:t>
            </a:r>
            <a:r>
              <a:rPr lang="uk-UA" dirty="0" smtClean="0">
                <a:latin typeface="Century" pitchFamily="18" charset="0"/>
              </a:rPr>
              <a:t> </a:t>
            </a:r>
            <a:r>
              <a:rPr lang="uk-UA" dirty="0" err="1" smtClean="0">
                <a:latin typeface="Century" pitchFamily="18" charset="0"/>
              </a:rPr>
              <a:t>Страда-Україна</a:t>
            </a:r>
            <a:r>
              <a:rPr lang="uk-UA" dirty="0" smtClean="0">
                <a:latin typeface="Century" pitchFamily="18" charset="0"/>
              </a:rPr>
              <a:t>».</a:t>
            </a: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357166"/>
            <a:ext cx="6553200" cy="7159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КЛАСНИЙ КЕРІВНИК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0123236"/>
              </p:ext>
            </p:extLst>
          </p:nvPr>
        </p:nvGraphicFramePr>
        <p:xfrm>
          <a:off x="2214546" y="1285860"/>
          <a:ext cx="635798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Казанский (Приволжский) федеральный университет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2643182"/>
            <a:ext cx="1838330" cy="16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1868" y="116632"/>
            <a:ext cx="6932620" cy="1000132"/>
          </a:xfrm>
        </p:spPr>
        <p:txBody>
          <a:bodyPr>
            <a:noAutofit/>
          </a:bodyPr>
          <a:lstStyle/>
          <a:p>
            <a:pPr algn="l"/>
            <a:r>
              <a:rPr lang="uk-UA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ЯК ВПОРАТИСЯ З ПАНІКОЮ В СКЛАДНИЙ ЧАС КАРАНТИНУ</a:t>
            </a:r>
            <a:endParaRPr lang="uk-UA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37518"/>
            <a:ext cx="6786610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12 способів впоратися з тривогою під час карантину. Поради від психологів </a:t>
            </a:r>
            <a:r>
              <a:rPr lang="uk-UA" dirty="0" smtClean="0">
                <a:latin typeface="Century" pitchFamily="18" charset="0"/>
                <a:hlinkClick r:id="rId3"/>
              </a:rPr>
              <a:t>https://www.imena.ua/blog/12-ways-to-deal-with-anxiety-during-quarantine/</a:t>
            </a:r>
            <a:r>
              <a:rPr lang="uk-UA" dirty="0" smtClean="0">
                <a:latin typeface="Century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5356" y="2060848"/>
            <a:ext cx="6715156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Як пережити карантин і не панікувати через </a:t>
            </a:r>
            <a:r>
              <a:rPr lang="uk-UA" dirty="0" err="1" smtClean="0">
                <a:latin typeface="Century" pitchFamily="18" charset="0"/>
              </a:rPr>
              <a:t>коронавірус</a:t>
            </a:r>
            <a:r>
              <a:rPr lang="uk-UA" dirty="0" smtClean="0">
                <a:latin typeface="Century" pitchFamily="18" charset="0"/>
              </a:rPr>
              <a:t>: </a:t>
            </a:r>
            <a:r>
              <a:rPr lang="uk-UA" dirty="0" smtClean="0">
                <a:latin typeface="Century" pitchFamily="18" charset="0"/>
                <a:hlinkClick r:id="rId4"/>
              </a:rPr>
              <a:t>https://kyivmaps.com/ua/blog/kak-perezit-karantin-i-ne-panikovat-iz-za-koronavirusa-otvecaut-psihoterapevty</a:t>
            </a:r>
            <a:r>
              <a:rPr lang="uk-UA" dirty="0" smtClean="0">
                <a:latin typeface="Century" pitchFamily="18" charset="0"/>
              </a:rPr>
              <a:t> </a:t>
            </a:r>
            <a:endParaRPr lang="uk-UA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009726"/>
            <a:ext cx="7215206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Century" pitchFamily="18" charset="0"/>
              </a:rPr>
              <a:t>Антикоронавірус</a:t>
            </a:r>
            <a:r>
              <a:rPr lang="uk-UA" dirty="0" smtClean="0">
                <a:latin typeface="Century" pitchFamily="18" charset="0"/>
              </a:rPr>
              <a:t>: 10 способів подолати паніку під час </a:t>
            </a:r>
            <a:r>
              <a:rPr lang="uk-UA" dirty="0" err="1" smtClean="0">
                <a:latin typeface="Century" pitchFamily="18" charset="0"/>
              </a:rPr>
              <a:t>карантинуДжерело</a:t>
            </a:r>
            <a:r>
              <a:rPr lang="uk-UA" dirty="0" smtClean="0">
                <a:latin typeface="Century" pitchFamily="18" charset="0"/>
              </a:rPr>
              <a:t>:</a:t>
            </a:r>
            <a:r>
              <a:rPr lang="uk-UA" dirty="0" err="1" smtClean="0">
                <a:latin typeface="Century" pitchFamily="18" charset="0"/>
              </a:rPr>
              <a:t> </a:t>
            </a:r>
            <a:r>
              <a:rPr lang="uk-UA" dirty="0" err="1" smtClean="0">
                <a:latin typeface="Century" pitchFamily="18" charset="0"/>
                <a:hlinkClick r:id="rId5"/>
              </a:rPr>
              <a:t>http</a:t>
            </a:r>
            <a:r>
              <a:rPr lang="uk-UA" dirty="0" smtClean="0">
                <a:latin typeface="Century" pitchFamily="18" charset="0"/>
                <a:hlinkClick r:id="rId5"/>
              </a:rPr>
              <a:t>s://www.kadrovik01.com.ua/news/4000-antikoronavrus-10-sposobv-podolati-panku-pd-chas-karantinu</a:t>
            </a:r>
            <a:endParaRPr lang="uk-UA" dirty="0" smtClean="0"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6208" y="3945830"/>
            <a:ext cx="6572296" cy="92333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Впоратися з емоціями під час карантину </a:t>
            </a:r>
            <a:r>
              <a:rPr lang="uk-UA" dirty="0" smtClean="0">
                <a:latin typeface="Century" pitchFamily="18" charset="0"/>
                <a:hlinkClick r:id="rId6"/>
              </a:rPr>
              <a:t>https://firtka.if.ua/blog/view/vporatisia-z-emotsiiami-pid-chas-karantinu</a:t>
            </a:r>
            <a:endParaRPr lang="uk-UA" dirty="0" smtClean="0"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8820" y="4904000"/>
            <a:ext cx="6883660" cy="1477328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Карантин — час для довгих і глибоких бесід: 8 порад психолога, як зберегти спокій у родині </a:t>
            </a:r>
            <a:r>
              <a:rPr lang="uk-UA" dirty="0" smtClean="0">
                <a:latin typeface="Century" pitchFamily="18" charset="0"/>
                <a:hlinkClick r:id="rId7"/>
              </a:rPr>
              <a:t>https://osvitoria.media/experience/karantyn-chas-dlya-dovgyh-i-glybokyh-besid-8-porad-psyhologa-yak-zberegty-spokij-v-rodyni/</a:t>
            </a:r>
            <a:r>
              <a:rPr lang="uk-UA" dirty="0" smtClean="0">
                <a:latin typeface="Century" pitchFamily="18" charset="0"/>
              </a:rPr>
              <a:t> </a:t>
            </a:r>
            <a:endParaRPr lang="uk-UA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14290"/>
            <a:ext cx="7524328" cy="1125559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ТОЛЕРАНТНЕ СТАВЛЕННЯ ДО ЛЮДЕЙ, ЯКІ ХВОРІЮТЬ АБО ПЕРЕХВОРІЛИ НА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10242" name="Picture 2" descr="На Вишгородщині коронавірус захоплює нові території ➢ Погляд ➢ Новини Києва  та Київщини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908720"/>
            <a:ext cx="1590125" cy="83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AutoShape 4" descr="За столиками сидят человечки, а учитель указывает на доску.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загружено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668" y="2000240"/>
            <a:ext cx="3189196" cy="1785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6174" y="4071942"/>
            <a:ext cx="707233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mtClean="0">
                <a:latin typeface="Century" pitchFamily="18" charset="0"/>
              </a:rPr>
              <a:t> Коронавірусний булінг. Як пояснити дітям, що хворіти – не соромно </a:t>
            </a:r>
            <a:r>
              <a:rPr lang="uk-UA" smtClean="0">
                <a:latin typeface="Century" pitchFamily="18" charset="0"/>
                <a:hlinkClick r:id="rId5"/>
              </a:rPr>
              <a:t>https://nus.org.ua/articles/koronavirusnyj-buling-yak-poyasnyty-dityam-shho-hvority-ne-soromno</a:t>
            </a:r>
            <a:r>
              <a:rPr lang="uk-UA" b="1" smtClean="0">
                <a:latin typeface="Century" pitchFamily="18" charset="0"/>
                <a:hlinkClick r:id="rId5"/>
              </a:rPr>
              <a:t>/</a:t>
            </a:r>
            <a:endParaRPr lang="uk-UA" b="1" smtClean="0">
              <a:latin typeface="Century" pitchFamily="18" charset="0"/>
            </a:endParaRPr>
          </a:p>
          <a:p>
            <a:endParaRPr lang="uk-UA" b="1" smtClean="0"/>
          </a:p>
          <a:p>
            <a:r>
              <a:rPr lang="uk-UA" smtClean="0">
                <a:latin typeface="Century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55" y="625136"/>
            <a:ext cx="3960441" cy="2128270"/>
          </a:xfr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vert="horz"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Запитання для учнів щодо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COVID-19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139953" y="147774"/>
            <a:ext cx="4889712" cy="4937410"/>
            <a:chOff x="1545821" y="562757"/>
            <a:chExt cx="5909482" cy="587536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43" t="13433" r="27938" b="6250"/>
            <a:stretch/>
          </p:blipFill>
          <p:spPr bwMode="auto">
            <a:xfrm>
              <a:off x="1545821" y="562757"/>
              <a:ext cx="5909482" cy="5875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932040" y="1340768"/>
              <a:ext cx="1080120" cy="36933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5289230" y="2397089"/>
              <a:ext cx="280052" cy="151159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3406401" y="6196662"/>
              <a:ext cx="1080120" cy="184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64737" y="4584169"/>
            <a:ext cx="69799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mtClean="0">
                <a:latin typeface="Century" pitchFamily="18" charset="0"/>
                <a:hlinkClick r:id="rId4"/>
              </a:rPr>
              <a:t>http://www.soippo.edu.ua/</a:t>
            </a:r>
            <a:r>
              <a:rPr lang="uk-UA" smtClean="0">
                <a:latin typeface="Century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uk-UA" smtClean="0">
                <a:latin typeface="Century" pitchFamily="18" charset="0"/>
              </a:rPr>
              <a:t>СТОРІНКА МЕТОДИСТА </a:t>
            </a:r>
          </a:p>
          <a:p>
            <a:pPr marL="342900" indent="-342900">
              <a:buFont typeface="+mj-lt"/>
              <a:buAutoNum type="arabicPeriod"/>
            </a:pPr>
            <a:r>
              <a:rPr lang="uk-UA" smtClean="0">
                <a:latin typeface="Century" pitchFamily="18" charset="0"/>
              </a:rPr>
              <a:t>На допомогу вчителю, методисту: Виховна робота </a:t>
            </a:r>
          </a:p>
          <a:p>
            <a:pPr marL="342900" indent="-342900">
              <a:buFont typeface="+mj-lt"/>
              <a:buAutoNum type="arabicPeriod"/>
            </a:pPr>
            <a:r>
              <a:rPr lang="uk-UA" smtClean="0">
                <a:latin typeface="Century" pitchFamily="18" charset="0"/>
              </a:rPr>
              <a:t>Заступнику директора з виховної роботи – на допомогу в організації виховного процесу учнів під час карантинних заходів </a:t>
            </a:r>
          </a:p>
          <a:p>
            <a:pPr marL="342900" indent="-342900">
              <a:buFont typeface="+mj-lt"/>
              <a:buAutoNum type="arabicPeriod"/>
            </a:pPr>
            <a:r>
              <a:rPr lang="uk-UA" smtClean="0">
                <a:latin typeface="Century" pitchFamily="18" charset="0"/>
                <a:hlinkClick r:id="rId5"/>
              </a:rPr>
              <a:t>Запитання для учнів щодо COVID-19</a:t>
            </a:r>
            <a:endParaRPr lang="uk-UA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363" y="188640"/>
            <a:ext cx="6767514" cy="92869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Булінг: поради та вправи для протидії цькуванню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196752"/>
            <a:ext cx="6963115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Скажи булінгу «Ні!»: поради та вправи для протидії цькуванню </a:t>
            </a:r>
            <a:r>
              <a:rPr lang="uk-UA" dirty="0" smtClean="0">
                <a:latin typeface="Century" pitchFamily="18" charset="0"/>
                <a:hlinkClick r:id="rId3"/>
              </a:rPr>
              <a:t>https://naurok.com.ua/post/skazhi-bulingu-ni-poradi-ta-vpravi-dlya-protidi-ckuvannyu?fbclid=IwAR1LIZB1PY9pSRvT6c5CZS_NMPgZpr6UwND3K6wh8zj2iSN71vBoMwhjFqE</a:t>
            </a:r>
            <a:r>
              <a:rPr lang="uk-UA" dirty="0" smtClean="0">
                <a:latin typeface="Century" pitchFamily="18" charset="0"/>
              </a:rPr>
              <a:t>;</a:t>
            </a:r>
            <a:endParaRPr lang="uk-UA" dirty="0"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6781" y="2730974"/>
            <a:ext cx="6100713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Як побороти булінг: інструкція для дітей, батьків та вчителів </a:t>
            </a:r>
            <a:r>
              <a:rPr lang="uk-UA" dirty="0" smtClean="0">
                <a:latin typeface="Century" pitchFamily="18" charset="0"/>
                <a:hlinkClick r:id="rId4"/>
              </a:rPr>
              <a:t>https://zmina.info/instructions/jiak_poboroti_buling_instrukcijia_dljia_ditej_ta_doroslih_/</a:t>
            </a:r>
            <a:endParaRPr lang="uk-UA" dirty="0"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9" y="3933056"/>
            <a:ext cx="7034551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Як протистояти булінгу: 9 практичних порад </a:t>
            </a:r>
            <a:r>
              <a:rPr lang="uk-UA" dirty="0" smtClean="0">
                <a:latin typeface="Century" pitchFamily="18" charset="0"/>
                <a:hlinkClick r:id="rId5"/>
              </a:rPr>
              <a:t>https://bokmal.com.ua/life/yak-protistoyati-bulingu-9-praktichnih-porad/</a:t>
            </a:r>
            <a:r>
              <a:rPr lang="uk-UA" dirty="0" smtClean="0">
                <a:latin typeface="Century" pitchFamily="18" charset="0"/>
              </a:rPr>
              <a:t> </a:t>
            </a:r>
            <a:endParaRPr lang="uk-UA" dirty="0"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6781" y="4891613"/>
            <a:ext cx="6000792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" pitchFamily="18" charset="0"/>
              </a:rPr>
              <a:t>Поради батькам і дітям: як розпізнати булінг і реагувати на його прояви </a:t>
            </a:r>
            <a:r>
              <a:rPr lang="uk-UA" dirty="0" smtClean="0">
                <a:latin typeface="Century" pitchFamily="18" charset="0"/>
                <a:hlinkClick r:id="rId6"/>
              </a:rPr>
              <a:t>https://ldn.org.ua/consultations/porady-dityam-i-batkam-yak-rozpiznaty-bulinh-i-reahuvaty-na-joho-proyavy/</a:t>
            </a:r>
            <a:r>
              <a:rPr lang="uk-UA" dirty="0" smtClean="0">
                <a:latin typeface="Century" pitchFamily="18" charset="0"/>
              </a:rPr>
              <a:t> </a:t>
            </a:r>
            <a:endParaRPr lang="uk-UA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5706" y="404664"/>
            <a:ext cx="5451518" cy="129614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ЗДОРОВИЙ СПОСІБ ЖИТТЯ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8195" name="Picture 3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3" cstate="print"/>
          <a:srcRect l="5099" r="13322"/>
          <a:stretch>
            <a:fillRect/>
          </a:stretch>
        </p:blipFill>
        <p:spPr bwMode="auto">
          <a:xfrm>
            <a:off x="7452320" y="131138"/>
            <a:ext cx="1447013" cy="221774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91556" y="1700808"/>
            <a:ext cx="700092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Кроком руш -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Baby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Shark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Українською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Дитячі Пісні – З Любов'ю до Дітей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https://www.youtube.com/watch?v=cUmvYKFcP2g&amp;list=PLElG6fwk_0UmWfbppU9Y_Qp8kOGDOvfDs&amp;index=5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Пісня про футбол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https://www.youtube.com/watch?v=F_DhrpzzQw4&amp;list=PLElG6fwk_0UmWfbppU9Y_Qp8kOGDOvfDs&amp;index=27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Зарядка . Фізкультхвилинка розминка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https://www.youtube.com/watch?v=A09aJ3gvLWs&amp;list=PLElG6fwk_0UmWfbppU9Y_Qp8kOGDOvfDs&amp;index=3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Руханка для дітей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https://www.youtube.com/watch?v=Hxaxd229Kt8&amp;list=PLElG6fwk_0UmWfbppU9Y_Qp8kOGDOvfDs&amp;index=15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Фізкультура/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руханка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https://www.youtube.com/watch?v=n6fQpQ4c5qU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Руханка «Ведмідь Чарлі «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Аґаду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https://youtu.be/VtEcBIn8kRo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357166"/>
            <a:ext cx="4947462" cy="148765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БЕЗПЕЧНИЙ ІНТЕРНЕТ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3" name="Рисунок 2" descr="ᐈ Человечки для презентаций фото, фотографии человечки для презентации |  скачать на Depositphotos®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197231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28794" y="1888071"/>
            <a:ext cx="700092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Безпека в Інтернеті: що потрібно знати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https://pon.org.ua/novyny/5427-bezpeka-v-nternet-scho-potrbno-znati.html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11 правил безпеки в інтернеті, яких батьки мають навчити дітей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https://life.pravda.com.ua/society/2016/09/2/217608/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Безпека дітей в інтернеті 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https://mon.gov.ua/ua/osvita/pozashkilna-osvita/vihovna-robota-ta-zahist-prav-ditini/bezpeka-ditej-v-interneti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Інформаційний матеріал про «Безпеку в інтернеті»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http://stepmnvk.net.ua/bezpeka-v-іnternetі.html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«Безпека в інтернеті – це як власна гігієна: про неї треба дбати щодня»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https://zaxid.net/bezpeka_v_interneti___tse_yak_vlasna_gigiyena_pro_neyi_treba_dbati_kilka_raziv_na_den_n1456337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Безпека дітей в Інтернеті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http://youtube.com/watch?v=dJn2g2zxOik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Безпека в Інтернеті для дітей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http://youtube.com/watch?v=1c6RMovuir0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Корисні підказки 2. Увага! Інтернет!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http://youtube.com/watch?v=ypVAqanYe-g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Правила з Інтернет-безпеки для дома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https://www.youtube.com/watch?v=MfTGJJmDP50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Розкажіть дітям про безпеку в інтернеті </a:t>
            </a:r>
            <a:r>
              <a:rPr kumimoji="0" lang="uk-UA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https://www.youtube.com/watch?v=kfAIXHzKurI</a:t>
            </a:r>
            <a:endParaRPr kumimoji="0" lang="uk-UA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3571900" cy="135732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" pitchFamily="18" charset="0"/>
              </a:rPr>
              <a:t>ГРУДЕНЬ 2020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" pitchFamily="18" charset="0"/>
            </a:endParaRPr>
          </a:p>
        </p:txBody>
      </p:sp>
      <p:pic>
        <p:nvPicPr>
          <p:cNvPr id="3074" name="Picture 2" descr="Pin on Человечки для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830" y="160338"/>
            <a:ext cx="1847850" cy="2466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 descr="Версия для печати » Клипарт: 3D Рождество"/>
          <p:cNvPicPr>
            <a:picLocks noChangeAspect="1" noChangeArrowheads="1"/>
          </p:cNvPicPr>
          <p:nvPr/>
        </p:nvPicPr>
        <p:blipFill>
          <a:blip r:embed="rId4"/>
          <a:srcRect b="51613"/>
          <a:stretch>
            <a:fillRect/>
          </a:stretch>
        </p:blipFill>
        <p:spPr bwMode="auto">
          <a:xfrm>
            <a:off x="6727680" y="2357602"/>
            <a:ext cx="1946726" cy="179147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80" name="AutoShape 8" descr="Эпидемиология ВИЧ / СПИДа Красная лента Всемирный день борьбы со СПИДом,  Всемирный день борьбы со СПИДом,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>
              <a:latin typeface="Century" pitchFamily="18" charset="0"/>
            </a:endParaRPr>
          </a:p>
        </p:txBody>
      </p:sp>
      <p:sp>
        <p:nvSpPr>
          <p:cNvPr id="3082" name="AutoShape 10" descr="Эпидемиология ВИЧ / СПИДа Красная лента Всемирный день борьбы со СПИДом,  Всемирный день борьбы со СПИДом,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>
              <a:latin typeface="Century" pitchFamily="18" charset="0"/>
            </a:endParaRPr>
          </a:p>
        </p:txBody>
      </p:sp>
      <p:sp>
        <p:nvSpPr>
          <p:cNvPr id="3086" name="AutoShape 14" descr="Красная лента png - картинки и иконки без ф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>
              <a:latin typeface="Century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067269" y="1393825"/>
            <a:ext cx="2504731" cy="2638067"/>
            <a:chOff x="1857356" y="1714488"/>
            <a:chExt cx="2066925" cy="2209801"/>
          </a:xfrm>
        </p:grpSpPr>
        <p:pic>
          <p:nvPicPr>
            <p:cNvPr id="3078" name="Picture 6" descr="Картинки по запросу черные человечки для презентации | Презентация,  Картинки, Эмодзи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966" l="0" r="89862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1714488"/>
              <a:ext cx="2066925" cy="220980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088" name="Picture 16" descr="Внеучебная жизнь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25" b="100000" l="2174" r="100000"/>
                      </a14:imgEffect>
                    </a14:imgLayer>
                  </a14:imgProps>
                </a:ext>
              </a:extLst>
            </a:blip>
            <a:srcRect l="6982"/>
            <a:stretch>
              <a:fillRect/>
            </a:stretch>
          </p:blipFill>
          <p:spPr bwMode="auto">
            <a:xfrm rot="1492169">
              <a:off x="2908614" y="1984959"/>
              <a:ext cx="680144" cy="108884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3090" name="Picture 18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 rotWithShape="1">
          <a:blip r:embed="rId9"/>
          <a:srcRect l="8704" r="7156" b="7261"/>
          <a:stretch/>
        </p:blipFill>
        <p:spPr bwMode="auto">
          <a:xfrm>
            <a:off x="4353697" y="3531359"/>
            <a:ext cx="2071702" cy="27903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59632" y="3790781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іжнародний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день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боротьби зі СНІДОМ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6300028"/>
            <a:ext cx="299953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entury" pitchFamily="18" charset="0"/>
                <a:cs typeface="Times New Roman" pitchFamily="18" charset="0"/>
              </a:rPr>
              <a:t>16 днів проти насильства</a:t>
            </a:r>
            <a:endParaRPr lang="ru-RU" b="1" dirty="0" smtClean="0">
              <a:latin typeface="Century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8820" y="2204864"/>
            <a:ext cx="3429024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День Збройних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Сил України</a:t>
            </a:r>
            <a:endParaRPr lang="ru-RU" b="1" dirty="0" smtClean="0">
              <a:latin typeface="Century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3995772"/>
            <a:ext cx="276229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День Святого Миколая</a:t>
            </a:r>
            <a:endParaRPr lang="ru-RU" b="1" dirty="0" smtClean="0"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8A8A8A"/>
      </a:accent1>
      <a:accent2>
        <a:srgbClr val="3B3B3B"/>
      </a:accent2>
      <a:accent3>
        <a:srgbClr val="FFAA01"/>
      </a:accent3>
      <a:accent4>
        <a:srgbClr val="FF0000"/>
      </a:accent4>
      <a:accent5>
        <a:srgbClr val="8A8A8A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456</Words>
  <Application>Microsoft Office PowerPoint</Application>
  <PresentationFormat>Экран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</vt:lpstr>
      <vt:lpstr>Times New Roman</vt:lpstr>
      <vt:lpstr>1_Office Theme</vt:lpstr>
      <vt:lpstr>Виховна робота  в умовах карантину</vt:lpstr>
      <vt:lpstr>КЛАСНИЙ КЕРІВНИК</vt:lpstr>
      <vt:lpstr>ЯК ВПОРАТИСЯ З ПАНІКОЮ В СКЛАДНИЙ ЧАС КАРАНТИНУ</vt:lpstr>
      <vt:lpstr>ТОЛЕРАНТНЕ СТАВЛЕННЯ ДО ЛЮДЕЙ, ЯКІ ХВОРІЮТЬ АБО ПЕРЕХВОРІЛИ НА </vt:lpstr>
      <vt:lpstr>Запитання для учнів щодо COVID-19</vt:lpstr>
      <vt:lpstr>Булінг: поради та вправи для протидії цькуванню</vt:lpstr>
      <vt:lpstr>ЗДОРОВИЙ СПОСІБ ЖИТТЯ </vt:lpstr>
      <vt:lpstr>БЕЗПЕЧНИЙ ІНТЕРНЕТ</vt:lpstr>
      <vt:lpstr>ГРУДЕНЬ 2020</vt:lpstr>
      <vt:lpstr>ТЕХНІКА БЕЗПЕКИ ПІД ЧАС ЗИМОВИХ КАНІКУЛ</vt:lpstr>
      <vt:lpstr>БАТЬКІВСЬКІ ЗБОРИ</vt:lpstr>
      <vt:lpstr>ТЕЛЕФОНИ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Игорь</cp:lastModifiedBy>
  <cp:revision>305</cp:revision>
  <dcterms:created xsi:type="dcterms:W3CDTF">2012-04-26T17:06:14Z</dcterms:created>
  <dcterms:modified xsi:type="dcterms:W3CDTF">2020-12-28T09:11:17Z</dcterms:modified>
</cp:coreProperties>
</file>