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7" r:id="rId8"/>
    <p:sldId id="264" r:id="rId9"/>
    <p:sldId id="263" r:id="rId10"/>
    <p:sldId id="261" r:id="rId11"/>
    <p:sldId id="265" r:id="rId12"/>
    <p:sldId id="269" r:id="rId13"/>
    <p:sldId id="270" r:id="rId14"/>
    <p:sldId id="266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ysterni.com/publication.php?id=1547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JAug91yo8ak" TargetMode="External"/><Relationship Id="rId5" Type="http://schemas.openxmlformats.org/officeDocument/2006/relationships/hyperlink" Target="https://www.youtube.com/watch?v=teYbjXfKIhc" TargetMode="External"/><Relationship Id="rId4" Type="http://schemas.openxmlformats.org/officeDocument/2006/relationships/hyperlink" Target="https://www.youtube.com/watch?v=UD5YFvzen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5YFvzen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teYbjXfKIhc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JAug91yo8a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16" descr="1.w8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26" y="0"/>
            <a:ext cx="525517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02254">
            <a:off x="-429699" y="2449349"/>
            <a:ext cx="5395854" cy="177983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uk-UA" sz="6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r>
              <a:rPr lang="uk-UA" sz="6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День вишиванки</a:t>
            </a:r>
            <a:r>
              <a:rPr lang="uk-UA" sz="66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uk-UA" sz="66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20.05.2021</a:t>
            </a:r>
            <a:endParaRPr lang="ru-RU" sz="6600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12" name="Прямоугольник 11"/>
          <p:cNvSpPr/>
          <p:nvPr/>
        </p:nvSpPr>
        <p:spPr>
          <a:xfrm rot="20591515">
            <a:off x="53582" y="1711216"/>
            <a:ext cx="41072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Всесвітній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6282" y="4786322"/>
            <a:ext cx="435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Блужан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Т.В., методист з виховної роботи</a:t>
            </a:r>
          </a:p>
          <a:p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навчально-методичного відділу координації освітньої діяльності та професійного розвитку  Сумського ОІППО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629524" cy="857257"/>
          </a:xfrm>
        </p:spPr>
        <p:txBody>
          <a:bodyPr/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Дослідницька робота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00306"/>
            <a:ext cx="5286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449263" algn="just"/>
            <a:r>
              <a:rPr lang="ru-RU" sz="2400" dirty="0" err="1" smtClean="0">
                <a:latin typeface="Book Antiqua" pitchFamily="18" charset="0"/>
              </a:rPr>
              <a:t>Знайти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якнайбільше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фактів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з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історії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вишиванок</a:t>
            </a:r>
            <a:r>
              <a:rPr lang="ru-RU" sz="2400" dirty="0" smtClean="0">
                <a:latin typeface="Book Antiqua" pitchFamily="18" charset="0"/>
              </a:rPr>
              <a:t> та </a:t>
            </a:r>
            <a:r>
              <a:rPr lang="ru-RU" sz="2400" dirty="0" err="1" smtClean="0">
                <a:latin typeface="Book Antiqua" pitchFamily="18" charset="0"/>
              </a:rPr>
              <a:t>оформити</a:t>
            </a:r>
            <a:r>
              <a:rPr lang="ru-RU" sz="2400" dirty="0" smtClean="0">
                <a:latin typeface="Book Antiqua" pitchFamily="18" charset="0"/>
              </a:rPr>
              <a:t> у </a:t>
            </a:r>
            <a:r>
              <a:rPr lang="ru-RU" sz="2400" dirty="0" err="1" smtClean="0">
                <a:latin typeface="Book Antiqua" pitchFamily="18" charset="0"/>
              </a:rPr>
              <a:t>вигляді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дослідницького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проєкту</a:t>
            </a:r>
            <a:r>
              <a:rPr lang="ru-RU" sz="2400" dirty="0" smtClean="0">
                <a:latin typeface="Book Antiqua" pitchFamily="18" charset="0"/>
              </a:rPr>
              <a:t>! </a:t>
            </a:r>
          </a:p>
          <a:p>
            <a:pPr marL="360363" indent="449263" algn="just"/>
            <a:r>
              <a:rPr lang="ru-RU" sz="2400" dirty="0" err="1" smtClean="0">
                <a:latin typeface="Book Antiqua" pitchFamily="18" charset="0"/>
              </a:rPr>
              <a:t>Дізнатися</a:t>
            </a:r>
            <a:r>
              <a:rPr lang="ru-RU" sz="2400" dirty="0" smtClean="0">
                <a:latin typeface="Book Antiqua" pitchFamily="18" charset="0"/>
              </a:rPr>
              <a:t>, </a:t>
            </a:r>
            <a:r>
              <a:rPr lang="ru-RU" sz="2400" dirty="0" err="1" smtClean="0">
                <a:latin typeface="Book Antiqua" pitchFamily="18" charset="0"/>
              </a:rPr>
              <a:t>чим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відрізняються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візерунки</a:t>
            </a:r>
            <a:r>
              <a:rPr lang="ru-RU" sz="2400" dirty="0" smtClean="0">
                <a:latin typeface="Book Antiqua" pitchFamily="18" charset="0"/>
              </a:rPr>
              <a:t> на </a:t>
            </a:r>
            <a:r>
              <a:rPr lang="ru-RU" sz="2400" dirty="0" err="1" smtClean="0">
                <a:latin typeface="Book Antiqua" pitchFamily="18" charset="0"/>
              </a:rPr>
              <a:t>вишиванках</a:t>
            </a:r>
            <a:r>
              <a:rPr lang="ru-RU" sz="2400" dirty="0" smtClean="0">
                <a:latin typeface="Book Antiqua" pitchFamily="18" charset="0"/>
              </a:rPr>
              <a:t> у </a:t>
            </a:r>
            <a:r>
              <a:rPr lang="ru-RU" sz="2400" dirty="0" err="1" smtClean="0">
                <a:latin typeface="Book Antiqua" pitchFamily="18" charset="0"/>
              </a:rPr>
              <a:t>залежності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від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регіону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країни</a:t>
            </a:r>
            <a:r>
              <a:rPr lang="ru-RU" sz="2400" dirty="0" smtClean="0">
                <a:latin typeface="Book Antiqua" pitchFamily="18" charset="0"/>
              </a:rPr>
              <a:t>.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3" name="Picture 2" descr="Харьковщина поддержит акцию «Всемирный день вышиванки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85860"/>
            <a:ext cx="3436117" cy="229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629524" cy="85725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Фотоконкурс 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онлайн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“Фото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або 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селфі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у 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вишиванці”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074" name="Picture 2" descr="Презентація &quot;Вірші до Дня вишиванки&quot;"/>
          <p:cNvPicPr>
            <a:picLocks noChangeAspect="1" noChangeArrowheads="1"/>
          </p:cNvPicPr>
          <p:nvPr/>
        </p:nvPicPr>
        <p:blipFill>
          <a:blip r:embed="rId3"/>
          <a:srcRect l="5714" t="11498" r="49825" b="3809"/>
          <a:stretch>
            <a:fillRect/>
          </a:stretch>
        </p:blipFill>
        <p:spPr bwMode="auto">
          <a:xfrm>
            <a:off x="214282" y="1571612"/>
            <a:ext cx="2793253" cy="39906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72198" y="2285992"/>
            <a:ext cx="30718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Book Antiqua" pitchFamily="18" charset="0"/>
              </a:rPr>
              <a:t>Щоб святкувати </a:t>
            </a:r>
          </a:p>
          <a:p>
            <a:r>
              <a:rPr lang="uk-UA" sz="2000" dirty="0" smtClean="0">
                <a:latin typeface="Book Antiqua" pitchFamily="18" charset="0"/>
              </a:rPr>
              <a:t>День вишиванки, не потрібно нічого особливого. Варто лише одягнути вишиванку і бути частиною святкування.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1500175"/>
            <a:ext cx="2714644" cy="430887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100" dirty="0" err="1" smtClean="0">
                <a:latin typeface="Book Antiqua" pitchFamily="18" charset="0"/>
              </a:rPr>
              <a:t>Вишиванка</a:t>
            </a:r>
            <a:r>
              <a:rPr lang="ru-RU" sz="1100" dirty="0" smtClean="0">
                <a:latin typeface="Book Antiqua" pitchFamily="18" charset="0"/>
              </a:rPr>
              <a:t> - символ </a:t>
            </a:r>
            <a:r>
              <a:rPr lang="ru-RU" sz="1100" dirty="0" err="1" smtClean="0">
                <a:latin typeface="Book Antiqua" pitchFamily="18" charset="0"/>
              </a:rPr>
              <a:t>Батьківщини</a:t>
            </a:r>
            <a:r>
              <a:rPr lang="ru-RU" sz="1100" dirty="0" smtClean="0">
                <a:latin typeface="Book Antiqua" pitchFamily="18" charset="0"/>
              </a:rPr>
              <a:t>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err="1" smtClean="0">
                <a:latin typeface="Book Antiqua" pitchFamily="18" charset="0"/>
              </a:rPr>
              <a:t>Дзеркало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народної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душі</a:t>
            </a:r>
            <a:r>
              <a:rPr lang="ru-RU" sz="1100" dirty="0" smtClean="0">
                <a:latin typeface="Book Antiqua" pitchFamily="18" charset="0"/>
              </a:rPr>
              <a:t>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smtClean="0">
                <a:latin typeface="Book Antiqua" pitchFamily="18" charset="0"/>
              </a:rPr>
              <a:t>В </a:t>
            </a:r>
            <a:r>
              <a:rPr lang="ru-RU" sz="1100" dirty="0" err="1" smtClean="0">
                <a:latin typeface="Book Antiqua" pitchFamily="18" charset="0"/>
              </a:rPr>
              <a:t>колисанці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купані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хвилини</a:t>
            </a:r>
            <a:r>
              <a:rPr lang="ru-RU" sz="1100" dirty="0" smtClean="0">
                <a:latin typeface="Book Antiqua" pitchFamily="18" charset="0"/>
              </a:rPr>
              <a:t>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err="1" smtClean="0">
                <a:latin typeface="Book Antiqua" pitchFamily="18" charset="0"/>
              </a:rPr>
              <a:t>Світло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і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тривоги</a:t>
            </a:r>
            <a:r>
              <a:rPr lang="ru-RU" sz="1100" dirty="0" smtClean="0">
                <a:latin typeface="Book Antiqua" pitchFamily="18" charset="0"/>
              </a:rPr>
              <a:t> у </a:t>
            </a:r>
            <a:r>
              <a:rPr lang="ru-RU" sz="1100" dirty="0" err="1" smtClean="0">
                <a:latin typeface="Book Antiqua" pitchFamily="18" charset="0"/>
              </a:rPr>
              <a:t>вірші</a:t>
            </a:r>
            <a:r>
              <a:rPr lang="ru-RU" sz="1100" dirty="0" smtClean="0">
                <a:latin typeface="Book Antiqua" pitchFamily="18" charset="0"/>
              </a:rPr>
              <a:t>.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err="1" smtClean="0">
                <a:latin typeface="Book Antiqua" pitchFamily="18" charset="0"/>
              </a:rPr>
              <a:t>Вишиванка</a:t>
            </a:r>
            <a:r>
              <a:rPr lang="ru-RU" sz="1100" dirty="0" smtClean="0">
                <a:latin typeface="Book Antiqua" pitchFamily="18" charset="0"/>
              </a:rPr>
              <a:t> - </a:t>
            </a:r>
            <a:r>
              <a:rPr lang="ru-RU" sz="1100" dirty="0" err="1" smtClean="0">
                <a:latin typeface="Book Antiqua" pitchFamily="18" charset="0"/>
              </a:rPr>
              <a:t>дитинча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кирпате</a:t>
            </a:r>
            <a:r>
              <a:rPr lang="ru-RU" sz="1100" dirty="0" smtClean="0">
                <a:latin typeface="Book Antiqua" pitchFamily="18" charset="0"/>
              </a:rPr>
              <a:t>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err="1" smtClean="0">
                <a:latin typeface="Book Antiqua" pitchFamily="18" charset="0"/>
              </a:rPr>
              <a:t>Що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квітки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звиває</a:t>
            </a:r>
            <a:r>
              <a:rPr lang="ru-RU" sz="1100" dirty="0" smtClean="0">
                <a:latin typeface="Book Antiqua" pitchFamily="18" charset="0"/>
              </a:rPr>
              <a:t> в </a:t>
            </a:r>
            <a:r>
              <a:rPr lang="ru-RU" sz="1100" dirty="0" err="1" smtClean="0">
                <a:latin typeface="Book Antiqua" pitchFamily="18" charset="0"/>
              </a:rPr>
              <a:t>перепліт</a:t>
            </a:r>
            <a:r>
              <a:rPr lang="ru-RU" sz="1100" dirty="0" smtClean="0">
                <a:latin typeface="Book Antiqua" pitchFamily="18" charset="0"/>
              </a:rPr>
              <a:t>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err="1" smtClean="0">
                <a:latin typeface="Book Antiqua" pitchFamily="18" charset="0"/>
              </a:rPr>
              <a:t>Материнські</a:t>
            </a:r>
            <a:r>
              <a:rPr lang="ru-RU" sz="1100" dirty="0" smtClean="0">
                <a:latin typeface="Book Antiqua" pitchFamily="18" charset="0"/>
              </a:rPr>
              <a:t> ласки, </a:t>
            </a:r>
            <a:r>
              <a:rPr lang="ru-RU" sz="1100" dirty="0" err="1" smtClean="0">
                <a:latin typeface="Book Antiqua" pitchFamily="18" charset="0"/>
              </a:rPr>
              <a:t>усміх</a:t>
            </a:r>
            <a:r>
              <a:rPr lang="ru-RU" sz="1100" dirty="0" smtClean="0">
                <a:latin typeface="Book Antiqua" pitchFamily="18" charset="0"/>
              </a:rPr>
              <a:t> тата,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err="1" smtClean="0">
                <a:latin typeface="Book Antiqua" pitchFamily="18" charset="0"/>
              </a:rPr>
              <a:t>Прадідів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пророчий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заповіт</a:t>
            </a:r>
            <a:r>
              <a:rPr lang="ru-RU" sz="1100" dirty="0" smtClean="0">
                <a:latin typeface="Book Antiqua" pitchFamily="18" charset="0"/>
              </a:rPr>
              <a:t>.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err="1" smtClean="0">
                <a:latin typeface="Book Antiqua" pitchFamily="18" charset="0"/>
              </a:rPr>
              <a:t>Вишиванка</a:t>
            </a:r>
            <a:r>
              <a:rPr lang="ru-RU" sz="1100" dirty="0" smtClean="0">
                <a:latin typeface="Book Antiqua" pitchFamily="18" charset="0"/>
              </a:rPr>
              <a:t> - </a:t>
            </a:r>
            <a:r>
              <a:rPr lang="ru-RU" sz="1100" dirty="0" err="1" smtClean="0">
                <a:latin typeface="Book Antiqua" pitchFamily="18" charset="0"/>
              </a:rPr>
              <a:t>писанка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чудова</a:t>
            </a:r>
            <a:r>
              <a:rPr lang="ru-RU" sz="1100" dirty="0" smtClean="0">
                <a:latin typeface="Book Antiqua" pitchFamily="18" charset="0"/>
              </a:rPr>
              <a:t>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err="1" smtClean="0">
                <a:latin typeface="Book Antiqua" pitchFamily="18" charset="0"/>
              </a:rPr>
              <a:t>Звізда</a:t>
            </a:r>
            <a:r>
              <a:rPr lang="ru-RU" sz="1100" dirty="0" smtClean="0">
                <a:latin typeface="Book Antiqua" pitchFamily="18" charset="0"/>
              </a:rPr>
              <a:t> ясна, </a:t>
            </a:r>
            <a:r>
              <a:rPr lang="ru-RU" sz="1100" dirty="0" err="1" smtClean="0">
                <a:latin typeface="Book Antiqua" pitchFamily="18" charset="0"/>
              </a:rPr>
              <a:t>співи</a:t>
            </a:r>
            <a:r>
              <a:rPr lang="ru-RU" sz="1100" dirty="0" smtClean="0">
                <a:latin typeface="Book Antiqua" pitchFamily="18" charset="0"/>
              </a:rPr>
              <a:t> та вертеп.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err="1" smtClean="0">
                <a:latin typeface="Book Antiqua" pitchFamily="18" charset="0"/>
              </a:rPr>
              <a:t>Вишита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сльозою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рідна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мова</a:t>
            </a:r>
            <a:r>
              <a:rPr lang="ru-RU" sz="1100" dirty="0" smtClean="0">
                <a:latin typeface="Book Antiqua" pitchFamily="18" charset="0"/>
              </a:rPr>
              <a:t>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smtClean="0">
                <a:latin typeface="Book Antiqua" pitchFamily="18" charset="0"/>
              </a:rPr>
              <a:t>Думами дорога через степ.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err="1" smtClean="0">
                <a:latin typeface="Book Antiqua" pitchFamily="18" charset="0"/>
              </a:rPr>
              <a:t>Вишиванка</a:t>
            </a:r>
            <a:r>
              <a:rPr lang="ru-RU" sz="1100" dirty="0" smtClean="0">
                <a:latin typeface="Book Antiqua" pitchFamily="18" charset="0"/>
              </a:rPr>
              <a:t> - </a:t>
            </a:r>
            <a:r>
              <a:rPr lang="ru-RU" sz="1100" dirty="0" err="1" smtClean="0">
                <a:latin typeface="Book Antiqua" pitchFamily="18" charset="0"/>
              </a:rPr>
              <a:t>біль</a:t>
            </a:r>
            <a:r>
              <a:rPr lang="ru-RU" sz="1100" dirty="0" smtClean="0">
                <a:latin typeface="Book Antiqua" pitchFamily="18" charset="0"/>
              </a:rPr>
              <a:t> на </a:t>
            </a:r>
            <a:r>
              <a:rPr lang="ru-RU" sz="1100" dirty="0" err="1" smtClean="0">
                <a:latin typeface="Book Antiqua" pitchFamily="18" charset="0"/>
              </a:rPr>
              <a:t>п`ядесталі</a:t>
            </a:r>
            <a:r>
              <a:rPr lang="ru-RU" sz="1100" dirty="0" smtClean="0">
                <a:latin typeface="Book Antiqua" pitchFamily="18" charset="0"/>
              </a:rPr>
              <a:t>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smtClean="0">
                <a:latin typeface="Book Antiqua" pitchFamily="18" charset="0"/>
              </a:rPr>
              <a:t>Слава, воля, </a:t>
            </a:r>
            <a:r>
              <a:rPr lang="ru-RU" sz="1100" dirty="0" err="1" smtClean="0">
                <a:latin typeface="Book Antiqua" pitchFamily="18" charset="0"/>
              </a:rPr>
              <a:t>єдність</a:t>
            </a:r>
            <a:r>
              <a:rPr lang="ru-RU" sz="1100" dirty="0" smtClean="0">
                <a:latin typeface="Book Antiqua" pitchFamily="18" charset="0"/>
              </a:rPr>
              <a:t>, </a:t>
            </a:r>
            <a:r>
              <a:rPr lang="ru-RU" sz="1100" dirty="0" err="1" smtClean="0">
                <a:latin typeface="Book Antiqua" pitchFamily="18" charset="0"/>
              </a:rPr>
              <a:t>віра</a:t>
            </a:r>
            <a:r>
              <a:rPr lang="ru-RU" sz="1100" dirty="0" smtClean="0">
                <a:latin typeface="Book Antiqua" pitchFamily="18" charset="0"/>
              </a:rPr>
              <a:t> - ми.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smtClean="0">
                <a:latin typeface="Book Antiqua" pitchFamily="18" charset="0"/>
              </a:rPr>
              <a:t>Журавлем </a:t>
            </a:r>
            <a:r>
              <a:rPr lang="ru-RU" sz="1100" dirty="0" err="1" smtClean="0">
                <a:latin typeface="Book Antiqua" pitchFamily="18" charset="0"/>
              </a:rPr>
              <a:t>курличе</a:t>
            </a:r>
            <a:r>
              <a:rPr lang="ru-RU" sz="1100" dirty="0" smtClean="0">
                <a:latin typeface="Book Antiqua" pitchFamily="18" charset="0"/>
              </a:rPr>
              <a:t>, кличе </a:t>
            </a:r>
            <a:r>
              <a:rPr lang="ru-RU" sz="1100" dirty="0" err="1" smtClean="0">
                <a:latin typeface="Book Antiqua" pitchFamily="18" charset="0"/>
              </a:rPr>
              <a:t>далі</a:t>
            </a:r>
            <a:r>
              <a:rPr lang="ru-RU" sz="1100" dirty="0" smtClean="0">
                <a:latin typeface="Book Antiqua" pitchFamily="18" charset="0"/>
              </a:rPr>
              <a:t>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smtClean="0">
                <a:latin typeface="Book Antiqua" pitchFamily="18" charset="0"/>
              </a:rPr>
              <a:t>Стелить </a:t>
            </a:r>
            <a:r>
              <a:rPr lang="ru-RU" sz="1100" dirty="0" err="1" smtClean="0">
                <a:latin typeface="Book Antiqua" pitchFamily="18" charset="0"/>
              </a:rPr>
              <a:t>вирій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взорами-крильми</a:t>
            </a:r>
            <a:r>
              <a:rPr lang="ru-RU" sz="1100" dirty="0" smtClean="0">
                <a:latin typeface="Book Antiqua" pitchFamily="18" charset="0"/>
              </a:rPr>
              <a:t>.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err="1" smtClean="0">
                <a:latin typeface="Book Antiqua" pitchFamily="18" charset="0"/>
              </a:rPr>
              <a:t>Біля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річки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дитинча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кирпате</a:t>
            </a:r>
            <a:r>
              <a:rPr lang="ru-RU" sz="1100" dirty="0" smtClean="0">
                <a:latin typeface="Book Antiqua" pitchFamily="18" charset="0"/>
              </a:rPr>
              <a:t>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smtClean="0">
                <a:latin typeface="Book Antiqua" pitchFamily="18" charset="0"/>
              </a:rPr>
              <a:t>Кинуло </a:t>
            </a:r>
            <a:r>
              <a:rPr lang="ru-RU" sz="1100" dirty="0" err="1" smtClean="0">
                <a:latin typeface="Book Antiqua" pitchFamily="18" charset="0"/>
              </a:rPr>
              <a:t>віночок</a:t>
            </a:r>
            <a:r>
              <a:rPr lang="ru-RU" sz="1100" dirty="0" smtClean="0">
                <a:latin typeface="Book Antiqua" pitchFamily="18" charset="0"/>
              </a:rPr>
              <a:t> в часу </a:t>
            </a:r>
            <a:r>
              <a:rPr lang="ru-RU" sz="1100" dirty="0" err="1" smtClean="0">
                <a:latin typeface="Book Antiqua" pitchFamily="18" charset="0"/>
              </a:rPr>
              <a:t>тлінь</a:t>
            </a:r>
            <a:r>
              <a:rPr lang="ru-RU" sz="1100" dirty="0" smtClean="0">
                <a:latin typeface="Book Antiqua" pitchFamily="18" charset="0"/>
              </a:rPr>
              <a:t> -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smtClean="0">
                <a:latin typeface="Book Antiqua" pitchFamily="18" charset="0"/>
              </a:rPr>
              <a:t>В </a:t>
            </a:r>
            <a:r>
              <a:rPr lang="ru-RU" sz="1100" dirty="0" err="1" smtClean="0">
                <a:latin typeface="Book Antiqua" pitchFamily="18" charset="0"/>
              </a:rPr>
              <a:t>плетиві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надії</a:t>
            </a:r>
            <a:r>
              <a:rPr lang="ru-RU" sz="1100" dirty="0" smtClean="0">
                <a:latin typeface="Book Antiqua" pitchFamily="18" charset="0"/>
              </a:rPr>
              <a:t>, </a:t>
            </a:r>
            <a:r>
              <a:rPr lang="ru-RU" sz="1100" dirty="0" err="1" smtClean="0">
                <a:latin typeface="Book Antiqua" pitchFamily="18" charset="0"/>
              </a:rPr>
              <a:t>мрії</a:t>
            </a:r>
            <a:r>
              <a:rPr lang="ru-RU" sz="1100" dirty="0" smtClean="0">
                <a:latin typeface="Book Antiqua" pitchFamily="18" charset="0"/>
              </a:rPr>
              <a:t>, злато,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err="1" smtClean="0">
                <a:latin typeface="Book Antiqua" pitchFamily="18" charset="0"/>
              </a:rPr>
              <a:t>Загойдалась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пісня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поколіннь</a:t>
            </a:r>
            <a:r>
              <a:rPr lang="ru-RU" sz="1100" dirty="0" smtClean="0">
                <a:latin typeface="Book Antiqua" pitchFamily="18" charset="0"/>
              </a:rPr>
              <a:t>.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err="1" smtClean="0">
                <a:latin typeface="Book Antiqua" pitchFamily="18" charset="0"/>
              </a:rPr>
              <a:t>Колисанки</a:t>
            </a:r>
            <a:r>
              <a:rPr lang="ru-RU" sz="1100" dirty="0" smtClean="0">
                <a:latin typeface="Book Antiqua" pitchFamily="18" charset="0"/>
              </a:rPr>
              <a:t> не забудь </a:t>
            </a:r>
            <a:r>
              <a:rPr lang="ru-RU" sz="1100" dirty="0" err="1" smtClean="0">
                <a:latin typeface="Book Antiqua" pitchFamily="18" charset="0"/>
              </a:rPr>
              <a:t>дитино</a:t>
            </a:r>
            <a:r>
              <a:rPr lang="ru-RU" sz="1100" dirty="0" smtClean="0">
                <a:latin typeface="Book Antiqua" pitchFamily="18" charset="0"/>
              </a:rPr>
              <a:t>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smtClean="0">
                <a:latin typeface="Book Antiqua" pitchFamily="18" charset="0"/>
              </a:rPr>
              <a:t>В </a:t>
            </a:r>
            <a:r>
              <a:rPr lang="ru-RU" sz="1100" dirty="0" err="1" smtClean="0">
                <a:latin typeface="Book Antiqua" pitchFamily="18" charset="0"/>
              </a:rPr>
              <a:t>серці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вишиванку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залиши</a:t>
            </a:r>
            <a:r>
              <a:rPr lang="ru-RU" sz="1100" dirty="0" smtClean="0">
                <a:latin typeface="Book Antiqua" pitchFamily="18" charset="0"/>
              </a:rPr>
              <a:t>...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smtClean="0">
                <a:latin typeface="Book Antiqua" pitchFamily="18" charset="0"/>
              </a:rPr>
              <a:t>Не </a:t>
            </a:r>
            <a:r>
              <a:rPr lang="ru-RU" sz="1100" dirty="0" err="1" smtClean="0">
                <a:latin typeface="Book Antiqua" pitchFamily="18" charset="0"/>
              </a:rPr>
              <a:t>зліпити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болем</a:t>
            </a:r>
            <a:r>
              <a:rPr lang="ru-RU" sz="1100" dirty="0" smtClean="0">
                <a:latin typeface="Book Antiqua" pitchFamily="18" charset="0"/>
              </a:rPr>
              <a:t> </a:t>
            </a:r>
            <a:r>
              <a:rPr lang="ru-RU" sz="1100" dirty="0" err="1" smtClean="0">
                <a:latin typeface="Book Antiqua" pitchFamily="18" charset="0"/>
              </a:rPr>
              <a:t>Батьківщину</a:t>
            </a:r>
            <a:r>
              <a:rPr lang="ru-RU" sz="1100" dirty="0" smtClean="0">
                <a:latin typeface="Book Antiqua" pitchFamily="18" charset="0"/>
              </a:rPr>
              <a:t>,</a:t>
            </a:r>
            <a:br>
              <a:rPr lang="ru-RU" sz="1100" dirty="0" smtClean="0">
                <a:latin typeface="Book Antiqua" pitchFamily="18" charset="0"/>
              </a:rPr>
            </a:br>
            <a:r>
              <a:rPr lang="ru-RU" sz="1100" dirty="0" smtClean="0">
                <a:latin typeface="Book Antiqua" pitchFamily="18" charset="0"/>
              </a:rPr>
              <a:t>Як </a:t>
            </a:r>
            <a:r>
              <a:rPr lang="ru-RU" sz="1100" dirty="0" err="1" smtClean="0">
                <a:latin typeface="Book Antiqua" pitchFamily="18" charset="0"/>
              </a:rPr>
              <a:t>роз</a:t>
            </a:r>
            <a:r>
              <a:rPr lang="ru-RU" sz="1000" dirty="0" err="1" smtClean="0">
                <a:latin typeface="Book Antiqua" pitchFamily="18" charset="0"/>
              </a:rPr>
              <a:t>бите</a:t>
            </a:r>
            <a:r>
              <a:rPr lang="ru-RU" sz="1000" dirty="0" smtClean="0">
                <a:latin typeface="Book Antiqua" pitchFamily="18" charset="0"/>
              </a:rPr>
              <a:t> </a:t>
            </a:r>
            <a:r>
              <a:rPr lang="ru-RU" sz="1000" dirty="0" err="1" smtClean="0">
                <a:latin typeface="Book Antiqua" pitchFamily="18" charset="0"/>
              </a:rPr>
              <a:t>дзеркало</a:t>
            </a:r>
            <a:r>
              <a:rPr lang="ru-RU" sz="1000" dirty="0" smtClean="0">
                <a:latin typeface="Book Antiqua" pitchFamily="18" charset="0"/>
              </a:rPr>
              <a:t> </a:t>
            </a:r>
            <a:r>
              <a:rPr lang="ru-RU" sz="1000" dirty="0" err="1" smtClean="0">
                <a:latin typeface="Book Antiqua" pitchFamily="18" charset="0"/>
              </a:rPr>
              <a:t>душі</a:t>
            </a:r>
            <a:r>
              <a:rPr lang="ru-RU" sz="1000" dirty="0" smtClean="0">
                <a:latin typeface="Book Antiqua" pitchFamily="18" charset="0"/>
              </a:rPr>
              <a:t>.</a:t>
            </a:r>
          </a:p>
          <a:p>
            <a:pPr algn="r"/>
            <a:r>
              <a:rPr lang="ru-RU" sz="1000" b="1" dirty="0" smtClean="0">
                <a:latin typeface="Book Antiqua" pitchFamily="18" charset="0"/>
              </a:rPr>
              <a:t>Юр</a:t>
            </a:r>
            <a:r>
              <a:rPr lang="uk-UA" sz="1000" b="1" dirty="0" err="1" smtClean="0">
                <a:latin typeface="Book Antiqua" pitchFamily="18" charset="0"/>
              </a:rPr>
              <a:t>ій</a:t>
            </a:r>
            <a:r>
              <a:rPr lang="uk-UA" sz="1000" b="1" dirty="0" smtClean="0">
                <a:latin typeface="Book Antiqua" pitchFamily="18" charset="0"/>
              </a:rPr>
              <a:t> </a:t>
            </a:r>
            <a:r>
              <a:rPr lang="uk-UA" sz="1000" b="1" dirty="0" err="1" smtClean="0">
                <a:latin typeface="Book Antiqua" pitchFamily="18" charset="0"/>
              </a:rPr>
              <a:t>Лазірко</a:t>
            </a:r>
            <a:endParaRPr lang="ru-RU" sz="10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3" name="Picture 2" descr="Возможно, это изображение в мультипликационном стиле (стоит и текст «нацональний костюм хлопчика шапка сорочка безрукавка пояс 000 OUDAA 11800 2000 шаровари чоботи FXX&gt; у рідним краю як y раю. GEXCSXC розмалюй взерунок за зразком.»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134128" cy="5429225"/>
          </a:xfrm>
          <a:prstGeom prst="rect">
            <a:avLst/>
          </a:prstGeom>
          <a:noFill/>
        </p:spPr>
      </p:pic>
      <p:pic>
        <p:nvPicPr>
          <p:cNvPr id="2052" name="Picture 4" descr="Возможно, это изображение в мультипликационном стиле (‎стоит и ‎текст «‎нацональний костюм двчинки віночок сорочка запаска плахта 1图18 B8L عهامঅ ع чобтки спдниця рдна земля MOB колиска золота. * продовжи взерунок та розмалюй його за зразком.‎»‎‎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1521" y="214290"/>
            <a:ext cx="4053851" cy="542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028" name="Picture 4" descr="Возможно, это изображение в мультипликационном стиле (1 человек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265336" cy="5563482"/>
          </a:xfrm>
          <a:prstGeom prst="rect">
            <a:avLst/>
          </a:prstGeom>
          <a:noFill/>
        </p:spPr>
      </p:pic>
      <p:pic>
        <p:nvPicPr>
          <p:cNvPr id="1030" name="Picture 6" descr="Возможно, это иллюстрация (1 человек и цветок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0650" y="214290"/>
            <a:ext cx="410366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629524" cy="85725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Знаменитості у вишиванках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Picture 2" descr="День вишиванки: знаменитості позують в українському одязі -  glamurchik.tochka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1512885" cy="2269328"/>
          </a:xfrm>
          <a:prstGeom prst="rect">
            <a:avLst/>
          </a:prstGeom>
          <a:noFill/>
        </p:spPr>
      </p:pic>
      <p:pic>
        <p:nvPicPr>
          <p:cNvPr id="2052" name="Picture 4" descr="Осадча, Полякова, Єфросиніна, Білик та інші: зірки продемонстрували стильні  образи у вишиванках - Шоу-бізнес - TCH.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214422"/>
            <a:ext cx="2126544" cy="2654242"/>
          </a:xfrm>
          <a:prstGeom prst="rect">
            <a:avLst/>
          </a:prstGeom>
          <a:noFill/>
        </p:spPr>
      </p:pic>
      <p:pic>
        <p:nvPicPr>
          <p:cNvPr id="2054" name="Picture 6" descr="День вишиванки 2020 - українські зірки зачарували святковими фото в  національному вбранні - ЗНАЙ Ю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142984"/>
            <a:ext cx="4357718" cy="3268289"/>
          </a:xfrm>
          <a:prstGeom prst="rect">
            <a:avLst/>
          </a:prstGeom>
          <a:noFill/>
        </p:spPr>
      </p:pic>
      <p:pic>
        <p:nvPicPr>
          <p:cNvPr id="2056" name="Picture 8" descr="Загадкова Каменських та яскравий DZIDZIO: фото українських зірок у  вишиванках - Радіо Максиму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857628"/>
            <a:ext cx="2060082" cy="2443129"/>
          </a:xfrm>
          <a:prstGeom prst="rect">
            <a:avLst/>
          </a:prstGeom>
          <a:noFill/>
        </p:spPr>
      </p:pic>
      <p:pic>
        <p:nvPicPr>
          <p:cNvPr id="2058" name="Picture 10" descr="День вышиванки: украинские знаменитости похвастались нарядами (фото) |  podrobnosti.u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572008"/>
            <a:ext cx="3190848" cy="1789463"/>
          </a:xfrm>
          <a:prstGeom prst="rect">
            <a:avLst/>
          </a:prstGeom>
          <a:noFill/>
        </p:spPr>
      </p:pic>
      <p:pic>
        <p:nvPicPr>
          <p:cNvPr id="2060" name="Picture 12" descr="БЛОГ ІСТОРИКА МОДИ МИРОСЛАВА МЕЛЬНИКА: Зірки у вишиванка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071942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Вітаємо з Днем вишиванки - Кафедра електротехнології і теплові проце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91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1857356" y="214290"/>
            <a:ext cx="5639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Використані джерела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142984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Book Antiqua" pitchFamily="18" charset="0"/>
              </a:rPr>
              <a:t>Поетичні майстерні </a:t>
            </a:r>
            <a:r>
              <a:rPr lang="ru-RU" dirty="0" smtClean="0">
                <a:latin typeface="Book Antiqua" pitchFamily="18" charset="0"/>
              </a:rPr>
              <a:t>[</a:t>
            </a:r>
            <a:r>
              <a:rPr lang="uk-UA" dirty="0" smtClean="0">
                <a:latin typeface="Book Antiqua" pitchFamily="18" charset="0"/>
              </a:rPr>
              <a:t>Електронний ресурс</a:t>
            </a:r>
            <a:r>
              <a:rPr lang="ru-RU" dirty="0" smtClean="0">
                <a:latin typeface="Book Antiqua" pitchFamily="18" charset="0"/>
              </a:rPr>
              <a:t>]. – Режим </a:t>
            </a:r>
            <a:r>
              <a:rPr lang="uk-UA" dirty="0" smtClean="0">
                <a:latin typeface="Book Antiqua" pitchFamily="18" charset="0"/>
              </a:rPr>
              <a:t>доступу: </a:t>
            </a:r>
            <a:r>
              <a:rPr lang="en-US" dirty="0" smtClean="0">
                <a:latin typeface="Book Antiqua" pitchFamily="18" charset="0"/>
                <a:hlinkClick r:id="rId3"/>
              </a:rPr>
              <a:t>http://maysterni.com/publication.php?id=15478</a:t>
            </a:r>
            <a:r>
              <a:rPr lang="uk-UA" dirty="0" smtClean="0">
                <a:latin typeface="Book Antiqua" pitchFamily="18" charset="0"/>
              </a:rPr>
              <a:t> (Дата звернення </a:t>
            </a:r>
            <a:r>
              <a:rPr lang="ru-RU" dirty="0" smtClean="0">
                <a:latin typeface="Book Antiqua" pitchFamily="18" charset="0"/>
              </a:rPr>
              <a:t>10</a:t>
            </a:r>
            <a:r>
              <a:rPr lang="uk-UA" dirty="0" smtClean="0">
                <a:latin typeface="Book Antiqua" pitchFamily="18" charset="0"/>
              </a:rPr>
              <a:t>.05.2021);</a:t>
            </a:r>
          </a:p>
          <a:p>
            <a:endParaRPr lang="uk-UA" dirty="0" smtClean="0">
              <a:latin typeface="Book Antiqua" pitchFamily="18" charset="0"/>
            </a:endParaRPr>
          </a:p>
          <a:p>
            <a:endParaRPr lang="uk-UA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071678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Book Antiqua" pitchFamily="18" charset="0"/>
              </a:rPr>
              <a:t>Фільм про вишиті сорочки </a:t>
            </a:r>
            <a:r>
              <a:rPr lang="uk-UA" dirty="0" err="1" smtClean="0">
                <a:latin typeface="Book Antiqua" pitchFamily="18" charset="0"/>
              </a:rPr>
              <a:t>“Спадок</a:t>
            </a:r>
            <a:r>
              <a:rPr lang="uk-UA" dirty="0" smtClean="0">
                <a:latin typeface="Book Antiqua" pitchFamily="18" charset="0"/>
              </a:rPr>
              <a:t> </a:t>
            </a:r>
            <a:r>
              <a:rPr lang="uk-UA" dirty="0" err="1" smtClean="0">
                <a:latin typeface="Book Antiqua" pitchFamily="18" charset="0"/>
              </a:rPr>
              <a:t>нації”</a:t>
            </a:r>
            <a:r>
              <a:rPr lang="uk-UA" dirty="0" smtClean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[</a:t>
            </a:r>
            <a:r>
              <a:rPr lang="uk-UA" dirty="0" smtClean="0">
                <a:latin typeface="Book Antiqua" pitchFamily="18" charset="0"/>
              </a:rPr>
              <a:t>Електронний ресурс</a:t>
            </a:r>
            <a:r>
              <a:rPr lang="ru-RU" dirty="0" smtClean="0">
                <a:latin typeface="Book Antiqua" pitchFamily="18" charset="0"/>
              </a:rPr>
              <a:t>]. – Режим </a:t>
            </a:r>
            <a:r>
              <a:rPr lang="uk-UA" dirty="0" smtClean="0">
                <a:latin typeface="Book Antiqua" pitchFamily="18" charset="0"/>
              </a:rPr>
              <a:t>доступу: </a:t>
            </a:r>
            <a:r>
              <a:rPr lang="en-US" dirty="0" smtClean="0">
                <a:latin typeface="Book Antiqua" pitchFamily="18" charset="0"/>
                <a:hlinkClick r:id="rId4"/>
              </a:rPr>
              <a:t>https://www.youtube.com/watch?v=UD5YFvzenes</a:t>
            </a:r>
            <a:r>
              <a:rPr lang="uk-UA" dirty="0" smtClean="0">
                <a:latin typeface="Book Antiqua" pitchFamily="18" charset="0"/>
              </a:rPr>
              <a:t> (Дата звернення </a:t>
            </a:r>
            <a:r>
              <a:rPr lang="ru-RU" dirty="0" smtClean="0">
                <a:latin typeface="Book Antiqua" pitchFamily="18" charset="0"/>
              </a:rPr>
              <a:t>10</a:t>
            </a:r>
            <a:r>
              <a:rPr lang="uk-UA" dirty="0" smtClean="0">
                <a:latin typeface="Book Antiqua" pitchFamily="18" charset="0"/>
              </a:rPr>
              <a:t>.05.2021);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214686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Book Antiqua" pitchFamily="18" charset="0"/>
              </a:rPr>
              <a:t>Сукня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орігамі</a:t>
            </a:r>
            <a:r>
              <a:rPr lang="ru-RU" dirty="0" smtClean="0">
                <a:latin typeface="Book Antiqua" pitchFamily="18" charset="0"/>
              </a:rPr>
              <a:t> [</a:t>
            </a:r>
            <a:r>
              <a:rPr lang="uk-UA" dirty="0" smtClean="0">
                <a:latin typeface="Book Antiqua" pitchFamily="18" charset="0"/>
              </a:rPr>
              <a:t>Електронний ресурс</a:t>
            </a:r>
            <a:r>
              <a:rPr lang="ru-RU" dirty="0" smtClean="0">
                <a:latin typeface="Book Antiqua" pitchFamily="18" charset="0"/>
              </a:rPr>
              <a:t>]. – Режим </a:t>
            </a:r>
            <a:r>
              <a:rPr lang="uk-UA" dirty="0" smtClean="0">
                <a:latin typeface="Book Antiqua" pitchFamily="18" charset="0"/>
              </a:rPr>
              <a:t>доступу: </a:t>
            </a:r>
            <a:endParaRPr lang="ru-RU" dirty="0" smtClean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  <a:hlinkClick r:id="rId5"/>
              </a:rPr>
              <a:t>https://www.youtube.com/watch?v=teYbjXfKIhc</a:t>
            </a:r>
            <a:r>
              <a:rPr lang="uk-UA" dirty="0" smtClean="0">
                <a:latin typeface="Book Antiqua" pitchFamily="18" charset="0"/>
              </a:rPr>
              <a:t> (Дата звернення </a:t>
            </a:r>
            <a:r>
              <a:rPr lang="ru-RU" dirty="0" smtClean="0">
                <a:latin typeface="Book Antiqua" pitchFamily="18" charset="0"/>
              </a:rPr>
              <a:t>10</a:t>
            </a:r>
            <a:r>
              <a:rPr lang="uk-UA" dirty="0" smtClean="0">
                <a:latin typeface="Book Antiqua" pitchFamily="18" charset="0"/>
              </a:rPr>
              <a:t>.05.2021);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286256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Book Antiqua" pitchFamily="18" charset="0"/>
              </a:rPr>
              <a:t>Листівка-вишиванка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із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паперу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[</a:t>
            </a:r>
            <a:r>
              <a:rPr lang="uk-UA" dirty="0" smtClean="0">
                <a:latin typeface="Book Antiqua" pitchFamily="18" charset="0"/>
              </a:rPr>
              <a:t>Електронний ресурс</a:t>
            </a:r>
            <a:r>
              <a:rPr lang="ru-RU" dirty="0" smtClean="0">
                <a:latin typeface="Book Antiqua" pitchFamily="18" charset="0"/>
              </a:rPr>
              <a:t>]. – Режим </a:t>
            </a:r>
            <a:r>
              <a:rPr lang="uk-UA" dirty="0" smtClean="0">
                <a:latin typeface="Book Antiqua" pitchFamily="18" charset="0"/>
              </a:rPr>
              <a:t>доступу: </a:t>
            </a:r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  <a:hlinkClick r:id="rId6"/>
              </a:rPr>
              <a:t>https://</a:t>
            </a:r>
            <a:r>
              <a:rPr lang="en-US" dirty="0" smtClean="0">
                <a:latin typeface="Book Antiqua" pitchFamily="18" charset="0"/>
                <a:hlinkClick r:id="rId6"/>
              </a:rPr>
              <a:t>www.youtube.com/watch?v=JAug91yo8ak</a:t>
            </a:r>
            <a:r>
              <a:rPr lang="uk-UA" dirty="0" smtClean="0">
                <a:latin typeface="Book Antiqua" pitchFamily="18" charset="0"/>
              </a:rPr>
              <a:t> </a:t>
            </a:r>
            <a:r>
              <a:rPr lang="uk-UA" dirty="0" smtClean="0">
                <a:latin typeface="Book Antiqua" pitchFamily="18" charset="0"/>
              </a:rPr>
              <a:t>(Дата звернення </a:t>
            </a:r>
            <a:r>
              <a:rPr lang="ru-RU" dirty="0" smtClean="0">
                <a:latin typeface="Book Antiqua" pitchFamily="18" charset="0"/>
              </a:rPr>
              <a:t>10</a:t>
            </a:r>
            <a:r>
              <a:rPr lang="uk-UA" dirty="0" smtClean="0">
                <a:latin typeface="Book Antiqua" pitchFamily="18" charset="0"/>
              </a:rPr>
              <a:t>.05.2021);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1" name="Рисунок 10" descr="94560542_2583179065283427_85008363544379392_o.jpg"/>
          <p:cNvPicPr>
            <a:picLocks noChangeAspect="1"/>
          </p:cNvPicPr>
          <p:nvPr/>
        </p:nvPicPr>
        <p:blipFill>
          <a:blip r:embed="rId3"/>
          <a:srcRect t="8333"/>
          <a:stretch>
            <a:fillRect/>
          </a:stretch>
        </p:blipFill>
        <p:spPr>
          <a:xfrm>
            <a:off x="2214546" y="214290"/>
            <a:ext cx="4850606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0"/>
            <a:ext cx="7743852" cy="1171582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Інструкція  святкування </a:t>
            </a:r>
            <a:b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Всесвітнього Дня вишиванки </a:t>
            </a:r>
            <a:r>
              <a:rPr lang="uk-UA" sz="2000" b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онлайн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20 травня 2021 року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" name="Рисунок 7" descr="97665584_2599496313651702_1581389413445795840_n.jpg"/>
          <p:cNvPicPr>
            <a:picLocks noChangeAspect="1"/>
          </p:cNvPicPr>
          <p:nvPr/>
        </p:nvPicPr>
        <p:blipFill>
          <a:blip r:embed="rId3"/>
          <a:srcRect t="22917" b="8333"/>
          <a:stretch>
            <a:fillRect/>
          </a:stretch>
        </p:blipFill>
        <p:spPr>
          <a:xfrm>
            <a:off x="2285984" y="1142984"/>
            <a:ext cx="4843463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155699"/>
          </a:xfrm>
        </p:spPr>
        <p:txBody>
          <a:bodyPr/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Історія святкування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285860"/>
            <a:ext cx="76438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dirty="0" err="1" smtClean="0">
                <a:latin typeface="Book Antiqua" pitchFamily="18" charset="0"/>
              </a:rPr>
              <a:t>Ідею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проведення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акції</a:t>
            </a:r>
            <a:r>
              <a:rPr lang="ru-RU" dirty="0" smtClean="0">
                <a:latin typeface="Book Antiqua" pitchFamily="18" charset="0"/>
              </a:rPr>
              <a:t> «</a:t>
            </a:r>
            <a:r>
              <a:rPr lang="ru-RU" dirty="0" err="1" smtClean="0">
                <a:latin typeface="Book Antiqua" pitchFamily="18" charset="0"/>
              </a:rPr>
              <a:t>Всесвітній</a:t>
            </a:r>
            <a:r>
              <a:rPr lang="ru-RU" dirty="0" smtClean="0">
                <a:latin typeface="Book Antiqua" pitchFamily="18" charset="0"/>
              </a:rPr>
              <a:t> День </a:t>
            </a:r>
            <a:r>
              <a:rPr lang="ru-RU" dirty="0" err="1" smtClean="0">
                <a:latin typeface="Book Antiqua" pitchFamily="18" charset="0"/>
              </a:rPr>
              <a:t>Вишиванки</a:t>
            </a:r>
            <a:r>
              <a:rPr lang="ru-RU" dirty="0" smtClean="0">
                <a:latin typeface="Book Antiqua" pitchFamily="18" charset="0"/>
              </a:rPr>
              <a:t>» </a:t>
            </a:r>
            <a:r>
              <a:rPr lang="ru-RU" dirty="0" err="1" smtClean="0">
                <a:latin typeface="Book Antiqua" pitchFamily="18" charset="0"/>
              </a:rPr>
              <a:t>запропонувала</a:t>
            </a:r>
            <a:r>
              <a:rPr lang="ru-RU" dirty="0" smtClean="0">
                <a:latin typeface="Book Antiqua" pitchFamily="18" charset="0"/>
              </a:rPr>
              <a:t> Леся </a:t>
            </a:r>
            <a:r>
              <a:rPr lang="ru-RU" dirty="0" err="1" smtClean="0">
                <a:latin typeface="Book Antiqua" pitchFamily="18" charset="0"/>
              </a:rPr>
              <a:t>Воронюк</a:t>
            </a:r>
            <a:r>
              <a:rPr lang="ru-RU" dirty="0" smtClean="0">
                <a:latin typeface="Book Antiqua" pitchFamily="18" charset="0"/>
              </a:rPr>
              <a:t>, на той час студентка факультету </a:t>
            </a:r>
            <a:r>
              <a:rPr lang="ru-RU" dirty="0" err="1" smtClean="0">
                <a:latin typeface="Book Antiqua" pitchFamily="18" charset="0"/>
              </a:rPr>
              <a:t>історії</a:t>
            </a:r>
            <a:r>
              <a:rPr lang="ru-RU" dirty="0" smtClean="0">
                <a:latin typeface="Book Antiqua" pitchFamily="18" charset="0"/>
              </a:rPr>
              <a:t>, </a:t>
            </a:r>
            <a:r>
              <a:rPr lang="ru-RU" dirty="0" err="1" smtClean="0">
                <a:latin typeface="Book Antiqua" pitchFamily="18" charset="0"/>
              </a:rPr>
              <a:t>політології</a:t>
            </a:r>
            <a:r>
              <a:rPr lang="ru-RU" dirty="0" smtClean="0">
                <a:latin typeface="Book Antiqua" pitchFamily="18" charset="0"/>
              </a:rPr>
              <a:t> та </a:t>
            </a:r>
            <a:r>
              <a:rPr lang="ru-RU" dirty="0" err="1" smtClean="0">
                <a:latin typeface="Book Antiqua" pitchFamily="18" charset="0"/>
              </a:rPr>
              <a:t>міжнародних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відносин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Чернівецького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національного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університету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імені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Юрія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Федьковича</a:t>
            </a:r>
            <a:r>
              <a:rPr lang="ru-RU" dirty="0" smtClean="0">
                <a:latin typeface="Book Antiqua" pitchFamily="18" charset="0"/>
              </a:rPr>
              <a:t>. Однокурсники </a:t>
            </a:r>
            <a:r>
              <a:rPr lang="ru-RU" dirty="0" err="1" smtClean="0">
                <a:latin typeface="Book Antiqua" pitchFamily="18" charset="0"/>
              </a:rPr>
              <a:t>дівчини</a:t>
            </a:r>
            <a:r>
              <a:rPr lang="ru-RU" dirty="0" smtClean="0">
                <a:latin typeface="Book Antiqua" pitchFamily="18" charset="0"/>
              </a:rPr>
              <a:t> часто приходили на пари у </a:t>
            </a:r>
            <a:r>
              <a:rPr lang="ru-RU" dirty="0" err="1" smtClean="0">
                <a:latin typeface="Book Antiqua" pitchFamily="18" charset="0"/>
              </a:rPr>
              <a:t>гарних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вишитих</a:t>
            </a:r>
            <a:r>
              <a:rPr lang="ru-RU" dirty="0" smtClean="0">
                <a:latin typeface="Book Antiqua" pitchFamily="18" charset="0"/>
              </a:rPr>
              <a:t> сорочках, </a:t>
            </a:r>
            <a:r>
              <a:rPr lang="ru-RU" dirty="0" err="1" smtClean="0">
                <a:latin typeface="Book Antiqua" pitchFamily="18" charset="0"/>
              </a:rPr>
              <a:t>тож</a:t>
            </a:r>
            <a:r>
              <a:rPr lang="ru-RU" dirty="0" smtClean="0">
                <a:latin typeface="Book Antiqua" pitchFamily="18" charset="0"/>
              </a:rPr>
              <a:t> вона </a:t>
            </a:r>
            <a:r>
              <a:rPr lang="ru-RU" dirty="0" err="1" smtClean="0">
                <a:latin typeface="Book Antiqua" pitchFamily="18" charset="0"/>
              </a:rPr>
              <a:t>і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запропонувала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вибрати</a:t>
            </a:r>
            <a:r>
              <a:rPr lang="ru-RU" dirty="0" smtClean="0">
                <a:latin typeface="Book Antiqua" pitchFamily="18" charset="0"/>
              </a:rPr>
              <a:t> один день та </a:t>
            </a:r>
            <a:r>
              <a:rPr lang="ru-RU" dirty="0" err="1" smtClean="0">
                <a:latin typeface="Book Antiqua" pitchFamily="18" charset="0"/>
              </a:rPr>
              <a:t>вбратися</a:t>
            </a:r>
            <a:r>
              <a:rPr lang="ru-RU" dirty="0" smtClean="0">
                <a:latin typeface="Book Antiqua" pitchFamily="18" charset="0"/>
              </a:rPr>
              <a:t> у </a:t>
            </a:r>
            <a:r>
              <a:rPr lang="ru-RU" dirty="0" err="1" smtClean="0">
                <a:latin typeface="Book Antiqua" pitchFamily="18" charset="0"/>
              </a:rPr>
              <a:t>національний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одяг</a:t>
            </a:r>
            <a:r>
              <a:rPr lang="ru-RU" dirty="0" smtClean="0">
                <a:latin typeface="Book Antiqua" pitchFamily="18" charset="0"/>
              </a:rPr>
              <a:t> разом.</a:t>
            </a:r>
          </a:p>
          <a:p>
            <a:pPr indent="449263" algn="just"/>
            <a:r>
              <a:rPr lang="ru-RU" dirty="0" err="1" smtClean="0">
                <a:latin typeface="Book Antiqua" pitchFamily="18" charset="0"/>
              </a:rPr>
              <a:t>Спочатку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ідею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підтримала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лише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частина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студентів</a:t>
            </a:r>
            <a:r>
              <a:rPr lang="ru-RU" dirty="0" smtClean="0">
                <a:latin typeface="Book Antiqua" pitchFamily="18" charset="0"/>
              </a:rPr>
              <a:t>, </a:t>
            </a:r>
            <a:r>
              <a:rPr lang="ru-RU" dirty="0" err="1" smtClean="0">
                <a:latin typeface="Book Antiqua" pitchFamily="18" charset="0"/>
              </a:rPr>
              <a:t>але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вже</a:t>
            </a:r>
            <a:r>
              <a:rPr lang="ru-RU" dirty="0" smtClean="0">
                <a:latin typeface="Book Antiqua" pitchFamily="18" charset="0"/>
              </a:rPr>
              <a:t> 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2008 – 2009 року вона </a:t>
            </a:r>
            <a:r>
              <a:rPr lang="ru-RU" dirty="0" err="1" smtClean="0">
                <a:latin typeface="Book Antiqua" pitchFamily="18" charset="0"/>
              </a:rPr>
              <a:t>набула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поширення</a:t>
            </a:r>
            <a:r>
              <a:rPr lang="ru-RU" dirty="0" smtClean="0">
                <a:latin typeface="Book Antiqua" pitchFamily="18" charset="0"/>
              </a:rPr>
              <a:t> не </a:t>
            </a:r>
            <a:r>
              <a:rPr lang="ru-RU" dirty="0" err="1" smtClean="0">
                <a:latin typeface="Book Antiqua" pitchFamily="18" charset="0"/>
              </a:rPr>
              <a:t>лише</a:t>
            </a:r>
            <a:r>
              <a:rPr lang="ru-RU" dirty="0" smtClean="0">
                <a:latin typeface="Book Antiqua" pitchFamily="18" charset="0"/>
              </a:rPr>
              <a:t> у </a:t>
            </a:r>
            <a:r>
              <a:rPr lang="ru-RU" dirty="0" err="1" smtClean="0">
                <a:latin typeface="Book Antiqua" pitchFamily="18" charset="0"/>
              </a:rPr>
              <a:t>Чернівцях</a:t>
            </a:r>
            <a:r>
              <a:rPr lang="ru-RU" dirty="0" smtClean="0">
                <a:latin typeface="Book Antiqua" pitchFamily="18" charset="0"/>
              </a:rPr>
              <a:t>, а </a:t>
            </a:r>
            <a:r>
              <a:rPr lang="ru-RU" dirty="0" err="1" smtClean="0">
                <a:latin typeface="Book Antiqua" pitchFamily="18" charset="0"/>
              </a:rPr>
              <a:t>й</a:t>
            </a:r>
            <a:r>
              <a:rPr lang="ru-RU" dirty="0" smtClean="0">
                <a:latin typeface="Book Antiqua" pitchFamily="18" charset="0"/>
              </a:rPr>
              <a:t> в </a:t>
            </a:r>
            <a:r>
              <a:rPr lang="ru-RU" dirty="0" err="1" smtClean="0">
                <a:latin typeface="Book Antiqua" pitchFamily="18" charset="0"/>
              </a:rPr>
              <a:t>інших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містах</a:t>
            </a:r>
            <a:r>
              <a:rPr lang="ru-RU" dirty="0" smtClean="0">
                <a:latin typeface="Book Antiqua" pitchFamily="18" charset="0"/>
              </a:rPr>
              <a:t>. А </a:t>
            </a:r>
            <a:r>
              <a:rPr lang="ru-RU" dirty="0" err="1" smtClean="0">
                <a:latin typeface="Book Antiqua" pitchFamily="18" charset="0"/>
              </a:rPr>
              <a:t>вже</a:t>
            </a:r>
            <a:r>
              <a:rPr lang="ru-RU" dirty="0" smtClean="0">
                <a:latin typeface="Book Antiqua" pitchFamily="18" charset="0"/>
              </a:rPr>
              <a:t> 2010 року до свята </a:t>
            </a:r>
            <a:r>
              <a:rPr lang="ru-RU" dirty="0" err="1" smtClean="0">
                <a:latin typeface="Book Antiqua" pitchFamily="18" charset="0"/>
              </a:rPr>
              <a:t>долучилися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і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держслужбовці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indent="449263" algn="just"/>
            <a:r>
              <a:rPr lang="ru-RU" dirty="0" err="1" smtClean="0">
                <a:latin typeface="Book Antiqua" pitchFamily="18" charset="0"/>
              </a:rPr>
              <a:t>Насправді</a:t>
            </a:r>
            <a:r>
              <a:rPr lang="ru-RU" dirty="0" smtClean="0">
                <a:latin typeface="Book Antiqua" pitchFamily="18" charset="0"/>
              </a:rPr>
              <a:t> День </a:t>
            </a:r>
            <a:r>
              <a:rPr lang="ru-RU" dirty="0" err="1" smtClean="0">
                <a:latin typeface="Book Antiqua" pitchFamily="18" charset="0"/>
              </a:rPr>
              <a:t>Вишиванки</a:t>
            </a:r>
            <a:r>
              <a:rPr lang="ru-RU" dirty="0" smtClean="0">
                <a:latin typeface="Book Antiqua" pitchFamily="18" charset="0"/>
              </a:rPr>
              <a:t> не </a:t>
            </a:r>
            <a:r>
              <a:rPr lang="ru-RU" dirty="0" err="1" smtClean="0">
                <a:latin typeface="Book Antiqua" pitchFamily="18" charset="0"/>
              </a:rPr>
              <a:t>вимагає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якихось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особливих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акцій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чи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заходів</a:t>
            </a:r>
            <a:r>
              <a:rPr lang="ru-RU" dirty="0" smtClean="0">
                <a:latin typeface="Book Antiqua" pitchFamily="18" charset="0"/>
              </a:rPr>
              <a:t>, </a:t>
            </a:r>
            <a:r>
              <a:rPr lang="ru-RU" dirty="0" err="1" smtClean="0">
                <a:latin typeface="Book Antiqua" pitchFamily="18" charset="0"/>
              </a:rPr>
              <a:t>достатньо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лише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відповідно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вбратися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і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вже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стаєте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частиною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святкування</a:t>
            </a:r>
            <a:r>
              <a:rPr lang="ru-RU" dirty="0" smtClean="0">
                <a:latin typeface="Book Antiqua" pitchFamily="18" charset="0"/>
              </a:rPr>
              <a:t>. </a:t>
            </a:r>
            <a:endParaRPr lang="ru-RU" dirty="0"/>
          </a:p>
        </p:txBody>
      </p:sp>
      <p:pic>
        <p:nvPicPr>
          <p:cNvPr id="11" name="Picture 2" descr="День вишиванки - Криворізька загальноосвітня школа І-ІІІ ступенів № 22  Криворізької міської ради Дніпропетровської област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714884"/>
            <a:ext cx="2381250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Переглянути фільм про вишиті сорочки 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“Спадок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нації”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можна за посиланням: </a:t>
            </a:r>
            <a:r>
              <a:rPr lang="en-US" dirty="0" smtClean="0">
                <a:latin typeface="Book Antiqua" pitchFamily="18" charset="0"/>
                <a:hlinkClick r:id="rId3"/>
              </a:rPr>
              <a:t>https://www.youtube.com/watch?v=UD5YFvzenes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074" name="Picture 2" descr="Спадок нації - вишива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1" y="3461256"/>
            <a:ext cx="3429024" cy="2286017"/>
          </a:xfrm>
          <a:prstGeom prst="rect">
            <a:avLst/>
          </a:prstGeom>
          <a:noFill/>
        </p:spPr>
      </p:pic>
      <p:pic>
        <p:nvPicPr>
          <p:cNvPr id="3076" name="Picture 4" descr="Краматорський технологічний техніку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00438"/>
            <a:ext cx="2500330" cy="2227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Маловідомі факти про вишиванку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58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/>
            <a:r>
              <a:rPr lang="ru-RU" sz="1600" dirty="0" err="1" smtClean="0">
                <a:latin typeface="Book Antiqua" pitchFamily="18" charset="0"/>
              </a:rPr>
              <a:t>Дослідники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вишивки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налічують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понад</a:t>
            </a:r>
            <a:r>
              <a:rPr lang="ru-RU" sz="1600" dirty="0" smtClean="0">
                <a:latin typeface="Book Antiqua" pitchFamily="18" charset="0"/>
              </a:rPr>
              <a:t> 200 </a:t>
            </a:r>
            <a:r>
              <a:rPr lang="ru-RU" sz="1600" dirty="0" err="1" smtClean="0">
                <a:latin typeface="Book Antiqua" pitchFamily="18" charset="0"/>
              </a:rPr>
              <a:t>старовинних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швів</a:t>
            </a:r>
            <a:r>
              <a:rPr lang="ru-RU" sz="1600" dirty="0" smtClean="0">
                <a:latin typeface="Book Antiqua" pitchFamily="18" charset="0"/>
              </a:rPr>
              <a:t> на </a:t>
            </a:r>
            <a:r>
              <a:rPr lang="ru-RU" sz="1600" dirty="0" err="1" smtClean="0">
                <a:latin typeface="Book Antiqua" pitchFamily="18" charset="0"/>
              </a:rPr>
              <a:t>основі</a:t>
            </a:r>
            <a:r>
              <a:rPr lang="ru-RU" sz="1600" dirty="0" smtClean="0">
                <a:latin typeface="Book Antiqua" pitchFamily="18" charset="0"/>
              </a:rPr>
              <a:t> 20 </a:t>
            </a:r>
            <a:r>
              <a:rPr lang="ru-RU" sz="1600" dirty="0" err="1" smtClean="0">
                <a:latin typeface="Book Antiqua" pitchFamily="18" charset="0"/>
              </a:rPr>
              <a:t>технік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Вишивка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хрестиком</a:t>
            </a:r>
            <a:r>
              <a:rPr lang="ru-RU" sz="1600" dirty="0" smtClean="0">
                <a:latin typeface="Book Antiqua" pitchFamily="18" charset="0"/>
              </a:rPr>
              <a:t>, яку </a:t>
            </a:r>
            <a:r>
              <a:rPr lang="ru-RU" sz="1600" dirty="0" err="1" smtClean="0">
                <a:latin typeface="Book Antiqua" pitchFamily="18" charset="0"/>
              </a:rPr>
              <a:t>багато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хто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вважає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традиційно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українською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прийшла</a:t>
            </a:r>
            <a:r>
              <a:rPr lang="ru-RU" sz="1600" dirty="0" smtClean="0">
                <a:latin typeface="Book Antiqua" pitchFamily="18" charset="0"/>
              </a:rPr>
              <a:t> до нас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Європи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лише</a:t>
            </a:r>
            <a:r>
              <a:rPr lang="ru-RU" sz="1600" dirty="0" smtClean="0">
                <a:latin typeface="Book Antiqua" pitchFamily="18" charset="0"/>
              </a:rPr>
              <a:t> в XIX </a:t>
            </a:r>
            <a:r>
              <a:rPr lang="ru-RU" sz="1600" dirty="0" err="1" smtClean="0">
                <a:latin typeface="Book Antiqua" pitchFamily="18" charset="0"/>
              </a:rPr>
              <a:t>столітті</a:t>
            </a:r>
            <a:r>
              <a:rPr lang="ru-RU" sz="1600" dirty="0" smtClean="0">
                <a:latin typeface="Book Antiqua" pitchFamily="18" charset="0"/>
              </a:rPr>
              <a:t>.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282" y="1357298"/>
            <a:ext cx="4357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600" dirty="0" err="1" smtClean="0">
                <a:latin typeface="Book Antiqua" pitchFamily="18" charset="0"/>
              </a:rPr>
              <a:t>Фрагменти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української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вишивки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використовували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багато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відомих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дизайнерів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будинків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моди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серед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яких</a:t>
            </a:r>
            <a:r>
              <a:rPr lang="ru-RU" sz="1600" dirty="0" smtClean="0">
                <a:latin typeface="Book Antiqua" pitchFamily="18" charset="0"/>
              </a:rPr>
              <a:t> Жан-Поль </a:t>
            </a:r>
            <a:r>
              <a:rPr lang="ru-RU" sz="1600" dirty="0" err="1" smtClean="0">
                <a:latin typeface="Book Antiqua" pitchFamily="18" charset="0"/>
              </a:rPr>
              <a:t>Готьє</a:t>
            </a:r>
            <a:r>
              <a:rPr lang="ru-RU" sz="1600" dirty="0" smtClean="0">
                <a:latin typeface="Book Antiqua" pitchFamily="18" charset="0"/>
              </a:rPr>
              <a:t>, Джон </a:t>
            </a:r>
            <a:r>
              <a:rPr lang="ru-RU" sz="1600" dirty="0" err="1" smtClean="0">
                <a:latin typeface="Book Antiqua" pitchFamily="18" charset="0"/>
              </a:rPr>
              <a:t>Гальяно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en-US" sz="1600" dirty="0" smtClean="0">
                <a:latin typeface="Book Antiqua" pitchFamily="18" charset="0"/>
              </a:rPr>
              <a:t>Gucci, Valentino, Dolce &amp; </a:t>
            </a:r>
            <a:r>
              <a:rPr lang="en-US" sz="1600" dirty="0" err="1" smtClean="0">
                <a:latin typeface="Book Antiqua" pitchFamily="18" charset="0"/>
              </a:rPr>
              <a:t>Gabbana</a:t>
            </a:r>
            <a:r>
              <a:rPr lang="en-US" sz="1600" dirty="0" smtClean="0">
                <a:latin typeface="Book Antiqua" pitchFamily="18" charset="0"/>
              </a:rPr>
              <a:t>. </a:t>
            </a:r>
            <a:r>
              <a:rPr lang="ru-RU" sz="1600" dirty="0" smtClean="0">
                <a:latin typeface="Book Antiqua" pitchFamily="18" charset="0"/>
              </a:rPr>
              <a:t>Дизайнер </a:t>
            </a:r>
            <a:r>
              <a:rPr lang="ru-RU" sz="1600" dirty="0" err="1" smtClean="0">
                <a:latin typeface="Book Antiqua" pitchFamily="18" charset="0"/>
              </a:rPr>
              <a:t>одягу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Анастасія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Єршова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зазначає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що</a:t>
            </a:r>
            <a:r>
              <a:rPr lang="ru-RU" sz="1600" dirty="0" smtClean="0">
                <a:latin typeface="Book Antiqua" pitchFamily="18" charset="0"/>
              </a:rPr>
              <a:t> тренд </a:t>
            </a:r>
            <a:r>
              <a:rPr lang="ru-RU" sz="1600" dirty="0" err="1" smtClean="0">
                <a:latin typeface="Book Antiqua" pitchFamily="18" charset="0"/>
              </a:rPr>
              <a:t>вишиванок</a:t>
            </a:r>
            <a:r>
              <a:rPr lang="ru-RU" sz="1600" dirty="0" smtClean="0">
                <a:latin typeface="Book Antiqua" pitchFamily="18" charset="0"/>
              </a:rPr>
              <a:t> у </a:t>
            </a:r>
            <a:r>
              <a:rPr lang="ru-RU" sz="1600" dirty="0" err="1" smtClean="0">
                <a:latin typeface="Book Antiqua" pitchFamily="18" charset="0"/>
              </a:rPr>
              <a:t>моді</a:t>
            </a:r>
            <a:r>
              <a:rPr lang="ru-RU" sz="1600" dirty="0" smtClean="0">
                <a:latin typeface="Book Antiqua" pitchFamily="18" charset="0"/>
              </a:rPr>
              <a:t> - </a:t>
            </a:r>
            <a:r>
              <a:rPr lang="ru-RU" sz="1600" dirty="0" err="1" smtClean="0">
                <a:latin typeface="Book Antiqua" pitchFamily="18" charset="0"/>
              </a:rPr>
              <a:t>циклічний</a:t>
            </a:r>
            <a:r>
              <a:rPr lang="ru-RU" sz="1600" dirty="0" smtClean="0">
                <a:latin typeface="Book Antiqua" pitchFamily="18" charset="0"/>
              </a:rPr>
              <a:t>.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0003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/>
            <a:r>
              <a:rPr lang="ru-RU" sz="1600" dirty="0" err="1" smtClean="0">
                <a:latin typeface="Book Antiqua" pitchFamily="18" charset="0"/>
              </a:rPr>
              <a:t>Кілька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років</a:t>
            </a:r>
            <a:r>
              <a:rPr lang="ru-RU" sz="1600" dirty="0" smtClean="0">
                <a:latin typeface="Book Antiqua" pitchFamily="18" charset="0"/>
              </a:rPr>
              <a:t> тому дизайнер </a:t>
            </a:r>
            <a:r>
              <a:rPr lang="ru-RU" sz="1600" dirty="0" err="1" smtClean="0">
                <a:latin typeface="Book Antiqua" pitchFamily="18" charset="0"/>
              </a:rPr>
              <a:t>Віта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одягла</a:t>
            </a:r>
            <a:r>
              <a:rPr lang="ru-RU" sz="1600" dirty="0" smtClean="0">
                <a:latin typeface="Book Antiqua" pitchFamily="18" charset="0"/>
              </a:rPr>
              <a:t> в </a:t>
            </a:r>
            <a:r>
              <a:rPr lang="ru-RU" sz="1600" dirty="0" err="1" smtClean="0">
                <a:latin typeface="Book Antiqua" pitchFamily="18" charset="0"/>
              </a:rPr>
              <a:t>українські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вишиванки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багатьох</a:t>
            </a:r>
            <a:r>
              <a:rPr lang="ru-RU" sz="1600" dirty="0" smtClean="0">
                <a:latin typeface="Book Antiqua" pitchFamily="18" charset="0"/>
              </a:rPr>
              <a:t> знаменитостей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усього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світу</a:t>
            </a:r>
            <a:r>
              <a:rPr lang="ru-RU" sz="1600" dirty="0" smtClean="0">
                <a:latin typeface="Book Antiqua" pitchFamily="18" charset="0"/>
              </a:rPr>
              <a:t>: у </a:t>
            </a:r>
            <a:r>
              <a:rPr lang="ru-RU" sz="1600" dirty="0" err="1" smtClean="0">
                <a:latin typeface="Book Antiqua" pitchFamily="18" charset="0"/>
              </a:rPr>
              <a:t>її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сукнях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традиційною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вишивкою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з’являлися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Демі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Мур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Діта</a:t>
            </a:r>
            <a:r>
              <a:rPr lang="ru-RU" sz="1600" dirty="0" smtClean="0">
                <a:latin typeface="Book Antiqua" pitchFamily="18" charset="0"/>
              </a:rPr>
              <a:t> фон </a:t>
            </a:r>
            <a:r>
              <a:rPr lang="ru-RU" sz="1600" dirty="0" err="1" smtClean="0">
                <a:latin typeface="Book Antiqua" pitchFamily="18" charset="0"/>
              </a:rPr>
              <a:t>Тіз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Кетрін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Зета-Джонс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багато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інших</a:t>
            </a:r>
            <a:r>
              <a:rPr lang="ru-RU" sz="1600" dirty="0" smtClean="0">
                <a:latin typeface="Book Antiqua" pitchFamily="18" charset="0"/>
              </a:rPr>
              <a:t>.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85762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/>
            <a:r>
              <a:rPr lang="ru-RU" sz="1600" dirty="0" err="1" smtClean="0">
                <a:latin typeface="Book Antiqua" pitchFamily="18" charset="0"/>
              </a:rPr>
              <a:t>Після</a:t>
            </a:r>
            <a:r>
              <a:rPr lang="ru-RU" sz="1600" dirty="0" smtClean="0">
                <a:latin typeface="Book Antiqua" pitchFamily="18" charset="0"/>
              </a:rPr>
              <a:t> того, як </a:t>
            </a:r>
            <a:r>
              <a:rPr lang="ru-RU" sz="1600" dirty="0" err="1" smtClean="0">
                <a:latin typeface="Book Antiqua" pitchFamily="18" charset="0"/>
              </a:rPr>
              <a:t>українська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вишивка</a:t>
            </a:r>
            <a:r>
              <a:rPr lang="ru-RU" sz="1600" dirty="0" smtClean="0">
                <a:latin typeface="Book Antiqua" pitchFamily="18" charset="0"/>
              </a:rPr>
              <a:t> стала </a:t>
            </a:r>
            <a:r>
              <a:rPr lang="ru-RU" sz="1600" dirty="0" err="1" smtClean="0">
                <a:latin typeface="Book Antiqua" pitchFamily="18" charset="0"/>
              </a:rPr>
              <a:t>з’являтися</a:t>
            </a:r>
            <a:r>
              <a:rPr lang="ru-RU" sz="1600" dirty="0" smtClean="0">
                <a:latin typeface="Book Antiqua" pitchFamily="18" charset="0"/>
              </a:rPr>
              <a:t> на </a:t>
            </a:r>
            <a:r>
              <a:rPr lang="ru-RU" sz="1600" dirty="0" err="1" smtClean="0">
                <a:latin typeface="Book Antiqua" pitchFamily="18" charset="0"/>
              </a:rPr>
              <a:t>одязі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відомих</a:t>
            </a:r>
            <a:r>
              <a:rPr lang="ru-RU" sz="1600" dirty="0" smtClean="0">
                <a:latin typeface="Book Antiqua" pitchFamily="18" charset="0"/>
              </a:rPr>
              <a:t> людей, вона </a:t>
            </a:r>
            <a:r>
              <a:rPr lang="ru-RU" sz="1600" dirty="0" err="1" smtClean="0">
                <a:latin typeface="Book Antiqua" pitchFamily="18" charset="0"/>
              </a:rPr>
              <a:t>міцно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закріпилася</a:t>
            </a:r>
            <a:r>
              <a:rPr lang="ru-RU" sz="1600" dirty="0" smtClean="0">
                <a:latin typeface="Book Antiqua" pitchFamily="18" charset="0"/>
              </a:rPr>
              <a:t> в </a:t>
            </a:r>
            <a:r>
              <a:rPr lang="ru-RU" sz="1600" dirty="0" err="1" smtClean="0">
                <a:latin typeface="Book Antiqua" pitchFamily="18" charset="0"/>
              </a:rPr>
              <a:t>модні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тренди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Зарубіжні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дизайнери</a:t>
            </a:r>
            <a:r>
              <a:rPr lang="ru-RU" sz="1600" dirty="0" smtClean="0">
                <a:latin typeface="Book Antiqua" pitchFamily="18" charset="0"/>
              </a:rPr>
              <a:t> не </a:t>
            </a:r>
            <a:r>
              <a:rPr lang="ru-RU" sz="1600" dirty="0" err="1" smtClean="0">
                <a:latin typeface="Book Antiqua" pitchFamily="18" charset="0"/>
              </a:rPr>
              <a:t>тільки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робили</a:t>
            </a:r>
            <a:r>
              <a:rPr lang="ru-RU" sz="1600" dirty="0" smtClean="0">
                <a:latin typeface="Book Antiqua" pitchFamily="18" charset="0"/>
              </a:rPr>
              <a:t> сорочки та </a:t>
            </a:r>
            <a:r>
              <a:rPr lang="ru-RU" sz="1600" dirty="0" err="1" smtClean="0">
                <a:latin typeface="Book Antiqua" pitchFamily="18" charset="0"/>
              </a:rPr>
              <a:t>сукні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схожі</a:t>
            </a:r>
            <a:r>
              <a:rPr lang="ru-RU" sz="1600" dirty="0" smtClean="0">
                <a:latin typeface="Book Antiqua" pitchFamily="18" charset="0"/>
              </a:rPr>
              <a:t> на </a:t>
            </a:r>
            <a:r>
              <a:rPr lang="ru-RU" sz="1600" dirty="0" err="1" smtClean="0">
                <a:latin typeface="Book Antiqua" pitchFamily="18" charset="0"/>
              </a:rPr>
              <a:t>традиційні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українські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елементи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але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без </a:t>
            </a:r>
            <a:r>
              <a:rPr lang="ru-RU" sz="1600" dirty="0" err="1" smtClean="0">
                <a:latin typeface="Book Antiqua" pitchFamily="18" charset="0"/>
              </a:rPr>
              <a:t>поглиблення</a:t>
            </a:r>
            <a:r>
              <a:rPr lang="ru-RU" sz="1600" dirty="0" smtClean="0">
                <a:latin typeface="Book Antiqua" pitchFamily="18" charset="0"/>
              </a:rPr>
              <a:t> в </a:t>
            </a:r>
            <a:r>
              <a:rPr lang="ru-RU" sz="1600" dirty="0" err="1" smtClean="0">
                <a:latin typeface="Book Antiqua" pitchFamily="18" charset="0"/>
              </a:rPr>
              <a:t>українську</a:t>
            </a:r>
            <a:r>
              <a:rPr lang="ru-RU" sz="1600" dirty="0" smtClean="0">
                <a:latin typeface="Book Antiqua" pitchFamily="18" charset="0"/>
              </a:rPr>
              <a:t> культуру шили </a:t>
            </a:r>
            <a:r>
              <a:rPr lang="ru-RU" sz="1600" dirty="0" err="1" smtClean="0">
                <a:latin typeface="Book Antiqua" pitchFamily="18" charset="0"/>
              </a:rPr>
              <a:t>одяг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вишивкою</a:t>
            </a:r>
            <a:r>
              <a:rPr lang="ru-RU" sz="1600" dirty="0" smtClean="0">
                <a:latin typeface="Book Antiqua" pitchFamily="18" charset="0"/>
              </a:rPr>
              <a:t>.</a:t>
            </a:r>
            <a:endParaRPr lang="ru-RU" sz="16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629524" cy="85725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Прислів'я та приказки про вишивку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357298"/>
            <a:ext cx="85011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Не </a:t>
            </a:r>
            <a:r>
              <a:rPr lang="ru-RU" dirty="0" err="1" smtClean="0">
                <a:latin typeface="Book Antiqua" pitchFamily="18" charset="0"/>
              </a:rPr>
              <a:t>лінуйся</a:t>
            </a:r>
            <a:r>
              <a:rPr lang="ru-RU" dirty="0" smtClean="0">
                <a:latin typeface="Book Antiqua" pitchFamily="18" charset="0"/>
              </a:rPr>
              <a:t>, </a:t>
            </a:r>
            <a:r>
              <a:rPr lang="ru-RU" dirty="0" err="1" smtClean="0">
                <a:latin typeface="Book Antiqua" pitchFamily="18" charset="0"/>
              </a:rPr>
              <a:t>дівонько</a:t>
            </a:r>
            <a:r>
              <a:rPr lang="ru-RU" dirty="0" smtClean="0">
                <a:latin typeface="Book Antiqua" pitchFamily="18" charset="0"/>
              </a:rPr>
              <a:t>, рушники </a:t>
            </a:r>
            <a:r>
              <a:rPr lang="ru-RU" dirty="0" err="1" smtClean="0">
                <a:latin typeface="Book Antiqua" pitchFamily="18" charset="0"/>
              </a:rPr>
              <a:t>вишивати</a:t>
            </a:r>
            <a:r>
              <a:rPr lang="ru-RU" dirty="0" smtClean="0">
                <a:latin typeface="Book Antiqua" pitchFamily="18" charset="0"/>
              </a:rPr>
              <a:t> — буде </a:t>
            </a:r>
            <a:r>
              <a:rPr lang="ru-RU" dirty="0" err="1" smtClean="0">
                <a:latin typeface="Book Antiqua" pitchFamily="18" charset="0"/>
              </a:rPr>
              <a:t>чим</a:t>
            </a:r>
            <a:r>
              <a:rPr lang="ru-RU" dirty="0" smtClean="0">
                <a:latin typeface="Book Antiqua" pitchFamily="18" charset="0"/>
              </a:rPr>
              <a:t> гостей </a:t>
            </a:r>
            <a:r>
              <a:rPr lang="ru-RU" dirty="0" err="1" smtClean="0">
                <a:latin typeface="Book Antiqua" pitchFamily="18" charset="0"/>
              </a:rPr>
              <a:t>шанувати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Book Antiqua" pitchFamily="18" charset="0"/>
              </a:rPr>
              <a:t>Якщо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дощ</a:t>
            </a:r>
            <a:r>
              <a:rPr lang="ru-RU" dirty="0" smtClean="0">
                <a:latin typeface="Book Antiqua" pitchFamily="18" charset="0"/>
              </a:rPr>
              <a:t> намочив перший раз </a:t>
            </a:r>
            <a:r>
              <a:rPr lang="ru-RU" dirty="0" err="1" smtClean="0">
                <a:latin typeface="Book Antiqua" pitchFamily="18" charset="0"/>
              </a:rPr>
              <a:t>одягнену</a:t>
            </a:r>
            <a:r>
              <a:rPr lang="ru-RU" dirty="0" smtClean="0">
                <a:latin typeface="Book Antiqua" pitchFamily="18" charset="0"/>
              </a:rPr>
              <a:t> сорочку — на </a:t>
            </a:r>
            <a:r>
              <a:rPr lang="ru-RU" dirty="0" err="1" smtClean="0">
                <a:latin typeface="Book Antiqua" pitchFamily="18" charset="0"/>
              </a:rPr>
              <a:t>багатство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Book Antiqua" pitchFamily="18" charset="0"/>
              </a:rPr>
              <a:t>Якщо</a:t>
            </a:r>
            <a:r>
              <a:rPr lang="ru-RU" dirty="0" smtClean="0">
                <a:latin typeface="Book Antiqua" pitchFamily="18" charset="0"/>
              </a:rPr>
              <a:t> сорочку </a:t>
            </a:r>
            <a:r>
              <a:rPr lang="ru-RU" dirty="0" err="1" smtClean="0">
                <a:latin typeface="Book Antiqua" pitchFamily="18" charset="0"/>
              </a:rPr>
              <a:t>прогризли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миші</a:t>
            </a:r>
            <a:r>
              <a:rPr lang="ru-RU" dirty="0" smtClean="0">
                <a:latin typeface="Book Antiqua" pitchFamily="18" charset="0"/>
              </a:rPr>
              <a:t> — у ногах буде </a:t>
            </a:r>
            <a:r>
              <a:rPr lang="ru-RU" dirty="0" err="1" smtClean="0">
                <a:latin typeface="Book Antiqua" pitchFamily="18" charset="0"/>
              </a:rPr>
              <a:t>слабість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Хата без </a:t>
            </a:r>
            <a:r>
              <a:rPr lang="ru-RU" dirty="0" err="1" smtClean="0">
                <a:latin typeface="Book Antiqua" pitchFamily="18" charset="0"/>
              </a:rPr>
              <a:t>рушників</a:t>
            </a:r>
            <a:r>
              <a:rPr lang="ru-RU" dirty="0" smtClean="0">
                <a:latin typeface="Book Antiqua" pitchFamily="18" charset="0"/>
              </a:rPr>
              <a:t>, </a:t>
            </a:r>
            <a:r>
              <a:rPr lang="ru-RU" dirty="0" err="1" smtClean="0">
                <a:latin typeface="Book Antiqua" pitchFamily="18" charset="0"/>
              </a:rPr>
              <a:t>що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оселя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без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дітей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Як </a:t>
            </a:r>
            <a:r>
              <a:rPr lang="ru-RU" dirty="0" err="1" smtClean="0">
                <a:latin typeface="Book Antiqua" pitchFamily="18" charset="0"/>
              </a:rPr>
              <a:t>неділя</a:t>
            </a:r>
            <a:r>
              <a:rPr lang="ru-RU" dirty="0" smtClean="0">
                <a:latin typeface="Book Antiqua" pitchFamily="18" charset="0"/>
              </a:rPr>
              <a:t>, то </a:t>
            </a:r>
            <a:r>
              <a:rPr lang="ru-RU" dirty="0" err="1" smtClean="0">
                <a:latin typeface="Book Antiqua" pitchFamily="18" charset="0"/>
              </a:rPr>
              <a:t>й</a:t>
            </a:r>
            <a:r>
              <a:rPr lang="ru-RU" dirty="0" smtClean="0">
                <a:latin typeface="Book Antiqua" pitchFamily="18" charset="0"/>
              </a:rPr>
              <a:t> сорочка </a:t>
            </a:r>
            <a:r>
              <a:rPr lang="ru-RU" dirty="0" err="1" smtClean="0">
                <a:latin typeface="Book Antiqua" pitchFamily="18" charset="0"/>
              </a:rPr>
              <a:t>біла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Book Antiqua" pitchFamily="18" charset="0"/>
              </a:rPr>
              <a:t>Бідний</a:t>
            </a:r>
            <a:r>
              <a:rPr lang="ru-RU" dirty="0" smtClean="0">
                <a:latin typeface="Book Antiqua" pitchFamily="18" charset="0"/>
              </a:rPr>
              <a:t> на сорочку </a:t>
            </a:r>
            <a:r>
              <a:rPr lang="ru-RU" dirty="0" err="1" smtClean="0">
                <a:latin typeface="Book Antiqua" pitchFamily="18" charset="0"/>
              </a:rPr>
              <a:t>старається</a:t>
            </a:r>
            <a:r>
              <a:rPr lang="ru-RU" dirty="0" smtClean="0">
                <a:latin typeface="Book Antiqua" pitchFamily="18" charset="0"/>
              </a:rPr>
              <a:t>, а </a:t>
            </a:r>
            <a:r>
              <a:rPr lang="ru-RU" dirty="0" err="1" smtClean="0">
                <a:latin typeface="Book Antiqua" pitchFamily="18" charset="0"/>
              </a:rPr>
              <a:t>багатий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і</a:t>
            </a:r>
            <a:r>
              <a:rPr lang="ru-RU" dirty="0" smtClean="0">
                <a:latin typeface="Book Antiqua" pitchFamily="18" charset="0"/>
              </a:rPr>
              <a:t> кожуха </a:t>
            </a:r>
            <a:r>
              <a:rPr lang="ru-RU" dirty="0" err="1" smtClean="0">
                <a:latin typeface="Book Antiqua" pitchFamily="18" charset="0"/>
              </a:rPr>
              <a:t>цурається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У </a:t>
            </a:r>
            <a:r>
              <a:rPr lang="ru-RU" dirty="0" err="1" smtClean="0">
                <a:latin typeface="Book Antiqua" pitchFamily="18" charset="0"/>
              </a:rPr>
              <a:t>сорочці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народився</a:t>
            </a:r>
            <a:r>
              <a:rPr lang="ru-RU" dirty="0" smtClean="0">
                <a:latin typeface="Book Antiqua" pitchFamily="18" charset="0"/>
              </a:rPr>
              <a:t> (так казали про </a:t>
            </a:r>
            <a:r>
              <a:rPr lang="ru-RU" dirty="0" err="1" smtClean="0">
                <a:latin typeface="Book Antiqua" pitchFamily="18" charset="0"/>
              </a:rPr>
              <a:t>людину</a:t>
            </a:r>
            <a:r>
              <a:rPr lang="ru-RU" dirty="0" smtClean="0">
                <a:latin typeface="Book Antiqua" pitchFamily="18" charset="0"/>
              </a:rPr>
              <a:t>, яка пережила </a:t>
            </a:r>
            <a:r>
              <a:rPr lang="ru-RU" dirty="0" err="1" smtClean="0">
                <a:latin typeface="Book Antiqua" pitchFamily="18" charset="0"/>
              </a:rPr>
              <a:t>страшне</a:t>
            </a:r>
            <a:r>
              <a:rPr lang="ru-RU" dirty="0" smtClean="0">
                <a:latin typeface="Book Antiqua" pitchFamily="18" charset="0"/>
              </a:rPr>
              <a:t> лихо </a:t>
            </a:r>
            <a:r>
              <a:rPr lang="ru-RU" dirty="0" err="1" smtClean="0">
                <a:latin typeface="Book Antiqua" pitchFamily="18" charset="0"/>
              </a:rPr>
              <a:t>чи</a:t>
            </a:r>
            <a:r>
              <a:rPr lang="ru-RU" dirty="0" smtClean="0">
                <a:latin typeface="Book Antiqua" pitchFamily="18" charset="0"/>
              </a:rPr>
              <a:t> хворобу).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Як </a:t>
            </a:r>
            <a:r>
              <a:rPr lang="ru-RU" dirty="0" err="1" smtClean="0">
                <a:latin typeface="Book Antiqua" pitchFamily="18" charset="0"/>
              </a:rPr>
              <a:t>мати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рідненька</a:t>
            </a:r>
            <a:r>
              <a:rPr lang="ru-RU" dirty="0" smtClean="0">
                <a:latin typeface="Book Antiqua" pitchFamily="18" charset="0"/>
              </a:rPr>
              <a:t>, то </a:t>
            </a:r>
            <a:r>
              <a:rPr lang="ru-RU" dirty="0" err="1" smtClean="0">
                <a:latin typeface="Book Antiqua" pitchFamily="18" charset="0"/>
              </a:rPr>
              <a:t>й</a:t>
            </a:r>
            <a:r>
              <a:rPr lang="ru-RU" dirty="0" smtClean="0">
                <a:latin typeface="Book Antiqua" pitchFamily="18" charset="0"/>
              </a:rPr>
              <a:t> сорочка </a:t>
            </a:r>
            <a:r>
              <a:rPr lang="ru-RU" dirty="0" err="1" smtClean="0">
                <a:latin typeface="Book Antiqua" pitchFamily="18" charset="0"/>
              </a:rPr>
              <a:t>біленька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У кого </a:t>
            </a:r>
            <a:r>
              <a:rPr lang="ru-RU" dirty="0" err="1" smtClean="0">
                <a:latin typeface="Book Antiqua" pitchFamily="18" charset="0"/>
              </a:rPr>
              <a:t>мати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рідненька</a:t>
            </a:r>
            <a:r>
              <a:rPr lang="ru-RU" dirty="0" smtClean="0">
                <a:latin typeface="Book Antiqua" pitchFamily="18" charset="0"/>
              </a:rPr>
              <a:t>, у того сорочка </a:t>
            </a:r>
            <a:r>
              <a:rPr lang="ru-RU" dirty="0" err="1" smtClean="0">
                <a:latin typeface="Book Antiqua" pitchFamily="18" charset="0"/>
              </a:rPr>
              <a:t>біленька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і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голівка</a:t>
            </a:r>
            <a:r>
              <a:rPr lang="ru-RU" dirty="0" smtClean="0">
                <a:latin typeface="Book Antiqua" pitchFamily="18" charset="0"/>
              </a:rPr>
              <a:t> гладенька.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Book Antiqua" pitchFamily="18" charset="0"/>
              </a:rPr>
              <a:t>Якщо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зачепив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і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роздер</a:t>
            </a:r>
            <a:r>
              <a:rPr lang="ru-RU" dirty="0" smtClean="0">
                <a:latin typeface="Book Antiqua" pitchFamily="18" charset="0"/>
              </a:rPr>
              <a:t> сорочку — </a:t>
            </a:r>
            <a:r>
              <a:rPr lang="ru-RU" dirty="0" err="1" smtClean="0">
                <a:latin typeface="Book Antiqua" pitchFamily="18" charset="0"/>
              </a:rPr>
              <a:t>можеш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зганьбитись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Book Antiqua" pitchFamily="18" charset="0"/>
              </a:rPr>
              <a:t>Хто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має</a:t>
            </a:r>
            <a:r>
              <a:rPr lang="ru-RU" dirty="0" smtClean="0">
                <a:latin typeface="Book Antiqua" pitchFamily="18" charset="0"/>
              </a:rPr>
              <a:t> дочки, той ходить без сорочки, а </a:t>
            </a:r>
            <a:r>
              <a:rPr lang="ru-RU" dirty="0" err="1" smtClean="0">
                <a:latin typeface="Book Antiqua" pitchFamily="18" charset="0"/>
              </a:rPr>
              <a:t>хто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має</a:t>
            </a:r>
            <a:r>
              <a:rPr lang="ru-RU" dirty="0" smtClean="0">
                <a:latin typeface="Book Antiqua" pitchFamily="18" charset="0"/>
              </a:rPr>
              <a:t> сини, той </a:t>
            </a:r>
            <a:r>
              <a:rPr lang="ru-RU" dirty="0" err="1" smtClean="0">
                <a:latin typeface="Book Antiqua" pitchFamily="18" charset="0"/>
              </a:rPr>
              <a:t>готує</a:t>
            </a:r>
            <a:r>
              <a:rPr lang="ru-RU" dirty="0" smtClean="0">
                <a:latin typeface="Book Antiqua" pitchFamily="18" charset="0"/>
              </a:rPr>
              <a:t> сумки.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Хай стелиться вам доля рушниками.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Не </a:t>
            </a:r>
            <a:r>
              <a:rPr lang="ru-RU" dirty="0" err="1" smtClean="0">
                <a:latin typeface="Book Antiqua" pitchFamily="18" charset="0"/>
              </a:rPr>
              <a:t>можна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лишати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замочених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сорочок</a:t>
            </a:r>
            <a:r>
              <a:rPr lang="ru-RU" dirty="0" smtClean="0">
                <a:latin typeface="Book Antiqua" pitchFamily="18" charset="0"/>
              </a:rPr>
              <a:t> через </a:t>
            </a:r>
            <a:r>
              <a:rPr lang="ru-RU" dirty="0" err="1" smtClean="0">
                <a:latin typeface="Book Antiqua" pitchFamily="18" charset="0"/>
              </a:rPr>
              <a:t>неділю</a:t>
            </a:r>
            <a:r>
              <a:rPr lang="ru-RU" dirty="0" smtClean="0">
                <a:latin typeface="Book Antiqua" pitchFamily="18" charset="0"/>
              </a:rPr>
              <a:t>, </a:t>
            </a:r>
            <a:r>
              <a:rPr lang="ru-RU" dirty="0" err="1" smtClean="0">
                <a:latin typeface="Book Antiqua" pitchFamily="18" charset="0"/>
              </a:rPr>
              <a:t>щоб</a:t>
            </a:r>
            <a:r>
              <a:rPr lang="ru-RU" dirty="0" smtClean="0">
                <a:latin typeface="Book Antiqua" pitchFamily="18" charset="0"/>
              </a:rPr>
              <a:t> у роду не </a:t>
            </a:r>
            <a:r>
              <a:rPr lang="ru-RU" dirty="0" err="1" smtClean="0">
                <a:latin typeface="Book Antiqua" pitchFamily="18" charset="0"/>
              </a:rPr>
              <a:t>було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полонених</a:t>
            </a:r>
            <a:r>
              <a:rPr lang="ru-RU" dirty="0" smtClean="0"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43852" cy="88583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Історична вікторина</a:t>
            </a:r>
            <a:b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714356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Book Antiqua" pitchFamily="18" charset="0"/>
              </a:rPr>
              <a:t>Коли </a:t>
            </a:r>
            <a:r>
              <a:rPr lang="ru-RU" sz="1600" dirty="0" err="1" smtClean="0">
                <a:latin typeface="Book Antiqua" pitchFamily="18" charset="0"/>
              </a:rPr>
              <a:t>з’явилися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вишиванки</a:t>
            </a:r>
            <a:r>
              <a:rPr lang="ru-RU" sz="1600" dirty="0" smtClean="0">
                <a:latin typeface="Book Antiqua" pitchFamily="18" charset="0"/>
              </a:rPr>
              <a:t>? </a:t>
            </a:r>
            <a:r>
              <a:rPr lang="ru-RU" sz="1600" i="1" dirty="0" smtClean="0">
                <a:latin typeface="Book Antiqua" pitchFamily="18" charset="0"/>
              </a:rPr>
              <a:t>(</a:t>
            </a:r>
            <a:r>
              <a:rPr lang="ru-RU" sz="1600" i="1" dirty="0" err="1" smtClean="0">
                <a:latin typeface="Book Antiqua" pitchFamily="18" charset="0"/>
              </a:rPr>
              <a:t>Точних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даних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немає</a:t>
            </a:r>
            <a:r>
              <a:rPr lang="ru-RU" sz="1600" i="1" dirty="0" smtClean="0">
                <a:latin typeface="Book Antiqua" pitchFamily="18" charset="0"/>
              </a:rPr>
              <a:t>, </a:t>
            </a:r>
            <a:r>
              <a:rPr lang="ru-RU" sz="1600" i="1" dirty="0" err="1" smtClean="0">
                <a:latin typeface="Book Antiqua" pitchFamily="18" charset="0"/>
              </a:rPr>
              <a:t>але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археологічні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розкопки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свідчать</a:t>
            </a:r>
            <a:r>
              <a:rPr lang="ru-RU" sz="1600" i="1" dirty="0" smtClean="0">
                <a:latin typeface="Book Antiqua" pitchFamily="18" charset="0"/>
              </a:rPr>
              <a:t>, </a:t>
            </a:r>
            <a:r>
              <a:rPr lang="ru-RU" sz="1600" i="1" dirty="0" err="1" smtClean="0">
                <a:latin typeface="Book Antiqua" pitchFamily="18" charset="0"/>
              </a:rPr>
              <a:t>що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мистецтво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вишивання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відоме</a:t>
            </a:r>
            <a:r>
              <a:rPr lang="ru-RU" sz="1600" i="1" dirty="0" smtClean="0">
                <a:latin typeface="Book Antiqua" pitchFamily="18" charset="0"/>
              </a:rPr>
              <a:t> в </a:t>
            </a:r>
            <a:r>
              <a:rPr lang="ru-RU" sz="1600" i="1" dirty="0" err="1" smtClean="0">
                <a:latin typeface="Book Antiqua" pitchFamily="18" charset="0"/>
              </a:rPr>
              <a:t>Україні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ще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з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часів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енеоліту</a:t>
            </a:r>
            <a:r>
              <a:rPr lang="ru-RU" sz="1600" i="1" dirty="0" smtClean="0">
                <a:latin typeface="Book Antiqua" pitchFamily="18" charset="0"/>
              </a:rPr>
              <a:t>).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Book Antiqua" pitchFamily="18" charset="0"/>
              </a:rPr>
              <a:t>Які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знаєте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традиційні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способи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вишивання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сорочок</a:t>
            </a:r>
            <a:r>
              <a:rPr lang="ru-RU" sz="1600" dirty="0" smtClean="0">
                <a:latin typeface="Book Antiqua" pitchFamily="18" charset="0"/>
              </a:rPr>
              <a:t>? </a:t>
            </a:r>
            <a:r>
              <a:rPr lang="ru-RU" sz="1600" i="1" dirty="0" smtClean="0">
                <a:latin typeface="Book Antiqua" pitchFamily="18" charset="0"/>
              </a:rPr>
              <a:t>(Мережка, </a:t>
            </a:r>
            <a:r>
              <a:rPr lang="ru-RU" sz="1600" i="1" dirty="0" err="1" smtClean="0">
                <a:latin typeface="Book Antiqua" pitchFamily="18" charset="0"/>
              </a:rPr>
              <a:t>хрестик</a:t>
            </a:r>
            <a:r>
              <a:rPr lang="ru-RU" sz="1600" i="1" dirty="0" smtClean="0">
                <a:latin typeface="Book Antiqua" pitchFamily="18" charset="0"/>
              </a:rPr>
              <a:t>, </a:t>
            </a:r>
            <a:r>
              <a:rPr lang="ru-RU" sz="1600" i="1" dirty="0" err="1" smtClean="0">
                <a:latin typeface="Book Antiqua" pitchFamily="18" charset="0"/>
              </a:rPr>
              <a:t>вирізування</a:t>
            </a:r>
            <a:r>
              <a:rPr lang="ru-RU" sz="1600" i="1" dirty="0" smtClean="0">
                <a:latin typeface="Book Antiqua" pitchFamily="18" charset="0"/>
              </a:rPr>
              <a:t>, </a:t>
            </a:r>
            <a:r>
              <a:rPr lang="ru-RU" sz="1600" i="1" dirty="0" err="1" smtClean="0">
                <a:latin typeface="Book Antiqua" pitchFamily="18" charset="0"/>
              </a:rPr>
              <a:t>заволоч</a:t>
            </a:r>
            <a:r>
              <a:rPr lang="ru-RU" sz="1600" i="1" dirty="0" smtClean="0">
                <a:latin typeface="Book Antiqua" pitchFamily="18" charset="0"/>
              </a:rPr>
              <a:t>, </a:t>
            </a:r>
            <a:r>
              <a:rPr lang="ru-RU" sz="1600" i="1" dirty="0" err="1" smtClean="0">
                <a:latin typeface="Book Antiqua" pitchFamily="18" charset="0"/>
              </a:rPr>
              <a:t>низь</a:t>
            </a:r>
            <a:r>
              <a:rPr lang="ru-RU" sz="1600" i="1" dirty="0" smtClean="0">
                <a:latin typeface="Book Antiqua" pitchFamily="18" charset="0"/>
              </a:rPr>
              <a:t>, </a:t>
            </a:r>
            <a:r>
              <a:rPr lang="ru-RU" sz="1600" i="1" dirty="0" err="1" smtClean="0">
                <a:latin typeface="Book Antiqua" pitchFamily="18" charset="0"/>
              </a:rPr>
              <a:t>лиштва</a:t>
            </a:r>
            <a:r>
              <a:rPr lang="ru-RU" sz="1600" i="1" dirty="0" smtClean="0">
                <a:latin typeface="Book Antiqua" pitchFamily="18" charset="0"/>
              </a:rPr>
              <a:t>, </a:t>
            </a:r>
            <a:r>
              <a:rPr lang="ru-RU" sz="1600" i="1" dirty="0" err="1" smtClean="0">
                <a:latin typeface="Book Antiqua" pitchFamily="18" charset="0"/>
              </a:rPr>
              <a:t>кольоровий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шовк</a:t>
            </a:r>
            <a:r>
              <a:rPr lang="ru-RU" sz="1600" i="1" dirty="0" smtClean="0">
                <a:latin typeface="Book Antiqua" pitchFamily="18" charset="0"/>
              </a:rPr>
              <a:t>).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Book Antiqua" pitchFamily="18" charset="0"/>
              </a:rPr>
              <a:t>Які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мотиви</a:t>
            </a:r>
            <a:r>
              <a:rPr lang="ru-RU" sz="1600" dirty="0" smtClean="0">
                <a:latin typeface="Book Antiqua" pitchFamily="18" charset="0"/>
              </a:rPr>
              <a:t> орнаменту </a:t>
            </a:r>
            <a:r>
              <a:rPr lang="ru-RU" sz="1600" dirty="0" err="1" smtClean="0">
                <a:latin typeface="Book Antiqua" pitchFamily="18" charset="0"/>
              </a:rPr>
              <a:t>використовувалися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найчастіше</a:t>
            </a:r>
            <a:r>
              <a:rPr lang="ru-RU" sz="1600" dirty="0" smtClean="0">
                <a:latin typeface="Book Antiqua" pitchFamily="18" charset="0"/>
              </a:rPr>
              <a:t>? </a:t>
            </a:r>
            <a:r>
              <a:rPr lang="ru-RU" sz="1600" i="1" dirty="0" smtClean="0">
                <a:latin typeface="Book Antiqua" pitchFamily="18" charset="0"/>
              </a:rPr>
              <a:t>(</a:t>
            </a:r>
            <a:r>
              <a:rPr lang="ru-RU" sz="1600" i="1" dirty="0" err="1" smtClean="0">
                <a:latin typeface="Book Antiqua" pitchFamily="18" charset="0"/>
              </a:rPr>
              <a:t>рослинні</a:t>
            </a:r>
            <a:r>
              <a:rPr lang="ru-RU" sz="1600" i="1" dirty="0" smtClean="0">
                <a:latin typeface="Book Antiqua" pitchFamily="18" charset="0"/>
              </a:rPr>
              <a:t>, </a:t>
            </a:r>
            <a:r>
              <a:rPr lang="ru-RU" sz="1600" i="1" dirty="0" err="1" smtClean="0">
                <a:latin typeface="Book Antiqua" pitchFamily="18" charset="0"/>
              </a:rPr>
              <a:t>геометричні</a:t>
            </a:r>
            <a:r>
              <a:rPr lang="ru-RU" sz="1600" i="1" dirty="0" smtClean="0">
                <a:latin typeface="Book Antiqua" pitchFamily="18" charset="0"/>
              </a:rPr>
              <a:t>, </a:t>
            </a:r>
            <a:r>
              <a:rPr lang="ru-RU" sz="1600" i="1" dirty="0" err="1" smtClean="0">
                <a:latin typeface="Book Antiqua" pitchFamily="18" charset="0"/>
              </a:rPr>
              <a:t>зооморфні</a:t>
            </a:r>
            <a:r>
              <a:rPr lang="ru-RU" sz="1600" i="1" dirty="0" smtClean="0">
                <a:latin typeface="Book Antiqua" pitchFamily="18" charset="0"/>
              </a:rPr>
              <a:t>).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Book Antiqua" pitchFamily="18" charset="0"/>
              </a:rPr>
              <a:t>Який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письменник</a:t>
            </a:r>
            <a:r>
              <a:rPr lang="ru-RU" sz="1600" dirty="0" smtClean="0">
                <a:latin typeface="Book Antiqua" pitchFamily="18" charset="0"/>
              </a:rPr>
              <a:t> став </a:t>
            </a:r>
            <a:r>
              <a:rPr lang="ru-RU" sz="1600" dirty="0" err="1" smtClean="0">
                <a:latin typeface="Book Antiqua" pitchFamily="18" charset="0"/>
              </a:rPr>
              <a:t>законодавцем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моди</a:t>
            </a:r>
            <a:r>
              <a:rPr lang="ru-RU" sz="1600" dirty="0" smtClean="0">
                <a:latin typeface="Book Antiqua" pitchFamily="18" charset="0"/>
              </a:rPr>
              <a:t> та почав </a:t>
            </a:r>
            <a:r>
              <a:rPr lang="ru-RU" sz="1600" dirty="0" err="1" smtClean="0">
                <a:latin typeface="Book Antiqua" pitchFamily="18" charset="0"/>
              </a:rPr>
              <a:t>носити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вишиванку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звичайним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піджаком</a:t>
            </a:r>
            <a:r>
              <a:rPr lang="ru-RU" sz="1600" dirty="0" smtClean="0">
                <a:latin typeface="Book Antiqua" pitchFamily="18" charset="0"/>
              </a:rPr>
              <a:t>? </a:t>
            </a:r>
            <a:r>
              <a:rPr lang="ru-RU" sz="1600" i="1" dirty="0" smtClean="0">
                <a:latin typeface="Book Antiqua" pitchFamily="18" charset="0"/>
              </a:rPr>
              <a:t>(</a:t>
            </a:r>
            <a:r>
              <a:rPr lang="ru-RU" sz="1600" i="1" dirty="0" err="1" smtClean="0">
                <a:latin typeface="Book Antiqua" pitchFamily="18" charset="0"/>
              </a:rPr>
              <a:t>Іван</a:t>
            </a:r>
            <a:r>
              <a:rPr lang="ru-RU" sz="1600" i="1" dirty="0" smtClean="0">
                <a:latin typeface="Book Antiqua" pitchFamily="18" charset="0"/>
              </a:rPr>
              <a:t> Франко).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Book Antiqua" pitchFamily="18" charset="0"/>
              </a:rPr>
              <a:t>Коли </a:t>
            </a:r>
            <a:r>
              <a:rPr lang="ru-RU" sz="1600" dirty="0" err="1" smtClean="0">
                <a:latin typeface="Book Antiqua" pitchFamily="18" charset="0"/>
              </a:rPr>
              <a:t>науковці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України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вперше</a:t>
            </a:r>
            <a:r>
              <a:rPr lang="ru-RU" sz="1600" dirty="0" smtClean="0">
                <a:latin typeface="Book Antiqua" pitchFamily="18" charset="0"/>
              </a:rPr>
              <a:t> почали </a:t>
            </a:r>
            <a:r>
              <a:rPr lang="ru-RU" sz="1600" dirty="0" err="1" smtClean="0">
                <a:latin typeface="Book Antiqua" pitchFamily="18" charset="0"/>
              </a:rPr>
              <a:t>займатися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вивченням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національного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одягу</a:t>
            </a:r>
            <a:r>
              <a:rPr lang="ru-RU" sz="1600" dirty="0" smtClean="0">
                <a:latin typeface="Book Antiqua" pitchFamily="18" charset="0"/>
              </a:rPr>
              <a:t>?</a:t>
            </a:r>
            <a:r>
              <a:rPr lang="ru-RU" sz="1600" i="1" dirty="0" smtClean="0">
                <a:latin typeface="Book Antiqua" pitchFamily="18" charset="0"/>
              </a:rPr>
              <a:t> (</a:t>
            </a:r>
            <a:r>
              <a:rPr lang="ru-RU" sz="1600" i="1" dirty="0" err="1" smtClean="0">
                <a:latin typeface="Book Antiqua" pitchFamily="18" charset="0"/>
              </a:rPr>
              <a:t>Після</a:t>
            </a:r>
            <a:r>
              <a:rPr lang="ru-RU" sz="1600" i="1" dirty="0" smtClean="0">
                <a:latin typeface="Book Antiqua" pitchFamily="18" charset="0"/>
              </a:rPr>
              <a:t> того, як у 1876 </a:t>
            </a:r>
            <a:r>
              <a:rPr lang="ru-RU" sz="1600" i="1" dirty="0" err="1" smtClean="0">
                <a:latin typeface="Book Antiqua" pitchFamily="18" charset="0"/>
              </a:rPr>
              <a:t>відома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письменниця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Олена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Пчілка</a:t>
            </a:r>
            <a:r>
              <a:rPr lang="ru-RU" sz="1600" i="1" dirty="0" smtClean="0">
                <a:latin typeface="Book Antiqua" pitchFamily="18" charset="0"/>
              </a:rPr>
              <a:t> видала альбом </a:t>
            </a:r>
            <a:r>
              <a:rPr lang="ru-RU" sz="1600" i="1" dirty="0" err="1" smtClean="0">
                <a:latin typeface="Book Antiqua" pitchFamily="18" charset="0"/>
              </a:rPr>
              <a:t>вишиванок</a:t>
            </a:r>
            <a:r>
              <a:rPr lang="ru-RU" sz="1600" i="1" dirty="0" smtClean="0">
                <a:latin typeface="Book Antiqua" pitchFamily="18" charset="0"/>
              </a:rPr>
              <a:t>).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Book Antiqua" pitchFamily="18" charset="0"/>
              </a:rPr>
              <a:t>Коли </a:t>
            </a:r>
            <a:r>
              <a:rPr lang="ru-RU" sz="1600" dirty="0" err="1" smtClean="0">
                <a:latin typeface="Book Antiqua" pitchFamily="18" charset="0"/>
              </a:rPr>
              <a:t>почався</a:t>
            </a:r>
            <a:r>
              <a:rPr lang="ru-RU" sz="1600" dirty="0" smtClean="0">
                <a:latin typeface="Book Antiqua" pitchFamily="18" charset="0"/>
              </a:rPr>
              <a:t> перший </a:t>
            </a:r>
            <a:r>
              <a:rPr lang="ru-RU" sz="1600" dirty="0" err="1" smtClean="0">
                <a:latin typeface="Book Antiqua" pitchFamily="18" charset="0"/>
              </a:rPr>
              <a:t>модний</a:t>
            </a:r>
            <a:r>
              <a:rPr lang="ru-RU" sz="1600" dirty="0" smtClean="0">
                <a:latin typeface="Book Antiqua" pitchFamily="18" charset="0"/>
              </a:rPr>
              <a:t> бум на </a:t>
            </a:r>
            <a:r>
              <a:rPr lang="ru-RU" sz="1600" dirty="0" err="1" smtClean="0">
                <a:latin typeface="Book Antiqua" pitchFamily="18" charset="0"/>
              </a:rPr>
              <a:t>вишиванки</a:t>
            </a:r>
            <a:r>
              <a:rPr lang="ru-RU" sz="1600" dirty="0" smtClean="0">
                <a:latin typeface="Book Antiqua" pitchFamily="18" charset="0"/>
              </a:rPr>
              <a:t> у </a:t>
            </a:r>
            <a:r>
              <a:rPr lang="ru-RU" sz="1600" dirty="0" err="1" smtClean="0">
                <a:latin typeface="Book Antiqua" pitchFamily="18" charset="0"/>
              </a:rPr>
              <a:t>радянській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Україні</a:t>
            </a:r>
            <a:r>
              <a:rPr lang="ru-RU" sz="1600" dirty="0" smtClean="0">
                <a:latin typeface="Book Antiqua" pitchFamily="18" charset="0"/>
              </a:rPr>
              <a:t>? </a:t>
            </a:r>
            <a:r>
              <a:rPr lang="ru-RU" sz="1600" i="1" dirty="0" smtClean="0">
                <a:latin typeface="Book Antiqua" pitchFamily="18" charset="0"/>
              </a:rPr>
              <a:t>(У 1920-1930-х роках).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Book Antiqua" pitchFamily="18" charset="0"/>
              </a:rPr>
              <a:t>Коли </a:t>
            </a:r>
            <a:r>
              <a:rPr lang="ru-RU" sz="1600" dirty="0" err="1" smtClean="0">
                <a:latin typeface="Book Antiqua" pitchFamily="18" charset="0"/>
              </a:rPr>
              <a:t>відбулася</a:t>
            </a:r>
            <a:r>
              <a:rPr lang="ru-RU" sz="1600" dirty="0" smtClean="0">
                <a:latin typeface="Book Antiqua" pitchFamily="18" charset="0"/>
              </a:rPr>
              <a:t> перша </a:t>
            </a:r>
            <a:r>
              <a:rPr lang="ru-RU" sz="1600" dirty="0" err="1" smtClean="0">
                <a:latin typeface="Book Antiqua" pitchFamily="18" charset="0"/>
              </a:rPr>
              <a:t>вишиванкова</a:t>
            </a:r>
            <a:r>
              <a:rPr lang="ru-RU" sz="1600" dirty="0" smtClean="0">
                <a:latin typeface="Book Antiqua" pitchFamily="18" charset="0"/>
              </a:rPr>
              <a:t> хода? </a:t>
            </a:r>
            <a:r>
              <a:rPr lang="ru-RU" sz="1600" i="1" dirty="0" smtClean="0">
                <a:latin typeface="Book Antiqua" pitchFamily="18" charset="0"/>
              </a:rPr>
              <a:t>(У 2008 </a:t>
            </a:r>
            <a:r>
              <a:rPr lang="ru-RU" sz="1600" i="1" dirty="0" err="1" smtClean="0">
                <a:latin typeface="Book Antiqua" pitchFamily="18" charset="0"/>
              </a:rPr>
              <a:t>році</a:t>
            </a:r>
            <a:r>
              <a:rPr lang="ru-RU" sz="1600" i="1" dirty="0" smtClean="0">
                <a:latin typeface="Book Antiqua" pitchFamily="18" charset="0"/>
              </a:rPr>
              <a:t>).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Book Antiqua" pitchFamily="18" charset="0"/>
              </a:rPr>
              <a:t>Які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всесвітньо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відомі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дизайнери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використовують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фрагменти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української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вишивки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під</a:t>
            </a:r>
            <a:r>
              <a:rPr lang="ru-RU" sz="1600" dirty="0" smtClean="0">
                <a:latin typeface="Book Antiqua" pitchFamily="18" charset="0"/>
              </a:rPr>
              <a:t> час </a:t>
            </a:r>
            <a:r>
              <a:rPr lang="ru-RU" sz="1600" dirty="0" err="1" smtClean="0">
                <a:latin typeface="Book Antiqua" pitchFamily="18" charset="0"/>
              </a:rPr>
              <a:t>створення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одягу</a:t>
            </a:r>
            <a:r>
              <a:rPr lang="ru-RU" sz="1600" dirty="0" smtClean="0">
                <a:latin typeface="Book Antiqua" pitchFamily="18" charset="0"/>
              </a:rPr>
              <a:t>?</a:t>
            </a:r>
            <a:r>
              <a:rPr lang="ru-RU" sz="1600" i="1" dirty="0" smtClean="0">
                <a:latin typeface="Book Antiqua" pitchFamily="18" charset="0"/>
              </a:rPr>
              <a:t> (</a:t>
            </a:r>
            <a:r>
              <a:rPr lang="en-US" sz="1600" i="1" dirty="0" smtClean="0">
                <a:latin typeface="Book Antiqua" pitchFamily="18" charset="0"/>
              </a:rPr>
              <a:t>Gucci, Valentino, </a:t>
            </a:r>
            <a:r>
              <a:rPr lang="en-US" sz="1600" i="1" dirty="0" err="1" smtClean="0">
                <a:latin typeface="Book Antiqua" pitchFamily="18" charset="0"/>
              </a:rPr>
              <a:t>Dolce&amp;Gabbana</a:t>
            </a:r>
            <a:r>
              <a:rPr lang="en-US" sz="1600" i="1" dirty="0" smtClean="0">
                <a:latin typeface="Book Antiqua" pitchFamily="18" charset="0"/>
              </a:rPr>
              <a:t>, </a:t>
            </a:r>
            <a:r>
              <a:rPr lang="ru-RU" sz="1600" i="1" dirty="0" smtClean="0">
                <a:latin typeface="Book Antiqua" pitchFamily="18" charset="0"/>
              </a:rPr>
              <a:t>Джон </a:t>
            </a:r>
            <a:r>
              <a:rPr lang="ru-RU" sz="1600" i="1" dirty="0" err="1" smtClean="0">
                <a:latin typeface="Book Antiqua" pitchFamily="18" charset="0"/>
              </a:rPr>
              <a:t>Гальяно</a:t>
            </a:r>
            <a:r>
              <a:rPr lang="ru-RU" sz="1600" i="1" dirty="0" smtClean="0">
                <a:latin typeface="Book Antiqua" pitchFamily="18" charset="0"/>
              </a:rPr>
              <a:t>, Жан-Поль </a:t>
            </a:r>
            <a:r>
              <a:rPr lang="ru-RU" sz="1600" i="1" dirty="0" err="1" smtClean="0">
                <a:latin typeface="Book Antiqua" pitchFamily="18" charset="0"/>
              </a:rPr>
              <a:t>Готьє</a:t>
            </a:r>
            <a:r>
              <a:rPr lang="ru-RU" sz="1600" i="1" dirty="0" smtClean="0">
                <a:latin typeface="Book Antiqua" pitchFamily="18" charset="0"/>
              </a:rPr>
              <a:t>).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Book Antiqua" pitchFamily="18" charset="0"/>
              </a:rPr>
              <a:t>Який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мурал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намалював</a:t>
            </a:r>
            <a:r>
              <a:rPr lang="ru-RU" sz="1600" dirty="0" smtClean="0">
                <a:latin typeface="Book Antiqua" pitchFamily="18" charset="0"/>
              </a:rPr>
              <a:t> на </a:t>
            </a:r>
            <a:r>
              <a:rPr lang="ru-RU" sz="1600" dirty="0" err="1" smtClean="0">
                <a:latin typeface="Book Antiqua" pitchFamily="18" charset="0"/>
              </a:rPr>
              <a:t>київському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будинку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австралійський</a:t>
            </a:r>
            <a:r>
              <a:rPr lang="ru-RU" sz="1600" dirty="0" smtClean="0">
                <a:latin typeface="Book Antiqua" pitchFamily="18" charset="0"/>
              </a:rPr>
              <a:t> художник </a:t>
            </a:r>
            <a:r>
              <a:rPr lang="ru-RU" sz="1600" dirty="0" err="1" smtClean="0">
                <a:latin typeface="Book Antiqua" pitchFamily="18" charset="0"/>
              </a:rPr>
              <a:t>Гвідо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ван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Хелтен</a:t>
            </a:r>
            <a:r>
              <a:rPr lang="ru-RU" sz="1600" dirty="0" smtClean="0">
                <a:latin typeface="Book Antiqua" pitchFamily="18" charset="0"/>
              </a:rPr>
              <a:t>? Чим </a:t>
            </a:r>
            <a:r>
              <a:rPr lang="ru-RU" sz="1600" dirty="0" err="1" smtClean="0">
                <a:latin typeface="Book Antiqua" pitchFamily="18" charset="0"/>
              </a:rPr>
              <a:t>він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цікавий</a:t>
            </a:r>
            <a:r>
              <a:rPr lang="ru-RU" sz="1600" dirty="0" smtClean="0">
                <a:latin typeface="Book Antiqua" pitchFamily="18" charset="0"/>
              </a:rPr>
              <a:t>?</a:t>
            </a:r>
            <a:r>
              <a:rPr lang="ru-RU" sz="1600" i="1" dirty="0" smtClean="0">
                <a:latin typeface="Book Antiqua" pitchFamily="18" charset="0"/>
              </a:rPr>
              <a:t>(</a:t>
            </a:r>
            <a:r>
              <a:rPr lang="ru-RU" sz="1600" i="1" dirty="0" err="1" smtClean="0">
                <a:latin typeface="Book Antiqua" pitchFamily="18" charset="0"/>
              </a:rPr>
              <a:t>Дівчину</a:t>
            </a:r>
            <a:r>
              <a:rPr lang="ru-RU" sz="1600" i="1" dirty="0" smtClean="0">
                <a:latin typeface="Book Antiqua" pitchFamily="18" charset="0"/>
              </a:rPr>
              <a:t> у </a:t>
            </a:r>
            <a:r>
              <a:rPr lang="ru-RU" sz="1600" i="1" dirty="0" err="1" smtClean="0">
                <a:latin typeface="Book Antiqua" pitchFamily="18" charset="0"/>
              </a:rPr>
              <a:t>вишиванці</a:t>
            </a:r>
            <a:r>
              <a:rPr lang="ru-RU" sz="1600" i="1" dirty="0" smtClean="0">
                <a:latin typeface="Book Antiqua" pitchFamily="18" charset="0"/>
              </a:rPr>
              <a:t>. </a:t>
            </a:r>
            <a:r>
              <a:rPr lang="ru-RU" sz="1600" i="1" dirty="0" err="1" smtClean="0">
                <a:latin typeface="Book Antiqua" pitchFamily="18" charset="0"/>
              </a:rPr>
              <a:t>Висота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муралу</a:t>
            </a:r>
            <a:r>
              <a:rPr lang="ru-RU" sz="1600" i="1" dirty="0" smtClean="0">
                <a:latin typeface="Book Antiqua" pitchFamily="18" charset="0"/>
              </a:rPr>
              <a:t> – 43 м, </a:t>
            </a:r>
            <a:r>
              <a:rPr lang="ru-RU" sz="1600" i="1" dirty="0" err="1" smtClean="0">
                <a:latin typeface="Book Antiqua" pitchFamily="18" charset="0"/>
              </a:rPr>
              <a:t>це</a:t>
            </a:r>
            <a:r>
              <a:rPr lang="ru-RU" sz="1600" i="1" dirty="0" smtClean="0">
                <a:latin typeface="Book Antiqua" pitchFamily="18" charset="0"/>
              </a:rPr>
              <a:t> – </a:t>
            </a:r>
            <a:r>
              <a:rPr lang="ru-RU" sz="1600" i="1" dirty="0" err="1" smtClean="0">
                <a:latin typeface="Book Antiqua" pitchFamily="18" charset="0"/>
              </a:rPr>
              <a:t>найбільший</a:t>
            </a:r>
            <a:r>
              <a:rPr lang="ru-RU" sz="1600" i="1" dirty="0" smtClean="0">
                <a:latin typeface="Book Antiqua" pitchFamily="18" charset="0"/>
              </a:rPr>
              <a:t> </a:t>
            </a:r>
            <a:r>
              <a:rPr lang="ru-RU" sz="1600" i="1" dirty="0" err="1" smtClean="0">
                <a:latin typeface="Book Antiqua" pitchFamily="18" charset="0"/>
              </a:rPr>
              <a:t>твір</a:t>
            </a:r>
            <a:r>
              <a:rPr lang="ru-RU" sz="1600" i="1" dirty="0" smtClean="0">
                <a:latin typeface="Book Antiqua" pitchFamily="18" charset="0"/>
              </a:rPr>
              <a:t> художника в </a:t>
            </a:r>
            <a:r>
              <a:rPr lang="ru-RU" sz="1600" i="1" dirty="0" err="1" smtClean="0">
                <a:latin typeface="Book Antiqua" pitchFamily="18" charset="0"/>
              </a:rPr>
              <a:t>Європі</a:t>
            </a:r>
            <a:r>
              <a:rPr lang="ru-RU" sz="1600" i="1" dirty="0" smtClean="0">
                <a:latin typeface="Book Antiqua" pitchFamily="18" charset="0"/>
              </a:rPr>
              <a:t>).</a:t>
            </a:r>
            <a:endParaRPr lang="ru-RU" sz="16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0"/>
            <a:ext cx="7743852" cy="814392"/>
          </a:xfrm>
        </p:spPr>
        <p:txBody>
          <a:bodyPr/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Творчі конкурси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071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Book Antiqua" pitchFamily="18" charset="0"/>
              </a:rPr>
              <a:t>Вигадати</a:t>
            </a:r>
            <a:r>
              <a:rPr lang="ru-RU" dirty="0" smtClean="0">
                <a:latin typeface="Book Antiqua" pitchFamily="18" charset="0"/>
              </a:rPr>
              <a:t> та </a:t>
            </a:r>
            <a:r>
              <a:rPr lang="ru-RU" dirty="0" err="1" smtClean="0">
                <a:latin typeface="Book Antiqua" pitchFamily="18" charset="0"/>
              </a:rPr>
              <a:t>намалювати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власні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візерунки</a:t>
            </a:r>
            <a:r>
              <a:rPr lang="ru-RU" dirty="0" smtClean="0">
                <a:latin typeface="Book Antiqua" pitchFamily="18" charset="0"/>
              </a:rPr>
              <a:t> для </a:t>
            </a:r>
            <a:r>
              <a:rPr lang="ru-RU" dirty="0" err="1" smtClean="0">
                <a:latin typeface="Book Antiqua" pitchFamily="18" charset="0"/>
              </a:rPr>
              <a:t>вишиванок</a:t>
            </a:r>
            <a:r>
              <a:rPr lang="ru-RU" dirty="0" smtClean="0">
                <a:latin typeface="Book Antiqua" pitchFamily="18" charset="0"/>
              </a:rPr>
              <a:t>;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21506" name="Picture 2" descr="Ornament Name - Текстова вишивка Волинь"/>
          <p:cNvPicPr>
            <a:picLocks noChangeAspect="1" noChangeArrowheads="1"/>
          </p:cNvPicPr>
          <p:nvPr/>
        </p:nvPicPr>
        <p:blipFill>
          <a:blip r:embed="rId3" cstate="print"/>
          <a:srcRect l="18000" t="18356" r="18000" b="17644"/>
          <a:stretch>
            <a:fillRect/>
          </a:stretch>
        </p:blipFill>
        <p:spPr bwMode="auto">
          <a:xfrm>
            <a:off x="4071934" y="785794"/>
            <a:ext cx="1714512" cy="17145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4857760"/>
            <a:ext cx="6421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Book Antiqua" pitchFamily="18" charset="0"/>
              </a:rPr>
              <a:t>Створити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листівку-вишиванку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із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паперу</a:t>
            </a:r>
            <a:r>
              <a:rPr lang="ru-RU" dirty="0" smtClean="0">
                <a:latin typeface="Book Antiqua" pitchFamily="18" charset="0"/>
              </a:rPr>
              <a:t> за </a:t>
            </a:r>
            <a:r>
              <a:rPr lang="ru-RU" dirty="0" err="1" smtClean="0">
                <a:latin typeface="Book Antiqua" pitchFamily="18" charset="0"/>
              </a:rPr>
              <a:t>посиланням</a:t>
            </a:r>
            <a:r>
              <a:rPr lang="ru-RU" dirty="0" smtClean="0">
                <a:latin typeface="Book Antiqua" pitchFamily="18" charset="0"/>
              </a:rPr>
              <a:t>:</a:t>
            </a:r>
          </a:p>
          <a:p>
            <a:r>
              <a:rPr lang="ru-RU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  <a:hlinkClick r:id="rId4"/>
              </a:rPr>
              <a:t>https://www.youtube.com/watch?v=JAug91yo8ak</a:t>
            </a:r>
            <a:endParaRPr lang="uk-UA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5122" name="AutoShape 2" descr="Офіційний сайт Державного підприємства &quot;Черкаський науково-виробничий центр  стандартизації, метрології та сертифікац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071678"/>
            <a:ext cx="3350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Book Antiqua" pitchFamily="18" charset="0"/>
              </a:rPr>
              <a:t>Намалювати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вишиванку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або</a:t>
            </a:r>
            <a:r>
              <a:rPr lang="ru-RU" dirty="0" smtClean="0">
                <a:latin typeface="Book Antiqua" pitchFamily="18" charset="0"/>
              </a:rPr>
              <a:t> </a:t>
            </a:r>
          </a:p>
          <a:p>
            <a:r>
              <a:rPr lang="ru-RU" dirty="0" err="1" smtClean="0">
                <a:latin typeface="Book Antiqua" pitchFamily="18" charset="0"/>
              </a:rPr>
              <a:t>вишитий</a:t>
            </a:r>
            <a:r>
              <a:rPr lang="ru-RU" dirty="0" smtClean="0">
                <a:latin typeface="Book Antiqua" pitchFamily="18" charset="0"/>
              </a:rPr>
              <a:t> рушник; 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5126" name="Picture 6" descr="рисунок полотенце 5 класс - Поиск в Google | Обои для ios 7, Полотенца,  Рису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357298"/>
            <a:ext cx="2400300" cy="1905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20" y="3000372"/>
            <a:ext cx="5444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Book Antiqua" pitchFamily="18" charset="0"/>
              </a:rPr>
              <a:t>Створити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сукню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орігамі</a:t>
            </a:r>
            <a:r>
              <a:rPr lang="ru-RU" dirty="0" smtClean="0">
                <a:latin typeface="Book Antiqua" pitchFamily="18" charset="0"/>
              </a:rPr>
              <a:t> за</a:t>
            </a:r>
          </a:p>
          <a:p>
            <a:r>
              <a:rPr lang="ru-RU" dirty="0" err="1" smtClean="0">
                <a:latin typeface="Book Antiqua" pitchFamily="18" charset="0"/>
              </a:rPr>
              <a:t>посиланням</a:t>
            </a:r>
            <a:endParaRPr lang="ru-RU" dirty="0" smtClean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  <a:hlinkClick r:id="rId6"/>
              </a:rPr>
              <a:t>https://www.youtube.com/watch?v=teYbjXfKIhc</a:t>
            </a:r>
            <a:r>
              <a:rPr lang="uk-UA" dirty="0" smtClean="0">
                <a:latin typeface="Book Antiqua" pitchFamily="18" charset="0"/>
              </a:rPr>
              <a:t>;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5128" name="Picture 8" descr="Сукня орігамі /платье оригами / origami dress / masterfox - YouTub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000372"/>
            <a:ext cx="2667020" cy="1500199"/>
          </a:xfrm>
          <a:prstGeom prst="rect">
            <a:avLst/>
          </a:prstGeom>
          <a:noFill/>
        </p:spPr>
      </p:pic>
      <p:pic>
        <p:nvPicPr>
          <p:cNvPr id="5130" name="Picture 10" descr="DIY #047 Листівка вишиванка своїми руками Лекго і просто - YouTub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9915" y="4429132"/>
            <a:ext cx="2334085" cy="1312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вишиван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вишиванки</Template>
  <TotalTime>424</TotalTime>
  <Words>365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День вишиванки</vt:lpstr>
      <vt:lpstr> День вишиванки 20.05.2021</vt:lpstr>
      <vt:lpstr>Слайд 2</vt:lpstr>
      <vt:lpstr>Інструкція  святкування  Всесвітнього Дня вишиванки онлайн 20 травня 2021 року</vt:lpstr>
      <vt:lpstr>Історія святкування </vt:lpstr>
      <vt:lpstr>Переглянути фільм про вишиті сорочки “Спадок нації” можна за посиланням: https://www.youtube.com/watch?v=UD5YFvzenes </vt:lpstr>
      <vt:lpstr>Маловідомі факти про вишиванку</vt:lpstr>
      <vt:lpstr>Прислів'я та приказки про вишивку</vt:lpstr>
      <vt:lpstr>Історична вікторина </vt:lpstr>
      <vt:lpstr>Творчі конкурси </vt:lpstr>
      <vt:lpstr>Дослідницька робота</vt:lpstr>
      <vt:lpstr>Фотоконкурс онлайн “Фото або селфі у вишиванці”</vt:lpstr>
      <vt:lpstr>Слайд 12</vt:lpstr>
      <vt:lpstr>Слайд 13</vt:lpstr>
      <vt:lpstr>Знаменитості у вишиванках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Tanya</dc:creator>
  <cp:lastModifiedBy>Tanya</cp:lastModifiedBy>
  <cp:revision>47</cp:revision>
  <dcterms:created xsi:type="dcterms:W3CDTF">2021-05-09T17:38:11Z</dcterms:created>
  <dcterms:modified xsi:type="dcterms:W3CDTF">2021-05-14T05:24:41Z</dcterms:modified>
</cp:coreProperties>
</file>