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notesMasterIdLst>
    <p:notesMasterId r:id="rId31"/>
  </p:notesMasterIdLst>
  <p:sldIdLst>
    <p:sldId id="256" r:id="rId2"/>
    <p:sldId id="652" r:id="rId3"/>
    <p:sldId id="682" r:id="rId4"/>
    <p:sldId id="326" r:id="rId5"/>
    <p:sldId id="671" r:id="rId6"/>
    <p:sldId id="680" r:id="rId7"/>
    <p:sldId id="681" r:id="rId8"/>
    <p:sldId id="684" r:id="rId9"/>
    <p:sldId id="644" r:id="rId10"/>
    <p:sldId id="642" r:id="rId11"/>
    <p:sldId id="664" r:id="rId12"/>
    <p:sldId id="665" r:id="rId13"/>
    <p:sldId id="666" r:id="rId14"/>
    <p:sldId id="651" r:id="rId15"/>
    <p:sldId id="257" r:id="rId16"/>
    <p:sldId id="630" r:id="rId17"/>
    <p:sldId id="632" r:id="rId18"/>
    <p:sldId id="629" r:id="rId19"/>
    <p:sldId id="667" r:id="rId20"/>
    <p:sldId id="672" r:id="rId21"/>
    <p:sldId id="673" r:id="rId22"/>
    <p:sldId id="674" r:id="rId23"/>
    <p:sldId id="675" r:id="rId24"/>
    <p:sldId id="676" r:id="rId25"/>
    <p:sldId id="677" r:id="rId26"/>
    <p:sldId id="678" r:id="rId27"/>
    <p:sldId id="679" r:id="rId28"/>
    <p:sldId id="373" r:id="rId29"/>
    <p:sldId id="670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66FF"/>
    <a:srgbClr val="3366FF"/>
    <a:srgbClr val="3399FF"/>
    <a:srgbClr val="CCFF33"/>
    <a:srgbClr val="66FF33"/>
    <a:srgbClr val="33CC33"/>
    <a:srgbClr val="00CC00"/>
    <a:srgbClr val="008000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DF82AD-7720-4B5C-9F78-D7744308F922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525399-C7F3-42B3-92B3-83223944E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403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DF1B4-BE41-4698-B2B3-F84EDEDF33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44C025C-A729-4C30-9834-A0ED794A42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26A3C9-9525-4A2C-B794-219C7D8C1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3EC9-8C0B-4BF1-A25B-EFCC61763BFB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E72B86-BB3F-4B5E-A11C-9EB46A178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761E93-B80E-4E56-B300-B3DF0DD9C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F482A-7F2A-4FB7-91B5-48144BBA7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81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B8D9E5-300A-4B01-92A5-E4A01A6F3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0E6821-596F-4F56-B7B6-950F945E1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909647-38B3-473C-9E52-92DBD6E4F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3EC9-8C0B-4BF1-A25B-EFCC61763BFB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6F5E3F-3B8A-4070-830D-9BE46BEFE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4362D3-8607-4091-814F-FF2507A23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F482A-7F2A-4FB7-91B5-48144BBA7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777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10572C-D3D7-4890-80C2-683FAB553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614802-216F-4D7E-9538-AC3B7329E1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9E6482-026C-4E7B-A52F-FDBCDBC1F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3EC9-8C0B-4BF1-A25B-EFCC61763BFB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3CB966-E6BB-4AF3-96E2-751A57131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454BB0-871C-450A-B02C-753B37A99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F482A-7F2A-4FB7-91B5-48144BBA7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45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B0A06-C69D-4FE3-9BF5-420203CE4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4074A7-988B-488D-B8C0-7F5DB84C5B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1D61683-55D5-42A9-84F1-332A0521D7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5338123-105E-49E6-BDDE-F55530134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3EC9-8C0B-4BF1-A25B-EFCC61763BFB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392850C-A1A5-4276-B514-D297F5079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984C727-E629-4B0F-8C0B-98F000CA9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F482A-7F2A-4FB7-91B5-48144BBA7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57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966F0-45C0-4118-BC63-27AD7CF95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A3B49A5-368A-499E-B733-811CD3F2E9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6F1D992-0B62-4421-BE6B-7D9A9D6134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590E842-B219-4B33-931B-62D9FC33FB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A101CFC-8CB6-4D41-8447-B8017B2A4C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E1E4CDB-A3AE-43FD-B1A5-D3503C05B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3EC9-8C0B-4BF1-A25B-EFCC61763BFB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69C5C15-A8A3-43DA-8E7D-45CC72DDC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28732DF-6756-4561-AA7F-E9A61AEF9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F482A-7F2A-4FB7-91B5-48144BBA7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735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76C756-B860-439D-AA27-49CE8143E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86D1B45-1498-496B-870B-DD0E729CF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3EC9-8C0B-4BF1-A25B-EFCC61763BFB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569C655-F734-4C16-B9FE-FB32C32CD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1F3F7C6-9A47-4C81-A06B-B3DFF650F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F482A-7F2A-4FB7-91B5-48144BBA7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620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878D7FF-2018-4AE0-AFE1-264B59B87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3EC9-8C0B-4BF1-A25B-EFCC61763BFB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9E45FDF-81C6-425E-90A0-0CF8000E7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92AF474-EF52-497A-BA33-51041637A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F482A-7F2A-4FB7-91B5-48144BBA7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009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BE878A-DA5A-492E-B6AF-8FA21CA4F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1A8915-FEA6-4F02-A9CE-15635B0E33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16541C0-9591-4755-AB1E-E926905C4B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BF12476-3789-43FD-B1FC-C52DA7DFB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3EC9-8C0B-4BF1-A25B-EFCC61763BFB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BEA26F-2655-48DE-BDFB-AED4EF09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5DE0C49-993E-4803-A917-20392932A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F482A-7F2A-4FB7-91B5-48144BBA7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009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11188-2E8A-4EF8-8BF2-F1147831B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0A12447-5951-4914-A55E-7A9F6FD617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0B1F149-56DA-4A05-B688-CFA2C5ABC5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32877DC-65D2-4A57-9A05-A2E58B7A5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3EC9-8C0B-4BF1-A25B-EFCC61763BFB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C51A1A-65B9-4FAB-A3FC-DB9A4EBCE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D6FF0CF-46D3-43C9-9446-911F99CF6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F482A-7F2A-4FB7-91B5-48144BBA7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4529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952D56-16C7-4D51-BCA1-B7449BD7C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A5CF1C2-F15C-443A-8308-A34C0AD6D4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F81E7F-3095-4946-ABFF-3C2DF3A30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3EC9-8C0B-4BF1-A25B-EFCC61763BFB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743095-FC2E-46C7-8AF1-0B56DC38A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AEA756-631A-49CD-AECC-58AE1A153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F482A-7F2A-4FB7-91B5-48144BBA7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663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6F762AE-10F6-4015-A45F-B9DF9B10ED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3D5F5C0-7915-46E8-A65A-4224E0BE9F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147091-EEF4-4023-96AD-5548F3F59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3EC9-8C0B-4BF1-A25B-EFCC61763BFB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CACD83-CC86-4DB7-89C1-D8D69019D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BC76F4-8F13-427D-B5F2-0E43B360B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F482A-7F2A-4FB7-91B5-48144BBA7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16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22F65C-8BFC-4D44-BA24-77CDA4A43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DA5918A-EF5F-4636-94A2-C77F45AAC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2C3471-783F-4E21-800E-B65754D74E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93EC9-8C0B-4BF1-A25B-EFCC61763BFB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7A34F9-8C50-4B71-AC88-D8D1C10FB0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1704A3-AFFF-4FC3-8AFE-B1024E92A7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F482A-7F2A-4FB7-91B5-48144BBA7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924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ordwall.net/uk/resource/66032978/%d1%80%d0%b0%d0%bd%d0%ba%d0%be%d0%b2%d0%b5-%d0%bf%d1%80%d0%b8%d0%b2%d1%96%d1%82%d0%b0%d0%bd%d0%bd%d1%8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image" Target="../media/image23.png"/><Relationship Id="rId21" Type="http://schemas.openxmlformats.org/officeDocument/2006/relationships/image" Target="../media/image17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image" Target="../media/image22.png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19" Type="http://schemas.openxmlformats.org/officeDocument/2006/relationships/image" Target="../media/image39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Relationship Id="rId22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90" y="0"/>
            <a:ext cx="12024851" cy="708660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1DF9D48-8EFA-442F-8CD0-33B6664B59E8}"/>
              </a:ext>
            </a:extLst>
          </p:cNvPr>
          <p:cNvSpPr/>
          <p:nvPr/>
        </p:nvSpPr>
        <p:spPr>
          <a:xfrm>
            <a:off x="2716657" y="1334338"/>
            <a:ext cx="851906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 err="1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Ранкова</a:t>
            </a:r>
            <a:r>
              <a:rPr lang="ru-RU" sz="9600" b="1" cap="none" spc="0" dirty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 </a:t>
            </a:r>
            <a:r>
              <a:rPr lang="ru-RU" sz="9600" b="1" dirty="0" err="1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008000"/>
                </a:solidFill>
              </a:rPr>
              <a:t>зустріч</a:t>
            </a:r>
            <a:endParaRPr lang="ru-RU" sz="9600" b="1" cap="none" spc="0" dirty="0">
              <a:ln w="22225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rgbClr val="008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8979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2062"/>
            <a:ext cx="10515600" cy="558510"/>
          </a:xfrm>
          <a:solidFill>
            <a:srgbClr val="00B0F0"/>
          </a:solidFill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</a:rPr>
              <a:t>Привітання</a:t>
            </a:r>
            <a:r>
              <a:rPr lang="uk-UA" dirty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E2C476-D78E-4668-A257-5C7BBAC105AB}"/>
              </a:ext>
            </a:extLst>
          </p:cNvPr>
          <p:cNvSpPr txBox="1"/>
          <p:nvPr/>
        </p:nvSpPr>
        <p:spPr>
          <a:xfrm>
            <a:off x="5034769" y="1697339"/>
            <a:ext cx="6094520" cy="346332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всміхаюсь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сонечку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endParaRPr lang="ru-RU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Здрастуй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золоте!</a:t>
            </a:r>
            <a:endParaRPr lang="ru-RU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Я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всміхаюсь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квітоньці</a:t>
            </a:r>
            <a:endParaRPr lang="ru-RU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-Хай вона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цвіте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всміхаюсь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дощику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endParaRPr lang="ru-RU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Лийся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мов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відра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!</a:t>
            </a:r>
            <a:endParaRPr lang="ru-RU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Друзям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усміхаюся</a:t>
            </a:r>
            <a:endParaRPr lang="ru-RU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Зичу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всім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добра!</a:t>
            </a:r>
            <a:endParaRPr lang="ru-RU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4F585C7-6529-4E72-9CCE-907FD7F6C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268" y="839106"/>
            <a:ext cx="4230991" cy="571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94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98160" y="5216436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2"/>
              </a:rPr>
              <a:t>https://wordwall.net/uk/resource/66032978/%d1%80%d0%b0%d0%bd%d0%ba%d0%be%d0%b2%d0%b5-%</a:t>
            </a:r>
            <a:r>
              <a:rPr lang="en-US" dirty="0" smtClean="0">
                <a:hlinkClick r:id="rId2"/>
              </a:rPr>
              <a:t>d0%bf%d1%80%d0%b8%d0%b2%d1%96%d1%82%d0%b0%d0%bd%d0%bd%d1%8f</a:t>
            </a:r>
            <a:endParaRPr lang="uk-UA" dirty="0" smtClean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17932" t="24183" r="32719" b="12174"/>
          <a:stretch/>
        </p:blipFill>
        <p:spPr>
          <a:xfrm>
            <a:off x="1168400" y="971222"/>
            <a:ext cx="5852160" cy="4245214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38200" y="152062"/>
            <a:ext cx="10515600" cy="558510"/>
          </a:xfrm>
          <a:solidFill>
            <a:srgbClr val="00B0F0"/>
          </a:solidFill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Привітай друзів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264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4" t="4176" r="3263" b="1377"/>
          <a:stretch/>
        </p:blipFill>
        <p:spPr>
          <a:xfrm>
            <a:off x="8704457" y="3214811"/>
            <a:ext cx="3492955" cy="364319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64141BC-C1B7-44C4-97C1-B884BA08D7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773" y="680161"/>
            <a:ext cx="2734128" cy="2649370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38200" y="365126"/>
            <a:ext cx="10515600" cy="558510"/>
          </a:xfrm>
          <a:prstGeom prst="rect">
            <a:avLst/>
          </a:prstGeom>
          <a:solidFill>
            <a:srgbClr val="00B0F0"/>
          </a:solidFill>
          <a:ln>
            <a:solidFill>
              <a:schemeClr val="accent1"/>
            </a:solidFill>
          </a:ln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b="1" dirty="0"/>
              <a:t>Щоденні новини</a:t>
            </a:r>
            <a:r>
              <a:rPr lang="uk-UA" dirty="0"/>
              <a:t> </a:t>
            </a:r>
            <a:endParaRPr lang="ru-RU" dirty="0"/>
          </a:p>
        </p:txBody>
      </p:sp>
      <p:sp>
        <p:nvSpPr>
          <p:cNvPr id="7" name="Пятиугольник 6"/>
          <p:cNvSpPr/>
          <p:nvPr/>
        </p:nvSpPr>
        <p:spPr>
          <a:xfrm>
            <a:off x="838200" y="1464241"/>
            <a:ext cx="5987474" cy="48463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/>
              <a:t>Яка зараз пора року?</a:t>
            </a:r>
            <a:endParaRPr lang="ru-RU" sz="3200" b="1" dirty="0"/>
          </a:p>
        </p:txBody>
      </p:sp>
      <p:sp>
        <p:nvSpPr>
          <p:cNvPr id="8" name="Пятиугольник 7"/>
          <p:cNvSpPr/>
          <p:nvPr/>
        </p:nvSpPr>
        <p:spPr>
          <a:xfrm>
            <a:off x="902855" y="2581842"/>
            <a:ext cx="5922819" cy="484632"/>
          </a:xfrm>
          <a:prstGeom prst="homePlat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/>
              <a:t>Який день тижня?</a:t>
            </a:r>
            <a:endParaRPr lang="ru-RU" sz="3200" b="1" dirty="0"/>
          </a:p>
        </p:txBody>
      </p:sp>
      <p:sp>
        <p:nvSpPr>
          <p:cNvPr id="9" name="Пятиугольник 8"/>
          <p:cNvSpPr/>
          <p:nvPr/>
        </p:nvSpPr>
        <p:spPr>
          <a:xfrm>
            <a:off x="838200" y="2004846"/>
            <a:ext cx="5987474" cy="484632"/>
          </a:xfrm>
          <a:prstGeom prst="homePlat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/>
              <a:t>Який місяць?</a:t>
            </a:r>
            <a:endParaRPr lang="ru-RU" sz="3200" b="1" dirty="0"/>
          </a:p>
        </p:txBody>
      </p:sp>
      <p:sp>
        <p:nvSpPr>
          <p:cNvPr id="10" name="Пятиугольник 9"/>
          <p:cNvSpPr/>
          <p:nvPr/>
        </p:nvSpPr>
        <p:spPr>
          <a:xfrm>
            <a:off x="902855" y="3214811"/>
            <a:ext cx="5922819" cy="484632"/>
          </a:xfrm>
          <a:prstGeom prst="homePlate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/>
              <a:t>Яке сьогодні число?</a:t>
            </a:r>
            <a:endParaRPr lang="ru-RU" sz="3200" b="1" dirty="0"/>
          </a:p>
        </p:txBody>
      </p:sp>
      <p:sp>
        <p:nvSpPr>
          <p:cNvPr id="11" name="Пятиугольник 10"/>
          <p:cNvSpPr/>
          <p:nvPr/>
        </p:nvSpPr>
        <p:spPr>
          <a:xfrm>
            <a:off x="902856" y="3847780"/>
            <a:ext cx="5922818" cy="484632"/>
          </a:xfrm>
          <a:prstGeom prst="homePlate">
            <a:avLst/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/>
              <a:t>Яке небо?</a:t>
            </a:r>
            <a:endParaRPr lang="ru-RU" sz="3200" b="1" dirty="0"/>
          </a:p>
        </p:txBody>
      </p:sp>
      <p:sp>
        <p:nvSpPr>
          <p:cNvPr id="12" name="Пятиугольник 11"/>
          <p:cNvSpPr/>
          <p:nvPr/>
        </p:nvSpPr>
        <p:spPr>
          <a:xfrm>
            <a:off x="902854" y="4482364"/>
            <a:ext cx="5922819" cy="893200"/>
          </a:xfrm>
          <a:prstGeom prst="homePlate">
            <a:avLst/>
          </a:prstGeom>
          <a:solidFill>
            <a:srgbClr val="993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/>
              <a:t>Чи є сьогодні опади? Які?</a:t>
            </a:r>
            <a:endParaRPr lang="ru-RU" sz="3200" b="1" dirty="0"/>
          </a:p>
        </p:txBody>
      </p:sp>
      <p:sp>
        <p:nvSpPr>
          <p:cNvPr id="13" name="Пятиугольник 12"/>
          <p:cNvSpPr/>
          <p:nvPr/>
        </p:nvSpPr>
        <p:spPr>
          <a:xfrm>
            <a:off x="902855" y="5525515"/>
            <a:ext cx="5922818" cy="755211"/>
          </a:xfrm>
          <a:prstGeom prst="homePlate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/>
              <a:t>Яка температура повітря?</a:t>
            </a:r>
            <a:endParaRPr lang="ru-RU" sz="3200" b="1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5308696-196C-4B58-9F95-8C9A282CEA8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50" t="20272" r="24250" b="44793"/>
          <a:stretch/>
        </p:blipFill>
        <p:spPr>
          <a:xfrm>
            <a:off x="2921058" y="199350"/>
            <a:ext cx="1097280" cy="94023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E614D09-687C-42A4-9540-5D7D98A66C1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7" t="27924" r="58714" b="48717"/>
          <a:stretch/>
        </p:blipFill>
        <p:spPr>
          <a:xfrm>
            <a:off x="1506821" y="423665"/>
            <a:ext cx="1072847" cy="62865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088A31A-77BF-4574-BBF7-7FF4599864D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3" t="4730" r="37719" b="74391"/>
          <a:stretch/>
        </p:blipFill>
        <p:spPr>
          <a:xfrm>
            <a:off x="8067800" y="361728"/>
            <a:ext cx="1034700" cy="56190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0C6E46C-1C8C-4CE7-A0E2-3D5534BEDF7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01" t="4730" r="5251" b="74391"/>
          <a:stretch/>
        </p:blipFill>
        <p:spPr>
          <a:xfrm>
            <a:off x="9198091" y="387777"/>
            <a:ext cx="1034700" cy="56190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EA14DB0-14C2-4135-96D1-6330616A940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4" t="4730" r="75195" b="71911"/>
          <a:stretch/>
        </p:blipFill>
        <p:spPr>
          <a:xfrm>
            <a:off x="10270623" y="339077"/>
            <a:ext cx="621506" cy="62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0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6AEE868-8176-4554-A0B7-0E0917B86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900" y="603670"/>
            <a:ext cx="11146208" cy="626974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16BC280-C2B9-4E1D-B6A2-451D64AFB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900" y="3263731"/>
            <a:ext cx="2804403" cy="71939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9343AE6-087C-480E-9A92-58BE3FE64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1168" y="3263731"/>
            <a:ext cx="2804403" cy="71939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A2F7330-E613-4D71-9977-9B615A160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1436" y="3263731"/>
            <a:ext cx="2804403" cy="71939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D7E065C-66FB-40F0-94BE-DD7C0D1C4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1704" y="3263731"/>
            <a:ext cx="2804403" cy="71939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683B986-13AA-4121-9C7F-AE78BEE25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99" y="6024214"/>
            <a:ext cx="2804403" cy="71939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0D1E235-954B-4EDE-B568-7886EAB0D9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7033" y="6039247"/>
            <a:ext cx="2804403" cy="71939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FFD95E7-8293-4E90-A28C-155786293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1436" y="6039247"/>
            <a:ext cx="2804403" cy="71939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9C82F52-D9D9-43A6-8537-218500E7AB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5839" y="5924472"/>
            <a:ext cx="2804403" cy="71939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1185D8A4-00E5-4EB2-AF50-5B11C9DC39D1}"/>
              </a:ext>
            </a:extLst>
          </p:cNvPr>
          <p:cNvSpPr txBox="1">
            <a:spLocks/>
          </p:cNvSpPr>
          <p:nvPr/>
        </p:nvSpPr>
        <p:spPr>
          <a:xfrm>
            <a:off x="838200" y="108422"/>
            <a:ext cx="10515600" cy="495248"/>
          </a:xfrm>
          <a:prstGeom prst="rect">
            <a:avLst/>
          </a:prstGeom>
          <a:solidFill>
            <a:srgbClr val="00B0F0"/>
          </a:solidFill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Криголам на сьогодні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68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185D8A4-00E5-4EB2-AF50-5B11C9DC39D1}"/>
              </a:ext>
            </a:extLst>
          </p:cNvPr>
          <p:cNvSpPr txBox="1">
            <a:spLocks/>
          </p:cNvSpPr>
          <p:nvPr/>
        </p:nvSpPr>
        <p:spPr>
          <a:xfrm>
            <a:off x="838200" y="108422"/>
            <a:ext cx="10515600" cy="495248"/>
          </a:xfrm>
          <a:prstGeom prst="rect">
            <a:avLst/>
          </a:prstGeom>
          <a:solidFill>
            <a:srgbClr val="00B0F0"/>
          </a:solidFill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ти почуваєшся сьогодні? Який у тебе настрій?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9737234-7F78-4F24-B47F-24C5C3585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524" y="1352940"/>
            <a:ext cx="11424951" cy="382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701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DBE3FC8-53E3-40CC-B290-4D18CD98F73B}"/>
              </a:ext>
            </a:extLst>
          </p:cNvPr>
          <p:cNvSpPr txBox="1">
            <a:spLocks/>
          </p:cNvSpPr>
          <p:nvPr/>
        </p:nvSpPr>
        <p:spPr>
          <a:xfrm>
            <a:off x="838200" y="108422"/>
            <a:ext cx="10515600" cy="495248"/>
          </a:xfrm>
          <a:prstGeom prst="rect">
            <a:avLst/>
          </a:prstGeom>
          <a:solidFill>
            <a:srgbClr val="00B0F0"/>
          </a:solidFill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Обмін інформацією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A315E71-7F00-4F81-9754-BF09563C9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981" y="1188078"/>
            <a:ext cx="3560373" cy="47430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9F44CA-2CC1-4CCF-908C-7406A26D92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883" t="50000" r="28904" b="11565"/>
          <a:stretch/>
        </p:blipFill>
        <p:spPr>
          <a:xfrm>
            <a:off x="4632959" y="711352"/>
            <a:ext cx="5346879" cy="23976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53951"/>
          <a:stretch/>
        </p:blipFill>
        <p:spPr>
          <a:xfrm>
            <a:off x="6096000" y="3108960"/>
            <a:ext cx="2987040" cy="341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303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152062"/>
            <a:ext cx="10515600" cy="558510"/>
          </a:xfrm>
          <a:solidFill>
            <a:srgbClr val="00B0F0"/>
          </a:solidFill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bg1"/>
                </a:solidFill>
              </a:rPr>
              <a:t>Подаруй комплімент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4509" t="18798" r="25525" b="13056"/>
          <a:stretch/>
        </p:blipFill>
        <p:spPr>
          <a:xfrm>
            <a:off x="389123" y="1003516"/>
            <a:ext cx="6194557" cy="339377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18160" y="4690239"/>
            <a:ext cx="113080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wordwall.net/uk/resource/28807747/%d0%bd%d0%b0%d0%b7%d0%b2%d0%b8-%d0%ba%d0%be%d0%bc%d0%bf%d0%bb%d1%96%d0%bc%d0%b5%d0%bd%d1%82-%d1%8f%d0%ba%d0%b8%d0%b9-%d0%b1%d1%83%d0%b4%d0%b5-%d0%bf%d0%be%d1%87%d0%b8%d0%bd%d0%b0%d1%82%d0%b8%d1%81%d1%8f-%d0%b7-%d0%b1%d1%83%d0%ba%d0%b2%d0%b8-%d1%8f%d0%ba%d0%b0-%d1%82%d0%be%d0%b1%d1%96-%</a:t>
            </a:r>
            <a:r>
              <a:rPr lang="en-US" dirty="0" smtClean="0"/>
              <a:t>d0%b2%d0%b8%d0%bf%d0%b0%d0%bb%d0%b0</a:t>
            </a:r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10811" t="20428" r="26157" b="12167"/>
          <a:stretch/>
        </p:blipFill>
        <p:spPr>
          <a:xfrm>
            <a:off x="6741159" y="1239519"/>
            <a:ext cx="4932015" cy="2966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783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677902-B84C-4F60-BAFB-C76741A62B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760" t="34830" r="28674" b="5306"/>
          <a:stretch/>
        </p:blipFill>
        <p:spPr>
          <a:xfrm>
            <a:off x="2268385" y="312497"/>
            <a:ext cx="3424336" cy="469379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049A199-416F-453A-8C49-83EC5C4996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836" t="20272" r="28215" b="16730"/>
          <a:stretch/>
        </p:blipFill>
        <p:spPr>
          <a:xfrm>
            <a:off x="6875025" y="534540"/>
            <a:ext cx="3304676" cy="4693794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F73219F-169E-4D3E-8B85-D1B58B1E222C}"/>
              </a:ext>
            </a:extLst>
          </p:cNvPr>
          <p:cNvSpPr txBox="1">
            <a:spLocks/>
          </p:cNvSpPr>
          <p:nvPr/>
        </p:nvSpPr>
        <p:spPr>
          <a:xfrm>
            <a:off x="838200" y="108422"/>
            <a:ext cx="10515600" cy="495248"/>
          </a:xfrm>
          <a:prstGeom prst="rect">
            <a:avLst/>
          </a:prstGeom>
          <a:solidFill>
            <a:srgbClr val="00B0F0"/>
          </a:solidFill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Впізнай емоцію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8D692E01-96AB-4793-864F-883CB18DCFDD}"/>
              </a:ext>
            </a:extLst>
          </p:cNvPr>
          <p:cNvSpPr/>
          <p:nvPr/>
        </p:nvSpPr>
        <p:spPr>
          <a:xfrm>
            <a:off x="2151483" y="4231012"/>
            <a:ext cx="3853543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33EF64E1-937A-4D2F-8A66-ADCE007CF1F7}"/>
              </a:ext>
            </a:extLst>
          </p:cNvPr>
          <p:cNvSpPr/>
          <p:nvPr/>
        </p:nvSpPr>
        <p:spPr>
          <a:xfrm>
            <a:off x="6326158" y="4231012"/>
            <a:ext cx="3853543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FA6DD4-97B6-4984-A2E6-4E213B21E148}"/>
              </a:ext>
            </a:extLst>
          </p:cNvPr>
          <p:cNvSpPr txBox="1"/>
          <p:nvPr/>
        </p:nvSpPr>
        <p:spPr>
          <a:xfrm>
            <a:off x="716821" y="5145412"/>
            <a:ext cx="10663335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rgbClr val="C00000"/>
                </a:solidFill>
              </a:rPr>
              <a:t>Коли ти буваєш занепокоєний/занепокоєна?</a:t>
            </a:r>
          </a:p>
          <a:p>
            <a:pPr algn="ctr"/>
            <a:r>
              <a:rPr lang="uk-UA" sz="3200" b="1" dirty="0">
                <a:solidFill>
                  <a:srgbClr val="C00000"/>
                </a:solidFill>
              </a:rPr>
              <a:t>Як ця емоція проявляється у </a:t>
            </a:r>
            <a:r>
              <a:rPr lang="uk-UA" sz="3200" b="1" dirty="0" err="1">
                <a:solidFill>
                  <a:srgbClr val="C00000"/>
                </a:solidFill>
              </a:rPr>
              <a:t>твому</a:t>
            </a:r>
            <a:r>
              <a:rPr lang="uk-UA" sz="3200" b="1" dirty="0">
                <a:solidFill>
                  <a:srgbClr val="C00000"/>
                </a:solidFill>
              </a:rPr>
              <a:t> тілі, жестах, рухах?</a:t>
            </a:r>
          </a:p>
          <a:p>
            <a:pPr algn="ctr"/>
            <a:r>
              <a:rPr lang="uk-UA" sz="3200" b="1" dirty="0">
                <a:solidFill>
                  <a:srgbClr val="C00000"/>
                </a:solidFill>
              </a:rPr>
              <a:t>Як часто ти відчуваєш цю емоцію?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23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DBE3FC8-53E3-40CC-B290-4D18CD98F73B}"/>
              </a:ext>
            </a:extLst>
          </p:cNvPr>
          <p:cNvSpPr txBox="1">
            <a:spLocks/>
          </p:cNvSpPr>
          <p:nvPr/>
        </p:nvSpPr>
        <p:spPr>
          <a:xfrm>
            <a:off x="838200" y="108422"/>
            <a:ext cx="10515600" cy="495248"/>
          </a:xfrm>
          <a:prstGeom prst="rect">
            <a:avLst/>
          </a:prstGeom>
          <a:solidFill>
            <a:srgbClr val="00B0F0"/>
          </a:solidFill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Обмін інформацією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A315E71-7F00-4F81-9754-BF09563C9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83" y="1188078"/>
            <a:ext cx="3560373" cy="4743099"/>
          </a:xfrm>
          <a:prstGeom prst="rect">
            <a:avLst/>
          </a:prstGeom>
        </p:spPr>
      </p:pic>
      <p:sp>
        <p:nvSpPr>
          <p:cNvPr id="3" name="Двойная волна 2">
            <a:extLst>
              <a:ext uri="{FF2B5EF4-FFF2-40B4-BE49-F238E27FC236}">
                <a16:creationId xmlns:a16="http://schemas.microsoft.com/office/drawing/2014/main" id="{5BFF772E-B26E-4ACE-A886-24DB4F154227}"/>
              </a:ext>
            </a:extLst>
          </p:cNvPr>
          <p:cNvSpPr/>
          <p:nvPr/>
        </p:nvSpPr>
        <p:spPr>
          <a:xfrm>
            <a:off x="4550028" y="2421293"/>
            <a:ext cx="6074228" cy="2015413"/>
          </a:xfrm>
          <a:prstGeom prst="doubleWave">
            <a:avLst/>
          </a:prstGeom>
          <a:solidFill>
            <a:srgbClr val="99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>
                <a:solidFill>
                  <a:schemeClr val="accent6">
                    <a:lumMod val="50000"/>
                  </a:schemeClr>
                </a:solidFill>
              </a:rPr>
              <a:t>Заспокоїтися мені допомагає…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72B3D8-AC53-4B9C-A596-44BE9942B2C7}"/>
              </a:ext>
            </a:extLst>
          </p:cNvPr>
          <p:cNvSpPr txBox="1"/>
          <p:nvPr/>
        </p:nvSpPr>
        <p:spPr>
          <a:xfrm>
            <a:off x="4432290" y="1188078"/>
            <a:ext cx="6142002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uk-UA" sz="3200" b="1" dirty="0"/>
              <a:t>Що допомагає тобі заспокоїтися?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56854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6D26080-30EF-4125-8A60-C3502358A1D1}"/>
              </a:ext>
            </a:extLst>
          </p:cNvPr>
          <p:cNvSpPr txBox="1">
            <a:spLocks/>
          </p:cNvSpPr>
          <p:nvPr/>
        </p:nvSpPr>
        <p:spPr>
          <a:xfrm>
            <a:off x="838200" y="108422"/>
            <a:ext cx="10515600" cy="495248"/>
          </a:xfrm>
          <a:prstGeom prst="rect">
            <a:avLst/>
          </a:prstGeom>
          <a:solidFill>
            <a:srgbClr val="00B0F0"/>
          </a:solidFill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я можу заспокоїтися?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B095364-AFFA-4B2D-909D-9E7B93325373}"/>
              </a:ext>
            </a:extLst>
          </p:cNvPr>
          <p:cNvSpPr txBox="1">
            <a:spLocks/>
          </p:cNvSpPr>
          <p:nvPr/>
        </p:nvSpPr>
        <p:spPr>
          <a:xfrm>
            <a:off x="838200" y="727353"/>
            <a:ext cx="10515600" cy="495248"/>
          </a:xfrm>
          <a:prstGeom prst="rect">
            <a:avLst/>
          </a:prstGeom>
          <a:solidFill>
            <a:srgbClr val="92D050"/>
          </a:solidFill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Вправа «Животики дихають»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6655B7E-763F-4F04-A293-3EBDF4797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61" y="1427584"/>
            <a:ext cx="4478694" cy="44786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81FF4A-E2A6-44C1-B7C7-F999910962F1}"/>
              </a:ext>
            </a:extLst>
          </p:cNvPr>
          <p:cNvSpPr txBox="1"/>
          <p:nvPr/>
        </p:nvSpPr>
        <p:spPr>
          <a:xfrm>
            <a:off x="4823928" y="1868798"/>
            <a:ext cx="6812350" cy="34778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uk-UA" sz="2200" b="1" dirty="0"/>
              <a:t>	Глибоке дихання допомагає нам заспокоїти розум і тіло.</a:t>
            </a:r>
          </a:p>
          <a:p>
            <a:pPr algn="just"/>
            <a:r>
              <a:rPr lang="uk-UA" sz="2200" b="1" dirty="0"/>
              <a:t>	Коли ми робимо повільні глибокі вдихи і видихи, то можемо вповільнювати серцебиття та змінити реакції тіла на щось,  </a:t>
            </a:r>
            <a:r>
              <a:rPr lang="ru-RU" sz="2200" b="1" dirty="0"/>
              <a:t>що </a:t>
            </a:r>
            <a:r>
              <a:rPr lang="ru-RU" sz="2200" b="1" dirty="0" err="1"/>
              <a:t>викликає</a:t>
            </a:r>
            <a:r>
              <a:rPr lang="ru-RU" sz="2200" b="1" dirty="0"/>
              <a:t> </a:t>
            </a:r>
            <a:r>
              <a:rPr lang="ru-RU" sz="2200" b="1" dirty="0" err="1"/>
              <a:t>стрес</a:t>
            </a:r>
            <a:r>
              <a:rPr lang="ru-RU" sz="2200" b="1" dirty="0"/>
              <a:t> </a:t>
            </a:r>
            <a:r>
              <a:rPr lang="ru-RU" sz="2200" b="1" dirty="0" err="1"/>
              <a:t>або</a:t>
            </a:r>
            <a:r>
              <a:rPr lang="ru-RU" sz="2200" b="1" dirty="0"/>
              <a:t> </a:t>
            </a:r>
            <a:r>
              <a:rPr lang="ru-RU" sz="2200" b="1" dirty="0" err="1"/>
              <a:t>засмучує</a:t>
            </a:r>
            <a:r>
              <a:rPr lang="ru-RU" sz="2200" b="1" dirty="0"/>
              <a:t>. </a:t>
            </a:r>
            <a:r>
              <a:rPr lang="ru-RU" sz="2200" b="1" dirty="0" err="1"/>
              <a:t>Глибоке</a:t>
            </a:r>
            <a:r>
              <a:rPr lang="ru-RU" sz="2200" b="1" dirty="0"/>
              <a:t> </a:t>
            </a:r>
            <a:r>
              <a:rPr lang="ru-RU" sz="2200" b="1" dirty="0" err="1"/>
              <a:t>дихання</a:t>
            </a:r>
            <a:r>
              <a:rPr lang="ru-RU" sz="2200" b="1" dirty="0"/>
              <a:t> </a:t>
            </a:r>
            <a:r>
              <a:rPr lang="ru-RU" sz="2200" b="1" dirty="0" err="1"/>
              <a:t>може</a:t>
            </a:r>
            <a:r>
              <a:rPr lang="ru-RU" sz="2200" b="1" dirty="0"/>
              <a:t> </a:t>
            </a:r>
            <a:r>
              <a:rPr lang="ru-RU" sz="2200" b="1" dirty="0" err="1"/>
              <a:t>допомогти</a:t>
            </a:r>
            <a:r>
              <a:rPr lang="ru-RU" sz="2200" b="1" dirty="0"/>
              <a:t>  нам </a:t>
            </a:r>
            <a:r>
              <a:rPr lang="ru-RU" sz="2200" b="1" dirty="0" err="1"/>
              <a:t>відчути</a:t>
            </a:r>
            <a:r>
              <a:rPr lang="ru-RU" sz="2200" b="1" dirty="0"/>
              <a:t> себе </a:t>
            </a:r>
            <a:r>
              <a:rPr lang="ru-RU" sz="2200" b="1" dirty="0" err="1"/>
              <a:t>більш</a:t>
            </a:r>
            <a:r>
              <a:rPr lang="ru-RU" sz="2200" b="1" dirty="0"/>
              <a:t> </a:t>
            </a:r>
            <a:r>
              <a:rPr lang="ru-RU" sz="2200" b="1" dirty="0" err="1"/>
              <a:t>розслаблено</a:t>
            </a:r>
            <a:r>
              <a:rPr lang="ru-RU" sz="2200" b="1" dirty="0"/>
              <a:t> й комфортно у </a:t>
            </a:r>
            <a:r>
              <a:rPr lang="ru-RU" sz="2200" b="1" dirty="0" err="1"/>
              <a:t>стресовій</a:t>
            </a:r>
            <a:r>
              <a:rPr lang="ru-RU" sz="2200" b="1" dirty="0"/>
              <a:t> </a:t>
            </a:r>
            <a:r>
              <a:rPr lang="ru-RU" sz="2200" b="1" dirty="0" err="1"/>
              <a:t>ситуації</a:t>
            </a:r>
            <a:r>
              <a:rPr lang="ru-RU" sz="2200" b="1" dirty="0"/>
              <a:t>. </a:t>
            </a:r>
            <a:r>
              <a:rPr lang="ru-RU" sz="2200" b="1" dirty="0" err="1"/>
              <a:t>Тоді</a:t>
            </a:r>
            <a:r>
              <a:rPr lang="ru-RU" sz="2200" b="1" dirty="0"/>
              <a:t> нам </a:t>
            </a:r>
            <a:r>
              <a:rPr lang="ru-RU" sz="2200" b="1" dirty="0" err="1"/>
              <a:t>легше</a:t>
            </a:r>
            <a:r>
              <a:rPr lang="ru-RU" sz="2200" b="1" dirty="0"/>
              <a:t> </a:t>
            </a:r>
            <a:r>
              <a:rPr lang="ru-RU" sz="2200" b="1" dirty="0" err="1"/>
              <a:t>керувати</a:t>
            </a:r>
            <a:r>
              <a:rPr lang="ru-RU" sz="2200" b="1" dirty="0"/>
              <a:t> </a:t>
            </a:r>
            <a:r>
              <a:rPr lang="ru-RU" sz="2200" b="1" dirty="0" err="1"/>
              <a:t>своїми</a:t>
            </a:r>
            <a:r>
              <a:rPr lang="ru-RU" sz="2200" b="1" dirty="0"/>
              <a:t> </a:t>
            </a:r>
            <a:r>
              <a:rPr lang="ru-RU" sz="2200" b="1" dirty="0" err="1"/>
              <a:t>емоціями</a:t>
            </a:r>
            <a:r>
              <a:rPr lang="ru-RU" sz="2200" b="1" dirty="0"/>
              <a:t>, </a:t>
            </a:r>
            <a:r>
              <a:rPr lang="ru-RU" sz="2200" b="1" dirty="0" err="1"/>
              <a:t>навчатися</a:t>
            </a:r>
            <a:r>
              <a:rPr lang="ru-RU" sz="2200" b="1" dirty="0"/>
              <a:t>, </a:t>
            </a:r>
            <a:r>
              <a:rPr lang="ru-RU" sz="2200" b="1" dirty="0" err="1"/>
              <a:t>знаходити</a:t>
            </a:r>
            <a:r>
              <a:rPr lang="ru-RU" sz="2200" b="1" dirty="0"/>
              <a:t> </a:t>
            </a:r>
            <a:r>
              <a:rPr lang="ru-RU" sz="2200" b="1" dirty="0" err="1"/>
              <a:t>спільну</a:t>
            </a:r>
            <a:r>
              <a:rPr lang="ru-RU" sz="2200" b="1" dirty="0"/>
              <a:t> </a:t>
            </a:r>
            <a:r>
              <a:rPr lang="ru-RU" sz="2200" b="1" dirty="0" err="1"/>
              <a:t>мову</a:t>
            </a:r>
            <a:r>
              <a:rPr lang="ru-RU" sz="2200" b="1" dirty="0"/>
              <a:t> і </a:t>
            </a:r>
            <a:r>
              <a:rPr lang="ru-RU" sz="2200" b="1" dirty="0" err="1"/>
              <a:t>взаємодіяти</a:t>
            </a:r>
            <a:r>
              <a:rPr lang="ru-RU" sz="2200" b="1" dirty="0"/>
              <a:t> з </a:t>
            </a:r>
            <a:r>
              <a:rPr lang="ru-RU" sz="2200" b="1" dirty="0" err="1"/>
              <a:t>іншими</a:t>
            </a:r>
            <a:r>
              <a:rPr lang="ru-RU" sz="2200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2687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5D27786-B2DC-4DD5-9F5F-414950A084AC}"/>
              </a:ext>
            </a:extLst>
          </p:cNvPr>
          <p:cNvSpPr txBox="1">
            <a:spLocks/>
          </p:cNvSpPr>
          <p:nvPr/>
        </p:nvSpPr>
        <p:spPr>
          <a:xfrm>
            <a:off x="838200" y="603670"/>
            <a:ext cx="10515600" cy="495248"/>
          </a:xfrm>
          <a:prstGeom prst="rect">
            <a:avLst/>
          </a:prstGeom>
          <a:solidFill>
            <a:srgbClr val="92D050"/>
          </a:solidFill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Вправа «Животики дихають»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75279D8-7BA6-46C2-8023-9CD86C88E9F4}"/>
              </a:ext>
            </a:extLst>
          </p:cNvPr>
          <p:cNvSpPr txBox="1">
            <a:spLocks/>
          </p:cNvSpPr>
          <p:nvPr/>
        </p:nvSpPr>
        <p:spPr>
          <a:xfrm>
            <a:off x="838200" y="108422"/>
            <a:ext cx="10515600" cy="495248"/>
          </a:xfrm>
          <a:prstGeom prst="rect">
            <a:avLst/>
          </a:prstGeom>
          <a:solidFill>
            <a:srgbClr val="00B0F0"/>
          </a:solidFill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я можу заспокоїтися?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Deep Breathing Stock Illustrations – 2,591 Deep Breathing Stock  Illustrations, Vectors &amp; Clipart - Dreamstime">
            <a:extLst>
              <a:ext uri="{FF2B5EF4-FFF2-40B4-BE49-F238E27FC236}">
                <a16:creationId xmlns:a16="http://schemas.microsoft.com/office/drawing/2014/main" id="{9BF7B455-972E-46DE-B047-9A627E1B68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89" y="1934683"/>
            <a:ext cx="5259030" cy="420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170C4D7-F442-469D-8029-21AD76496014}"/>
              </a:ext>
            </a:extLst>
          </p:cNvPr>
          <p:cNvSpPr txBox="1"/>
          <p:nvPr/>
        </p:nvSpPr>
        <p:spPr>
          <a:xfrm>
            <a:off x="5494521" y="1934683"/>
            <a:ext cx="6028786" cy="283154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uk-UA" sz="2000" b="1" dirty="0"/>
              <a:t>Розмістіться зручно, покладіть долоні на живіт та зробіть глибокий вдих носом, рахуючи від 1 до 5. Зверніть увагу,  як збільшується ваш живіт, коли легені наповнюються киснем.</a:t>
            </a:r>
          </a:p>
          <a:p>
            <a:r>
              <a:rPr lang="uk-UA" sz="2000" b="1" dirty="0"/>
              <a:t>2. Видихніть через рот і відчуйте, як живіт зменшується, ніби впадає всередину.</a:t>
            </a:r>
          </a:p>
          <a:p>
            <a:r>
              <a:rPr lang="uk-UA" sz="2000" b="1" dirty="0"/>
              <a:t>3. Змініть позу, займіть інше зручне положення і повторіть вправу.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527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4FBB7E7-6679-4876-95D7-D34F9E0A50EF}"/>
              </a:ext>
            </a:extLst>
          </p:cNvPr>
          <p:cNvSpPr txBox="1">
            <a:spLocks/>
          </p:cNvSpPr>
          <p:nvPr/>
        </p:nvSpPr>
        <p:spPr>
          <a:xfrm>
            <a:off x="838200" y="108422"/>
            <a:ext cx="10515600" cy="495248"/>
          </a:xfrm>
          <a:prstGeom prst="rect">
            <a:avLst/>
          </a:prstGeom>
          <a:solidFill>
            <a:srgbClr val="00B0F0"/>
          </a:solidFill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Рефлексія 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645A9-056B-433D-993A-4B52E2624E07}"/>
              </a:ext>
            </a:extLst>
          </p:cNvPr>
          <p:cNvSpPr txBox="1"/>
          <p:nvPr/>
        </p:nvSpPr>
        <p:spPr>
          <a:xfrm>
            <a:off x="1671896" y="914400"/>
            <a:ext cx="9050043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/>
              <a:t>Що ви відчували в своєму тілі до того, як почали глибоко дихати? </a:t>
            </a:r>
            <a:endParaRPr lang="ru-RU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DF6571-2793-491E-A22C-48D420CD45B5}"/>
              </a:ext>
            </a:extLst>
          </p:cNvPr>
          <p:cNvSpPr txBox="1"/>
          <p:nvPr/>
        </p:nvSpPr>
        <p:spPr>
          <a:xfrm>
            <a:off x="1044665" y="1524000"/>
            <a:ext cx="10441385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/>
              <a:t>Чи помітили ви зміни в тілі після «дихання животом»? Що саме змінилося? </a:t>
            </a:r>
            <a:endParaRPr lang="ru-RU" sz="2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979846-B019-4E16-9924-7630598BB8FB}"/>
              </a:ext>
            </a:extLst>
          </p:cNvPr>
          <p:cNvSpPr txBox="1"/>
          <p:nvPr/>
        </p:nvSpPr>
        <p:spPr>
          <a:xfrm>
            <a:off x="2131583" y="2133600"/>
            <a:ext cx="826758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/>
              <a:t>У яких ситуаціях упродовж дня ви можете використовувати </a:t>
            </a:r>
          </a:p>
          <a:p>
            <a:pPr algn="ctr"/>
            <a:r>
              <a:rPr lang="uk-UA" sz="2400" b="1" dirty="0"/>
              <a:t>практику «Животики дихають»? </a:t>
            </a:r>
            <a:endParaRPr lang="ru-RU" sz="2400" b="1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9EC7703-E35B-4FF4-A971-F1DF4BA97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229" y="3046654"/>
            <a:ext cx="6888617" cy="3429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18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6221" t="21644" r="36427" b="13702"/>
          <a:stretch/>
        </p:blipFill>
        <p:spPr>
          <a:xfrm>
            <a:off x="3342967" y="108422"/>
            <a:ext cx="5094205" cy="6773406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F73219F-169E-4D3E-8B85-D1B58B1E222C}"/>
              </a:ext>
            </a:extLst>
          </p:cNvPr>
          <p:cNvSpPr txBox="1">
            <a:spLocks/>
          </p:cNvSpPr>
          <p:nvPr/>
        </p:nvSpPr>
        <p:spPr>
          <a:xfrm>
            <a:off x="838200" y="108422"/>
            <a:ext cx="10515600" cy="495248"/>
          </a:xfrm>
          <a:prstGeom prst="rect">
            <a:avLst/>
          </a:prstGeom>
          <a:solidFill>
            <a:srgbClr val="00B0F0"/>
          </a:solidFill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Дерево почуттів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3125" y="792114"/>
            <a:ext cx="1260269" cy="176813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6235" y="818702"/>
            <a:ext cx="1161843" cy="164670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D83015F-366B-42A2-B09C-74E4CA42CC9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837" t="20272" r="28291" b="16871"/>
          <a:stretch/>
        </p:blipFill>
        <p:spPr>
          <a:xfrm>
            <a:off x="7199909" y="2459923"/>
            <a:ext cx="1329252" cy="188958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9105" y="2614576"/>
            <a:ext cx="1253603" cy="172576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02BE189-FEF1-46AA-8D56-70C5D12877B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6913" t="25170" r="28444" b="12381"/>
          <a:stretch/>
        </p:blipFill>
        <p:spPr>
          <a:xfrm>
            <a:off x="7139249" y="4340344"/>
            <a:ext cx="1253021" cy="178613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3479" y="4297748"/>
            <a:ext cx="1303420" cy="184951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ED5AB07-D141-4C33-AD24-11C9A26A53C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6607" t="18503" r="28291" b="17551"/>
          <a:stretch/>
        </p:blipFill>
        <p:spPr>
          <a:xfrm>
            <a:off x="3138887" y="2563370"/>
            <a:ext cx="1144394" cy="163983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3080" y="2557137"/>
            <a:ext cx="1149487" cy="16460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1"/>
          <a:srcRect l="34130" t="16767" r="35415" b="14108"/>
          <a:stretch/>
        </p:blipFill>
        <p:spPr>
          <a:xfrm>
            <a:off x="3061061" y="4486622"/>
            <a:ext cx="1284398" cy="163985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73566" y="4446777"/>
            <a:ext cx="1261642" cy="168218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209864E-57F1-479F-B22D-9CB7514B7BD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74299" y="730204"/>
            <a:ext cx="1317971" cy="172574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B36CE93-5179-4396-877C-E0ADCFE1F985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47066" t="30612" r="29133" b="13605"/>
          <a:stretch/>
        </p:blipFill>
        <p:spPr>
          <a:xfrm>
            <a:off x="8218322" y="585919"/>
            <a:ext cx="1451892" cy="191407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BE141DA-82E1-46CF-B84F-F793735E86A5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47602" t="26803" r="29745" b="17551"/>
          <a:stretch/>
        </p:blipFill>
        <p:spPr>
          <a:xfrm>
            <a:off x="517564" y="715886"/>
            <a:ext cx="1299885" cy="179612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538A4A6-A93A-4974-9E58-904EC1A7939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42278" y="702188"/>
            <a:ext cx="1247333" cy="185494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F7E5695-A7C4-414F-9C45-F7AB2FA4298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635132" y="598016"/>
            <a:ext cx="1416109" cy="201656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F9AA2AF-FC17-4FF3-A11C-E53F2DF345F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745222" y="726152"/>
            <a:ext cx="1364388" cy="188577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FEF9489-37E0-4D8D-8815-63385BDE61C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78852" y="2484914"/>
            <a:ext cx="1226626" cy="178163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5E368BC-E7A0-4D64-A64E-E347F5124310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47031" t="20416" r="28984" b="19444"/>
          <a:stretch/>
        </p:blipFill>
        <p:spPr>
          <a:xfrm>
            <a:off x="1990451" y="2484914"/>
            <a:ext cx="1285312" cy="181283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1909C4E-3BBE-4B78-8FA2-65284BC52C19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l="46760" t="34830" r="28674" b="5306"/>
          <a:stretch/>
        </p:blipFill>
        <p:spPr>
          <a:xfrm>
            <a:off x="9669034" y="2653258"/>
            <a:ext cx="1227233" cy="168218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172FF72-DAEB-4444-8DCB-99B13CAC9A2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774099" y="2657920"/>
            <a:ext cx="1235179" cy="175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298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29B6AAFD-B0A8-481B-9848-B05A522C3FAD}"/>
              </a:ext>
            </a:extLst>
          </p:cNvPr>
          <p:cNvSpPr txBox="1"/>
          <p:nvPr/>
        </p:nvSpPr>
        <p:spPr>
          <a:xfrm>
            <a:off x="3874253" y="132319"/>
            <a:ext cx="6499107" cy="19389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4000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Candara" panose="020E0502030303020204" pitchFamily="34" charset="0"/>
              </a:rPr>
              <a:t>С</a:t>
            </a:r>
            <a:r>
              <a:rPr lang="uk-UA" sz="4000" u="none" strike="noStrike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effectLst/>
                <a:latin typeface="Candara" panose="020E0502030303020204" pitchFamily="34" charset="0"/>
              </a:rPr>
              <a:t>ьогодні – </a:t>
            </a:r>
            <a:r>
              <a:rPr lang="uk-UA" sz="4000" dirty="0" smtClean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Candara" panose="020E0502030303020204" pitchFamily="34" charset="0"/>
              </a:rPr>
              <a:t>п’ятниця</a:t>
            </a:r>
            <a:r>
              <a:rPr lang="uk-UA" sz="4000" u="none" strike="noStrike" dirty="0" smtClean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effectLst/>
                <a:latin typeface="Candara" panose="020E0502030303020204" pitchFamily="34" charset="0"/>
              </a:rPr>
              <a:t>, </a:t>
            </a:r>
            <a:endParaRPr lang="uk-UA" sz="4000" u="none" strike="noStrike" dirty="0">
              <a:ln>
                <a:solidFill>
                  <a:srgbClr val="000099"/>
                </a:solidFill>
              </a:ln>
              <a:solidFill>
                <a:srgbClr val="000099"/>
              </a:solidFill>
              <a:effectLst/>
              <a:latin typeface="Candara" panose="020E0502030303020204" pitchFamily="34" charset="0"/>
            </a:endParaRPr>
          </a:p>
          <a:p>
            <a:pPr algn="ctr"/>
            <a:r>
              <a:rPr lang="uk-UA" sz="4000" dirty="0" smtClean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Candara" panose="020E0502030303020204" pitchFamily="34" charset="0"/>
              </a:rPr>
              <a:t>12 вересня </a:t>
            </a:r>
            <a:r>
              <a:rPr lang="uk-UA" sz="4000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Candara" panose="020E0502030303020204" pitchFamily="34" charset="0"/>
              </a:rPr>
              <a:t>2025 року.</a:t>
            </a:r>
          </a:p>
          <a:p>
            <a:pPr algn="ctr"/>
            <a:r>
              <a:rPr lang="uk-UA" sz="4000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Candara" panose="020E0502030303020204" pitchFamily="34" charset="0"/>
              </a:rPr>
              <a:t>Пора року </a:t>
            </a:r>
            <a:r>
              <a:rPr lang="uk-UA" sz="4000" u="none" strike="noStrike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effectLst/>
                <a:latin typeface="Candara" panose="020E0502030303020204" pitchFamily="34" charset="0"/>
              </a:rPr>
              <a:t>–</a:t>
            </a:r>
            <a:r>
              <a:rPr lang="uk-UA" sz="4000" dirty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Candara" panose="020E0502030303020204" pitchFamily="34" charset="0"/>
              </a:rPr>
              <a:t> </a:t>
            </a:r>
            <a:r>
              <a:rPr lang="uk-UA" sz="4000" dirty="0" smtClean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latin typeface="Candara" panose="020E0502030303020204" pitchFamily="34" charset="0"/>
              </a:rPr>
              <a:t>осінь.</a:t>
            </a:r>
            <a:endParaRPr lang="uk-UA" sz="4000" dirty="0">
              <a:ln>
                <a:solidFill>
                  <a:srgbClr val="000099"/>
                </a:solidFill>
              </a:ln>
              <a:solidFill>
                <a:srgbClr val="000099"/>
              </a:solidFill>
              <a:latin typeface="Candara" panose="020E0502030303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280" y="2137108"/>
            <a:ext cx="8125460" cy="472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46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6785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F7FC805-15CF-4428-90B4-0A260F803686}"/>
              </a:ext>
            </a:extLst>
          </p:cNvPr>
          <p:cNvSpPr txBox="1"/>
          <p:nvPr/>
        </p:nvSpPr>
        <p:spPr>
          <a:xfrm>
            <a:off x="4478450" y="170578"/>
            <a:ext cx="7277325" cy="646331"/>
          </a:xfrm>
          <a:prstGeom prst="rect">
            <a:avLst/>
          </a:prstGeom>
          <a:solidFill>
            <a:srgbClr val="66FF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/>
              <a:t>Народні прикмети на </a:t>
            </a:r>
            <a:r>
              <a:rPr lang="uk-UA" sz="3600" b="1" dirty="0" smtClean="0"/>
              <a:t>12 вересня</a:t>
            </a:r>
            <a:endParaRPr lang="ru-RU" sz="3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52254" y="2126734"/>
            <a:ext cx="9414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C00000"/>
                </a:solidFill>
                <a:latin typeface="FixelTextI"/>
              </a:rPr>
              <a:t>Листя</a:t>
            </a:r>
            <a:r>
              <a:rPr lang="ru-RU" sz="2800" b="1" dirty="0" smtClean="0">
                <a:solidFill>
                  <a:srgbClr val="C00000"/>
                </a:solidFill>
                <a:latin typeface="FixelTextI"/>
              </a:rPr>
              <a:t> </a:t>
            </a:r>
            <a:r>
              <a:rPr lang="ru-RU" sz="2800" b="1" dirty="0">
                <a:solidFill>
                  <a:srgbClr val="C00000"/>
                </a:solidFill>
                <a:latin typeface="FixelTextI"/>
              </a:rPr>
              <a:t>почало активно </a:t>
            </a:r>
            <a:r>
              <a:rPr lang="ru-RU" sz="2800" b="1" dirty="0" err="1">
                <a:solidFill>
                  <a:srgbClr val="C00000"/>
                </a:solidFill>
                <a:latin typeface="FixelTextI"/>
              </a:rPr>
              <a:t>жовтіти</a:t>
            </a:r>
            <a:r>
              <a:rPr lang="ru-RU" sz="2800" b="1" dirty="0">
                <a:solidFill>
                  <a:srgbClr val="C00000"/>
                </a:solidFill>
                <a:latin typeface="FixelTextI"/>
              </a:rPr>
              <a:t> — до </a:t>
            </a:r>
            <a:r>
              <a:rPr lang="ru-RU" sz="2800" b="1" dirty="0" err="1">
                <a:solidFill>
                  <a:srgbClr val="C00000"/>
                </a:solidFill>
                <a:latin typeface="FixelTextI"/>
              </a:rPr>
              <a:t>холодної</a:t>
            </a:r>
            <a:r>
              <a:rPr lang="ru-RU" sz="2800" b="1" dirty="0">
                <a:solidFill>
                  <a:srgbClr val="C00000"/>
                </a:solidFill>
                <a:latin typeface="FixelTextI"/>
              </a:rPr>
              <a:t> </a:t>
            </a:r>
            <a:r>
              <a:rPr lang="ru-RU" sz="2800" b="1" dirty="0" err="1">
                <a:solidFill>
                  <a:srgbClr val="C00000"/>
                </a:solidFill>
                <a:latin typeface="FixelTextI"/>
              </a:rPr>
              <a:t>осені</a:t>
            </a:r>
            <a:r>
              <a:rPr lang="ru-RU" dirty="0">
                <a:solidFill>
                  <a:srgbClr val="171718"/>
                </a:solidFill>
                <a:latin typeface="FixelTextI"/>
              </a:rPr>
              <a:t>.</a:t>
            </a:r>
            <a:endParaRPr lang="ru-RU" b="0" i="0" dirty="0">
              <a:solidFill>
                <a:srgbClr val="171718"/>
              </a:solidFill>
              <a:effectLst/>
              <a:latin typeface="FixelText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0809" y="3339255"/>
            <a:ext cx="102461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FixelTextI"/>
              </a:rPr>
              <a:t>Вранці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FixelTextI"/>
              </a:rPr>
              <a:t>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FixelTextI"/>
              </a:rPr>
              <a:t>велика роса — до гарного урожаю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FixelTextI"/>
              </a:rPr>
              <a:t>ягід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FixelTextI"/>
              </a:rPr>
              <a:t> та 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FixelTextI"/>
              </a:rPr>
              <a:t>грибів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FixelTextI"/>
              </a:rPr>
              <a:t>.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31965" y="4182444"/>
            <a:ext cx="84242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 smtClean="0">
                <a:solidFill>
                  <a:srgbClr val="C00000"/>
                </a:solidFill>
                <a:latin typeface="FixelTextI"/>
              </a:rPr>
              <a:t>Ясний</a:t>
            </a:r>
            <a:r>
              <a:rPr lang="ru-RU" sz="2800" b="1" dirty="0" smtClean="0">
                <a:solidFill>
                  <a:srgbClr val="C00000"/>
                </a:solidFill>
                <a:latin typeface="FixelTextI"/>
              </a:rPr>
              <a:t> </a:t>
            </a:r>
            <a:r>
              <a:rPr lang="ru-RU" sz="2800" b="1" dirty="0" err="1">
                <a:solidFill>
                  <a:srgbClr val="C00000"/>
                </a:solidFill>
                <a:latin typeface="FixelTextI"/>
              </a:rPr>
              <a:t>світанок</a:t>
            </a:r>
            <a:r>
              <a:rPr lang="ru-RU" sz="2800" b="1" dirty="0">
                <a:solidFill>
                  <a:srgbClr val="C00000"/>
                </a:solidFill>
                <a:latin typeface="FixelTextI"/>
              </a:rPr>
              <a:t> — до теплого і </a:t>
            </a:r>
            <a:r>
              <a:rPr lang="ru-RU" sz="2800" b="1" dirty="0" err="1">
                <a:solidFill>
                  <a:srgbClr val="C00000"/>
                </a:solidFill>
                <a:latin typeface="FixelTextI"/>
              </a:rPr>
              <a:t>сонячного</a:t>
            </a:r>
            <a:r>
              <a:rPr lang="ru-RU" sz="2800" b="1" dirty="0">
                <a:solidFill>
                  <a:srgbClr val="C00000"/>
                </a:solidFill>
                <a:latin typeface="FixelTextI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FixelTextI"/>
              </a:rPr>
              <a:t>дня.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05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257"/>
            <a:ext cx="12192000" cy="6474848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B2E278D-4C58-4B15-83C6-BCC31506E81A}"/>
              </a:ext>
            </a:extLst>
          </p:cNvPr>
          <p:cNvSpPr txBox="1">
            <a:spLocks/>
          </p:cNvSpPr>
          <p:nvPr/>
        </p:nvSpPr>
        <p:spPr>
          <a:xfrm>
            <a:off x="3081635" y="183876"/>
            <a:ext cx="6097555" cy="495248"/>
          </a:xfrm>
          <a:prstGeom prst="rect">
            <a:avLst/>
          </a:prstGeom>
          <a:solidFill>
            <a:srgbClr val="3366FF"/>
          </a:solidFill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квітня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BD889E-4084-493A-A3B5-DE79090318C6}"/>
              </a:ext>
            </a:extLst>
          </p:cNvPr>
          <p:cNvSpPr txBox="1"/>
          <p:nvPr/>
        </p:nvSpPr>
        <p:spPr>
          <a:xfrm>
            <a:off x="2682750" y="867029"/>
            <a:ext cx="6895324" cy="830997"/>
          </a:xfrm>
          <a:prstGeom prst="rect">
            <a:avLst/>
          </a:prstGeom>
          <a:solidFill>
            <a:srgbClr val="FF99FF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/>
              <a:t>Які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сьогодні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іменини</a:t>
            </a:r>
            <a:r>
              <a:rPr lang="ru-RU" sz="2400" b="1" dirty="0" smtClean="0"/>
              <a:t>: </a:t>
            </a:r>
            <a:r>
              <a:rPr lang="ru-RU" sz="2400" b="1" dirty="0"/>
              <a:t>Данило, </a:t>
            </a:r>
            <a:r>
              <a:rPr lang="ru-RU" sz="2400" b="1" dirty="0" err="1"/>
              <a:t>Іван</a:t>
            </a:r>
            <a:r>
              <a:rPr lang="ru-RU" sz="2400" b="1" dirty="0"/>
              <a:t>, </a:t>
            </a:r>
            <a:r>
              <a:rPr lang="ru-RU" sz="2400" b="1" dirty="0" err="1"/>
              <a:t>Микола</a:t>
            </a:r>
            <a:r>
              <a:rPr lang="ru-RU" sz="2400" b="1" dirty="0"/>
              <a:t>, </a:t>
            </a:r>
            <a:r>
              <a:rPr lang="ru-RU" sz="2400" b="1" dirty="0" err="1"/>
              <a:t>Олексій</a:t>
            </a:r>
            <a:r>
              <a:rPr lang="ru-RU" sz="2400" b="1" dirty="0"/>
              <a:t>, </a:t>
            </a:r>
            <a:r>
              <a:rPr lang="ru-RU" sz="2400" b="1" dirty="0" err="1"/>
              <a:t>Опанас</a:t>
            </a:r>
            <a:r>
              <a:rPr lang="ru-RU" sz="2400" b="1" dirty="0"/>
              <a:t>, Семен, </a:t>
            </a:r>
            <a:r>
              <a:rPr lang="ru-RU" sz="2400" b="1" dirty="0" err="1"/>
              <a:t>Федір</a:t>
            </a:r>
            <a:endParaRPr lang="ru-RU" sz="24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EC36C1A-6F6C-4E63-896D-67EEB52D98FA}"/>
              </a:ext>
            </a:extLst>
          </p:cNvPr>
          <p:cNvSpPr txBox="1"/>
          <p:nvPr/>
        </p:nvSpPr>
        <p:spPr>
          <a:xfrm>
            <a:off x="2914486" y="1885931"/>
            <a:ext cx="6743299" cy="16312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Талісманом людини, народженої 12 вересня, є турмалін. Від давніх часів вважалося, що цей камінь сприяє глибокій медитації та внутрішній концентрації. Йому також приписували здатність знімати тривогу, розганяти страхи та заспокоювати розум.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427" y="3705052"/>
            <a:ext cx="3960813" cy="272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4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1BDA386-76EC-4CC4-B6D2-1C4EB8C51A2F}"/>
              </a:ext>
            </a:extLst>
          </p:cNvPr>
          <p:cNvSpPr txBox="1">
            <a:spLocks/>
          </p:cNvSpPr>
          <p:nvPr/>
        </p:nvSpPr>
        <p:spPr>
          <a:xfrm>
            <a:off x="709164" y="249618"/>
            <a:ext cx="10515600" cy="495248"/>
          </a:xfrm>
          <a:prstGeom prst="rect">
            <a:avLst/>
          </a:prstGeom>
          <a:solidFill>
            <a:srgbClr val="00B0F0"/>
          </a:solidFill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Поміркуйте! 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02922F-FFDA-44CC-B424-EAD9213FC7BA}"/>
              </a:ext>
            </a:extLst>
          </p:cNvPr>
          <p:cNvSpPr txBox="1"/>
          <p:nvPr/>
        </p:nvSpPr>
        <p:spPr>
          <a:xfrm>
            <a:off x="2234270" y="854525"/>
            <a:ext cx="8464946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uk-UA" sz="2800" b="1" dirty="0"/>
              <a:t>Як можуть бути пов’язані між собою ці зображення?</a:t>
            </a:r>
            <a:endParaRPr lang="ru-RU" sz="2800" b="1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/>
          <a:srcRect l="19328" r="17681"/>
          <a:stretch/>
        </p:blipFill>
        <p:spPr>
          <a:xfrm>
            <a:off x="501444" y="2211363"/>
            <a:ext cx="2821859" cy="447979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5680" y="2517140"/>
            <a:ext cx="4846320" cy="40386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304" y="1487404"/>
            <a:ext cx="4653319" cy="465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68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E8E5C8C-30D8-41D3-8511-DA48C6085A9A}"/>
              </a:ext>
            </a:extLst>
          </p:cNvPr>
          <p:cNvSpPr txBox="1">
            <a:spLocks/>
          </p:cNvSpPr>
          <p:nvPr/>
        </p:nvSpPr>
        <p:spPr>
          <a:xfrm>
            <a:off x="681172" y="100328"/>
            <a:ext cx="10515600" cy="495248"/>
          </a:xfrm>
          <a:prstGeom prst="rect">
            <a:avLst/>
          </a:prstGeom>
          <a:solidFill>
            <a:srgbClr val="00B0F0"/>
          </a:solidFill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вересня – Всесвітній день дельфінів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812" y="698976"/>
            <a:ext cx="10942320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присвячений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дельфінів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підвищенню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обізнаності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загрози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стикаються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Мета свята —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важливість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дельфінів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морських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Проводяться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заходи: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лекції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виставки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вебінари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відеопрезентації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дельфінів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4554" y="2331720"/>
            <a:ext cx="4449445" cy="444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13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318" y="1061403"/>
            <a:ext cx="6034087" cy="52625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u="sng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 риба, а </a:t>
            </a:r>
            <a:r>
              <a:rPr lang="ru-RU" sz="2400" u="sng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ссавець</a:t>
            </a:r>
            <a:r>
              <a:rPr lang="ru-RU" sz="2400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тварина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витягнуте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обтічне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тулуб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вінчає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невелика голова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клювообразную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пащею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пащі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160-200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гострих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зубів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конічної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Зуби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злегка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нахилені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всередину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мордочкою і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лобової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добре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Майже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представників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дельфінів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виступаючий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спинний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плавник.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Шкіра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гладка на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дотик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Довжина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досягати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4,5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метрів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залежності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виду.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сягає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 км / год.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033" y="1976596"/>
            <a:ext cx="5170487" cy="343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E8E5C8C-30D8-41D3-8511-DA48C6085A9A}"/>
              </a:ext>
            </a:extLst>
          </p:cNvPr>
          <p:cNvSpPr txBox="1">
            <a:spLocks/>
          </p:cNvSpPr>
          <p:nvPr/>
        </p:nvSpPr>
        <p:spPr>
          <a:xfrm>
            <a:off x="681172" y="100328"/>
            <a:ext cx="10515600" cy="495248"/>
          </a:xfrm>
          <a:prstGeom prst="rect">
            <a:avLst/>
          </a:prstGeom>
          <a:solidFill>
            <a:srgbClr val="00B0F0"/>
          </a:solidFill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Цікаве про дельфінів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87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2"/>
          <p:cNvSpPr txBox="1">
            <a:spLocks noChangeArrowheads="1"/>
          </p:cNvSpPr>
          <p:nvPr/>
        </p:nvSpPr>
        <p:spPr bwMode="auto">
          <a:xfrm>
            <a:off x="720725" y="446088"/>
            <a:ext cx="10321925" cy="23082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надзвичайному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кмітливості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дельфінів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люди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знають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давно.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чарівні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тварини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рятують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людей з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терплять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лихо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судів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даючи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потонути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сказати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найрозумніші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тварини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планеті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дресирувальники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вважають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інтелект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дельфінів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прирівняти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людського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настільки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розумно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незвично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поводяться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тварини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розумний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добрий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красивий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чудово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вчиться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аналізує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запам’ятовує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3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990850"/>
            <a:ext cx="5715000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Рисунок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76575"/>
            <a:ext cx="5881688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368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2"/>
          <p:cNvSpPr txBox="1">
            <a:spLocks noChangeArrowheads="1"/>
          </p:cNvSpPr>
          <p:nvPr/>
        </p:nvSpPr>
        <p:spPr bwMode="auto">
          <a:xfrm>
            <a:off x="477838" y="284163"/>
            <a:ext cx="11236325" cy="30464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складаються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прямому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родинному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зв’язку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грізними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мешканцями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океанів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касатки і китами.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50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дельфінів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До них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морська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свиня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чорний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сірий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беломордий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атлантичний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білобокий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популярний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афаліна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(великий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люди в основному і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увазі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розповідаючи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представниками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виду. Вони добре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приручені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Афалін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знімають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кінофільмах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вони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беруть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в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програмах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реабілітації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страждають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неврологічними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недугами.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7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738" y="3663950"/>
            <a:ext cx="4797425" cy="319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Рисунок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3662363"/>
            <a:ext cx="4797425" cy="319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854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555625" y="730250"/>
            <a:ext cx="5276850" cy="3784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рухаються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легко, вони практично не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відчувають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опору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спеціальним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жировим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виділенням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шкірі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полегшує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ковзання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Цікаво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від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тертя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води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шкіра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дельфіна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стирається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Тому в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глибоких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шкірних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шарах у них є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значний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запас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регенеруючих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линяє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змінюючи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добу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25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шарів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1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525" y="2386013"/>
            <a:ext cx="5959475" cy="447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557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423863" y="306388"/>
            <a:ext cx="11344275" cy="19383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дельфінів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зір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слабкий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обумовлено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тварини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практично не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користуються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ними для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полювання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Ніздрі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трансформовані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дихло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розташоване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тімені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Кити і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родичами і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довго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перебувати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водою, не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спливаючи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Дихло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закрито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Але, як і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китоподібні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водою все ж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потребують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періодично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спливають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дихання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5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575" y="2554288"/>
            <a:ext cx="5111750" cy="430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Рисунок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2554288"/>
            <a:ext cx="5643563" cy="423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502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2"/>
          <p:cNvSpPr txBox="1">
            <a:spLocks noChangeArrowheads="1"/>
          </p:cNvSpPr>
          <p:nvPr/>
        </p:nvSpPr>
        <p:spPr bwMode="auto">
          <a:xfrm>
            <a:off x="603250" y="842963"/>
            <a:ext cx="5624513" cy="45243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Вуха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дельфінів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Але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них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слуху. Є! Правда,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функціонує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так, як у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ссавців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Звуки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сприймає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внутрішнє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вухо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повітряні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подушки,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лобовій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служать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резонаторами.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Зате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тварини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досконало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володіють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ехолокацією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Вони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безпомилково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розташування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габарити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об’єкта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відбитому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звуку, а по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довжині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хвилі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відстань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9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788" y="1687513"/>
            <a:ext cx="5637212" cy="379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795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2"/>
          <p:cNvSpPr txBox="1">
            <a:spLocks noChangeArrowheads="1"/>
          </p:cNvSpPr>
          <p:nvPr/>
        </p:nvSpPr>
        <p:spPr bwMode="auto">
          <a:xfrm>
            <a:off x="1118553" y="675640"/>
            <a:ext cx="10937875" cy="1938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у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дельфінів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одна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цікава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фізіологічна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особливість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вони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ніколи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сплять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Тварини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зависають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товщі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води,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періодично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піднімаючись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поверхню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дихання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відпочинку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здатні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відключати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поперемінно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ліве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праве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півкуля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мозку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спить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одна половинка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мозку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дельфіна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друга не спить.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3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09950"/>
            <a:ext cx="5170488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Рисунок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238" y="3429000"/>
            <a:ext cx="6100762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215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2"/>
          <p:cNvSpPr txBox="1">
            <a:spLocks noChangeArrowheads="1"/>
          </p:cNvSpPr>
          <p:nvPr/>
        </p:nvSpPr>
        <p:spPr bwMode="auto">
          <a:xfrm>
            <a:off x="398463" y="838200"/>
            <a:ext cx="5697537" cy="52625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Чим </a:t>
            </a:r>
            <a:r>
              <a:rPr lang="ru-RU" alt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харчуються</a:t>
            </a:r>
            <a:r>
              <a:rPr lang="ru-RU" alt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дельфіни</a:t>
            </a:r>
            <a:r>
              <a:rPr lang="ru-RU" alt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раціон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харчування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дельфінів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входить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виключно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риба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віддається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сардина і анчоусам.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Цікавий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полювання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користуються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тварини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Зграя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дельфінів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косяк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риби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особливими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звуками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змушує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збитися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щільну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групу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такого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полювання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велика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косяка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здобиччю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дельфінів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Цією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особливістю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часто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користуються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чайки,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атакуючи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перелякану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рибу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Відомі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дельфіни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допомагали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рибалкам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заганяючи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косяк до них в </a:t>
            </a:r>
            <a:r>
              <a:rPr lang="ru-RU" alt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3315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363" y="1860550"/>
            <a:ext cx="5481637" cy="357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361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566FB02-D3C3-4C42-ABDF-F8062633D581}"/>
              </a:ext>
            </a:extLst>
          </p:cNvPr>
          <p:cNvSpPr txBox="1"/>
          <p:nvPr/>
        </p:nvSpPr>
        <p:spPr>
          <a:xfrm>
            <a:off x="1313897" y="84485"/>
            <a:ext cx="9907480" cy="523220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Дай відповіді на запитання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3074" name="Picture 2" descr="Знак питання">
            <a:extLst>
              <a:ext uri="{FF2B5EF4-FFF2-40B4-BE49-F238E27FC236}">
                <a16:creationId xmlns:a16="http://schemas.microsoft.com/office/drawing/2014/main" id="{FDE7CFC7-24D7-41F3-BF40-8F7148A557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801" y="3872204"/>
            <a:ext cx="3601482" cy="2699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D268793-198C-4A6D-A6AE-1851BEFF5533}"/>
              </a:ext>
            </a:extLst>
          </p:cNvPr>
          <p:cNvSpPr txBox="1"/>
          <p:nvPr/>
        </p:nvSpPr>
        <p:spPr>
          <a:xfrm>
            <a:off x="822135" y="909114"/>
            <a:ext cx="609452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Які </a:t>
            </a:r>
            <a:r>
              <a:rPr lang="ru-RU" sz="24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факти</a:t>
            </a:r>
            <a:r>
              <a:rPr lang="ru-RU" sz="2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вас </a:t>
            </a:r>
            <a:r>
              <a:rPr lang="ru-RU" sz="24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вразили</a:t>
            </a:r>
            <a:r>
              <a:rPr lang="ru-RU" sz="2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/ </a:t>
            </a:r>
            <a:r>
              <a:rPr lang="ru-RU" sz="24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здивували</a:t>
            </a:r>
            <a:r>
              <a:rPr lang="ru-RU" sz="2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?</a:t>
            </a:r>
            <a:endParaRPr lang="ru-RU" sz="2400" b="1" i="0" dirty="0">
              <a:solidFill>
                <a:srgbClr val="9CD9DB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412318-28F5-4441-97F1-DC7D094E91DB}"/>
              </a:ext>
            </a:extLst>
          </p:cNvPr>
          <p:cNvSpPr txBox="1"/>
          <p:nvPr/>
        </p:nvSpPr>
        <p:spPr>
          <a:xfrm>
            <a:off x="822135" y="1498387"/>
            <a:ext cx="6094520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Чи</a:t>
            </a:r>
            <a:r>
              <a:rPr lang="ru-RU" sz="2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ru-RU" sz="24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захотілось</a:t>
            </a:r>
            <a:r>
              <a:rPr lang="ru-RU" sz="2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вам </a:t>
            </a:r>
            <a:r>
              <a:rPr lang="ru-RU" sz="24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дізнатися</a:t>
            </a:r>
            <a:r>
              <a:rPr lang="ru-RU" sz="2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ru-RU" sz="24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більше</a:t>
            </a:r>
            <a:r>
              <a:rPr lang="ru-RU" sz="2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про </a:t>
            </a:r>
            <a:r>
              <a:rPr lang="ru-RU" sz="2400" b="1" i="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дельфінів</a:t>
            </a:r>
            <a:r>
              <a:rPr lang="ru-RU" sz="2400" b="1" i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?</a:t>
            </a:r>
            <a:endParaRPr lang="ru-RU" sz="2400" b="1" i="0" dirty="0">
              <a:solidFill>
                <a:srgbClr val="9CD9DB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380" y="2456992"/>
            <a:ext cx="4967111" cy="424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14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8BE6870-9D09-4D9A-909D-7B2B4E63427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7360" y="1384985"/>
            <a:ext cx="5539785" cy="43088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Сонце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вітає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 нас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зранку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яскраво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Зібрались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 ми разом,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чудова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 забава!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Про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дивні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явища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, про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різні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події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Про все, що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цікаве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,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сьогодні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 тут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діє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1" i="0" u="none" strike="noStrike" cap="none" normalizeH="0" baseline="0" dirty="0">
              <a:ln>
                <a:noFill/>
              </a:ln>
              <a:solidFill>
                <a:srgbClr val="1B1C1D"/>
              </a:solidFill>
              <a:effectLst/>
              <a:latin typeface="Google Sans Tex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Народні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прикмети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 ми разом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згадали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Що предки нам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мудрі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 колись передали.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Розуму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скарбничка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повнішає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 з нами,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І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кожна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розмова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стає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відкриттями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1" i="0" u="none" strike="noStrike" cap="none" normalizeH="0" baseline="0" dirty="0">
              <a:ln>
                <a:noFill/>
              </a:ln>
              <a:solidFill>
                <a:srgbClr val="1B1C1D"/>
              </a:solidFill>
              <a:effectLst/>
              <a:latin typeface="Google Sans Tex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Звучить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вже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дзвінок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, час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навчання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 настав,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До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нових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знань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кожен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 з нас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вже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поспішав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Ідеї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цікаві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 в думках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вже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витають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До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нових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звершень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 нас </a:t>
            </a:r>
            <a:r>
              <a:rPr kumimoji="0" lang="ru-RU" altLang="ru-RU" sz="2000" b="1" i="0" u="none" strike="noStrike" cap="none" normalizeH="0" baseline="0" dirty="0" err="1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всіх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1B1C1D"/>
                </a:solidFill>
                <a:effectLst/>
                <a:latin typeface="Google Sans Text"/>
              </a:rPr>
              <a:t> надихають!</a:t>
            </a:r>
            <a:endParaRPr kumimoji="0" lang="ru-RU" alt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B7C9C81-56B4-47BF-A8F4-09AF405BC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297" y="2748610"/>
            <a:ext cx="5860463" cy="34056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231D854-7A2D-4B09-A354-4A66D39429AB}"/>
              </a:ext>
            </a:extLst>
          </p:cNvPr>
          <p:cNvSpPr txBox="1"/>
          <p:nvPr/>
        </p:nvSpPr>
        <p:spPr>
          <a:xfrm>
            <a:off x="875939" y="182921"/>
            <a:ext cx="9907480" cy="523220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Рефлексія 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9FA2FD4-9581-4E2A-8E0D-C2CA4202F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8968" y="0"/>
            <a:ext cx="2188902" cy="220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83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1185</TotalTime>
  <Words>1123</Words>
  <Application>Microsoft Office PowerPoint</Application>
  <PresentationFormat>Широкоэкранный</PresentationFormat>
  <Paragraphs>91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7" baseType="lpstr">
      <vt:lpstr>Arial</vt:lpstr>
      <vt:lpstr>Calibri</vt:lpstr>
      <vt:lpstr>Calibri Light</vt:lpstr>
      <vt:lpstr>Candara</vt:lpstr>
      <vt:lpstr>FixelTextI</vt:lpstr>
      <vt:lpstr>Google Sans Text</vt:lpstr>
      <vt:lpstr>Times New Roman</vt:lpstr>
      <vt:lpstr>Тема Office</vt:lpstr>
      <vt:lpstr>Презентация PowerPoint</vt:lpstr>
      <vt:lpstr>Привітання </vt:lpstr>
      <vt:lpstr>Привітай друзів</vt:lpstr>
      <vt:lpstr>Презентация PowerPoint</vt:lpstr>
      <vt:lpstr>Презентация PowerPoint</vt:lpstr>
      <vt:lpstr>Презентация PowerPoint</vt:lpstr>
      <vt:lpstr>Презентация PowerPoint</vt:lpstr>
      <vt:lpstr>Подаруй комплімент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Ягупа Ірина</dc:creator>
  <cp:lastModifiedBy>Asus</cp:lastModifiedBy>
  <cp:revision>48</cp:revision>
  <dcterms:created xsi:type="dcterms:W3CDTF">2025-01-30T18:25:20Z</dcterms:created>
  <dcterms:modified xsi:type="dcterms:W3CDTF">2025-09-12T09:09:19Z</dcterms:modified>
</cp:coreProperties>
</file>