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Dreaming Outloud Sans" panose="020B0604020202020204" charset="-52"/>
      <p:regular r:id="rId18"/>
    </p:embeddedFont>
    <p:embeddedFont>
      <p:font typeface="Swung Note"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38.svg"/><Relationship Id="rId3" Type="http://schemas.openxmlformats.org/officeDocument/2006/relationships/image" Target="../media/image18.svg"/><Relationship Id="rId7" Type="http://schemas.openxmlformats.org/officeDocument/2006/relationships/image" Target="../media/image72.svg"/><Relationship Id="rId12" Type="http://schemas.openxmlformats.org/officeDocument/2006/relationships/image" Target="../media/image37.png"/><Relationship Id="rId17" Type="http://schemas.openxmlformats.org/officeDocument/2006/relationships/image" Target="../media/image20.svg"/><Relationship Id="rId2" Type="http://schemas.openxmlformats.org/officeDocument/2006/relationships/image" Target="../media/image17.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26.svg"/><Relationship Id="rId5" Type="http://schemas.openxmlformats.org/officeDocument/2006/relationships/image" Target="../media/image2.svg"/><Relationship Id="rId15" Type="http://schemas.openxmlformats.org/officeDocument/2006/relationships/image" Target="../media/image74.sv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52.svg"/><Relationship Id="rId14" Type="http://schemas.openxmlformats.org/officeDocument/2006/relationships/image" Target="../media/image73.png"/></Relationships>
</file>

<file path=ppt/slides/_rels/slide11.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38.svg"/><Relationship Id="rId3" Type="http://schemas.openxmlformats.org/officeDocument/2006/relationships/image" Target="../media/image14.svg"/><Relationship Id="rId7" Type="http://schemas.openxmlformats.org/officeDocument/2006/relationships/image" Target="../media/image78.svg"/><Relationship Id="rId12" Type="http://schemas.openxmlformats.org/officeDocument/2006/relationships/image" Target="../media/image3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46.svg"/><Relationship Id="rId5" Type="http://schemas.openxmlformats.org/officeDocument/2006/relationships/image" Target="../media/image76.svg"/><Relationship Id="rId10" Type="http://schemas.openxmlformats.org/officeDocument/2006/relationships/image" Target="../media/image45.png"/><Relationship Id="rId4" Type="http://schemas.openxmlformats.org/officeDocument/2006/relationships/image" Target="../media/image75.png"/><Relationship Id="rId9" Type="http://schemas.openxmlformats.org/officeDocument/2006/relationships/image" Target="../media/image80.sv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46.svg"/><Relationship Id="rId3" Type="http://schemas.openxmlformats.org/officeDocument/2006/relationships/image" Target="../media/image54.svg"/><Relationship Id="rId7" Type="http://schemas.openxmlformats.org/officeDocument/2006/relationships/image" Target="../media/image2.svg"/><Relationship Id="rId12"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58.svg"/><Relationship Id="rId5" Type="http://schemas.openxmlformats.org/officeDocument/2006/relationships/image" Target="../media/image56.svg"/><Relationship Id="rId10" Type="http://schemas.openxmlformats.org/officeDocument/2006/relationships/image" Target="../media/image57.png"/><Relationship Id="rId4" Type="http://schemas.openxmlformats.org/officeDocument/2006/relationships/image" Target="../media/image55.png"/><Relationship Id="rId9" Type="http://schemas.openxmlformats.org/officeDocument/2006/relationships/image" Target="../media/image60.svg"/><Relationship Id="rId14" Type="http://schemas.openxmlformats.org/officeDocument/2006/relationships/hyperlink" Target="https://www.canva.com/design/DAGTokn2Ank/VhqMiY3JdrIqd8-t0DJcXg/edi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0.sv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1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4.sv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4.svg"/><Relationship Id="rId5" Type="http://schemas.openxmlformats.org/officeDocument/2006/relationships/image" Target="../media/image14.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13.png"/><Relationship Id="rId9" Type="http://schemas.openxmlformats.org/officeDocument/2006/relationships/image" Target="../media/image32.svg"/><Relationship Id="rId1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8.svg"/><Relationship Id="rId3" Type="http://schemas.openxmlformats.org/officeDocument/2006/relationships/image" Target="../media/image2.svg"/><Relationship Id="rId7" Type="http://schemas.openxmlformats.org/officeDocument/2006/relationships/image" Target="../media/image40.svg"/><Relationship Id="rId12" Type="http://schemas.openxmlformats.org/officeDocument/2006/relationships/image" Target="../media/image37.png"/><Relationship Id="rId17" Type="http://schemas.openxmlformats.org/officeDocument/2006/relationships/image" Target="../media/image20.svg"/><Relationship Id="rId2" Type="http://schemas.openxmlformats.org/officeDocument/2006/relationships/image" Target="../media/image1.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10.svg"/><Relationship Id="rId15" Type="http://schemas.openxmlformats.org/officeDocument/2006/relationships/image" Target="../media/image46.svg"/><Relationship Id="rId10" Type="http://schemas.openxmlformats.org/officeDocument/2006/relationships/image" Target="../media/image43.png"/><Relationship Id="rId4" Type="http://schemas.openxmlformats.org/officeDocument/2006/relationships/image" Target="../media/image9.png"/><Relationship Id="rId9" Type="http://schemas.openxmlformats.org/officeDocument/2006/relationships/image" Target="../media/image42.svg"/><Relationship Id="rId14"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26.svg"/><Relationship Id="rId5" Type="http://schemas.openxmlformats.org/officeDocument/2006/relationships/image" Target="../media/image12.svg"/><Relationship Id="rId10"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50.svg"/></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svg"/><Relationship Id="rId3" Type="http://schemas.openxmlformats.org/officeDocument/2006/relationships/image" Target="../media/image2.svg"/><Relationship Id="rId7" Type="http://schemas.openxmlformats.org/officeDocument/2006/relationships/image" Target="../media/image56.svg"/><Relationship Id="rId12"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46.svg"/><Relationship Id="rId5" Type="http://schemas.openxmlformats.org/officeDocument/2006/relationships/image" Target="../media/image54.svg"/><Relationship Id="rId10" Type="http://schemas.openxmlformats.org/officeDocument/2006/relationships/image" Target="../media/image45.png"/><Relationship Id="rId4" Type="http://schemas.openxmlformats.org/officeDocument/2006/relationships/image" Target="../media/image53.png"/><Relationship Id="rId9" Type="http://schemas.openxmlformats.org/officeDocument/2006/relationships/image" Target="../media/image58.sv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4.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6.svg"/><Relationship Id="rId5" Type="http://schemas.openxmlformats.org/officeDocument/2006/relationships/image" Target="../media/image62.svg"/><Relationship Id="rId15" Type="http://schemas.openxmlformats.org/officeDocument/2006/relationships/image" Target="../media/image38.svg"/><Relationship Id="rId10" Type="http://schemas.openxmlformats.org/officeDocument/2006/relationships/image" Target="../media/image65.png"/><Relationship Id="rId4" Type="http://schemas.openxmlformats.org/officeDocument/2006/relationships/image" Target="../media/image61.png"/><Relationship Id="rId9" Type="http://schemas.openxmlformats.org/officeDocument/2006/relationships/image" Target="../media/image56.sv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28.svg"/><Relationship Id="rId3" Type="http://schemas.openxmlformats.org/officeDocument/2006/relationships/image" Target="../media/image2.svg"/><Relationship Id="rId7" Type="http://schemas.openxmlformats.org/officeDocument/2006/relationships/image" Target="../media/image68.sv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69.png"/><Relationship Id="rId4" Type="http://schemas.openxmlformats.org/officeDocument/2006/relationships/image" Target="../media/image9.png"/><Relationship Id="rId9" Type="http://schemas.openxmlformats.org/officeDocument/2006/relationships/image" Target="../media/image54.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C8"/>
        </a:solidFill>
        <a:effectLst/>
      </p:bgPr>
    </p:bg>
    <p:spTree>
      <p:nvGrpSpPr>
        <p:cNvPr id="1" name=""/>
        <p:cNvGrpSpPr/>
        <p:nvPr/>
      </p:nvGrpSpPr>
      <p:grpSpPr>
        <a:xfrm>
          <a:off x="0" y="0"/>
          <a:ext cx="0" cy="0"/>
          <a:chOff x="0" y="0"/>
          <a:chExt cx="0" cy="0"/>
        </a:xfrm>
      </p:grpSpPr>
      <p:sp>
        <p:nvSpPr>
          <p:cNvPr id="2" name="Freeform 2"/>
          <p:cNvSpPr/>
          <p:nvPr/>
        </p:nvSpPr>
        <p:spPr>
          <a:xfrm>
            <a:off x="-1104033" y="-1425862"/>
            <a:ext cx="19930721" cy="14823473"/>
          </a:xfrm>
          <a:custGeom>
            <a:avLst/>
            <a:gdLst/>
            <a:ahLst/>
            <a:cxnLst/>
            <a:rect l="l" t="t" r="r" b="b"/>
            <a:pathLst>
              <a:path w="19930721" h="14823473">
                <a:moveTo>
                  <a:pt x="0" y="0"/>
                </a:moveTo>
                <a:lnTo>
                  <a:pt x="19930721" y="0"/>
                </a:lnTo>
                <a:lnTo>
                  <a:pt x="19930721" y="14823473"/>
                </a:lnTo>
                <a:lnTo>
                  <a:pt x="0" y="14823473"/>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sp>
      <p:sp>
        <p:nvSpPr>
          <p:cNvPr id="3" name="Freeform 3"/>
          <p:cNvSpPr/>
          <p:nvPr/>
        </p:nvSpPr>
        <p:spPr>
          <a:xfrm>
            <a:off x="5819885" y="423586"/>
            <a:ext cx="6255476" cy="6177283"/>
          </a:xfrm>
          <a:custGeom>
            <a:avLst/>
            <a:gdLst/>
            <a:ahLst/>
            <a:cxnLst/>
            <a:rect l="l" t="t" r="r" b="b"/>
            <a:pathLst>
              <a:path w="6255476" h="6177283">
                <a:moveTo>
                  <a:pt x="0" y="0"/>
                </a:moveTo>
                <a:lnTo>
                  <a:pt x="6255476" y="0"/>
                </a:lnTo>
                <a:lnTo>
                  <a:pt x="6255476" y="6177282"/>
                </a:lnTo>
                <a:lnTo>
                  <a:pt x="0" y="61772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0877959" y="163661"/>
            <a:ext cx="8588879" cy="10255378"/>
          </a:xfrm>
          <a:custGeom>
            <a:avLst/>
            <a:gdLst/>
            <a:ahLst/>
            <a:cxnLst/>
            <a:rect l="l" t="t" r="r" b="b"/>
            <a:pathLst>
              <a:path w="8588879" h="10255378">
                <a:moveTo>
                  <a:pt x="8588879" y="0"/>
                </a:moveTo>
                <a:lnTo>
                  <a:pt x="0" y="0"/>
                </a:lnTo>
                <a:lnTo>
                  <a:pt x="0" y="10255378"/>
                </a:lnTo>
                <a:lnTo>
                  <a:pt x="8588879" y="10255378"/>
                </a:lnTo>
                <a:lnTo>
                  <a:pt x="8588879"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flipH="1">
            <a:off x="-365856" y="163661"/>
            <a:ext cx="6537069" cy="11967174"/>
          </a:xfrm>
          <a:custGeom>
            <a:avLst/>
            <a:gdLst/>
            <a:ahLst/>
            <a:cxnLst/>
            <a:rect l="l" t="t" r="r" b="b"/>
            <a:pathLst>
              <a:path w="6537069" h="11967174">
                <a:moveTo>
                  <a:pt x="6537069" y="0"/>
                </a:moveTo>
                <a:lnTo>
                  <a:pt x="0" y="0"/>
                </a:lnTo>
                <a:lnTo>
                  <a:pt x="0" y="11967174"/>
                </a:lnTo>
                <a:lnTo>
                  <a:pt x="6537069" y="11967174"/>
                </a:lnTo>
                <a:lnTo>
                  <a:pt x="6537069"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538023" y="5143500"/>
            <a:ext cx="19678730" cy="5905341"/>
            <a:chOff x="0" y="0"/>
            <a:chExt cx="5182875" cy="1555316"/>
          </a:xfrm>
        </p:grpSpPr>
        <p:sp>
          <p:nvSpPr>
            <p:cNvPr id="7" name="Freeform 7"/>
            <p:cNvSpPr/>
            <p:nvPr/>
          </p:nvSpPr>
          <p:spPr>
            <a:xfrm>
              <a:off x="0" y="0"/>
              <a:ext cx="5182876" cy="1555316"/>
            </a:xfrm>
            <a:custGeom>
              <a:avLst/>
              <a:gdLst/>
              <a:ahLst/>
              <a:cxnLst/>
              <a:rect l="l" t="t" r="r" b="b"/>
              <a:pathLst>
                <a:path w="5182876" h="1555316">
                  <a:moveTo>
                    <a:pt x="0" y="0"/>
                  </a:moveTo>
                  <a:lnTo>
                    <a:pt x="5182876" y="0"/>
                  </a:lnTo>
                  <a:lnTo>
                    <a:pt x="5182876" y="1555316"/>
                  </a:lnTo>
                  <a:lnTo>
                    <a:pt x="0" y="1555316"/>
                  </a:lnTo>
                  <a:close/>
                </a:path>
              </a:pathLst>
            </a:custGeom>
            <a:solidFill>
              <a:srgbClr val="50903A"/>
            </a:solidFill>
          </p:spPr>
        </p:sp>
        <p:sp>
          <p:nvSpPr>
            <p:cNvPr id="8" name="TextBox 8"/>
            <p:cNvSpPr txBox="1"/>
            <p:nvPr/>
          </p:nvSpPr>
          <p:spPr>
            <a:xfrm>
              <a:off x="0" y="-38100"/>
              <a:ext cx="5182875" cy="1593416"/>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rot="5400000">
            <a:off x="3733248" y="1405247"/>
            <a:ext cx="11300750" cy="18487935"/>
          </a:xfrm>
          <a:custGeom>
            <a:avLst/>
            <a:gdLst/>
            <a:ahLst/>
            <a:cxnLst/>
            <a:rect l="l" t="t" r="r" b="b"/>
            <a:pathLst>
              <a:path w="11300750" h="18487935">
                <a:moveTo>
                  <a:pt x="0" y="0"/>
                </a:moveTo>
                <a:lnTo>
                  <a:pt x="11300751" y="0"/>
                </a:lnTo>
                <a:lnTo>
                  <a:pt x="11300751" y="18487935"/>
                </a:lnTo>
                <a:lnTo>
                  <a:pt x="0" y="1848793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10" name="Group 10"/>
          <p:cNvGrpSpPr/>
          <p:nvPr/>
        </p:nvGrpSpPr>
        <p:grpSpPr>
          <a:xfrm>
            <a:off x="5141990" y="8102845"/>
            <a:ext cx="8318704" cy="826403"/>
            <a:chOff x="0" y="0"/>
            <a:chExt cx="2190934" cy="217654"/>
          </a:xfrm>
        </p:grpSpPr>
        <p:sp>
          <p:nvSpPr>
            <p:cNvPr id="11" name="Freeform 11"/>
            <p:cNvSpPr/>
            <p:nvPr/>
          </p:nvSpPr>
          <p:spPr>
            <a:xfrm>
              <a:off x="0" y="0"/>
              <a:ext cx="2190934" cy="217654"/>
            </a:xfrm>
            <a:custGeom>
              <a:avLst/>
              <a:gdLst/>
              <a:ahLst/>
              <a:cxnLst/>
              <a:rect l="l" t="t" r="r" b="b"/>
              <a:pathLst>
                <a:path w="2190934" h="217654">
                  <a:moveTo>
                    <a:pt x="47464" y="0"/>
                  </a:moveTo>
                  <a:lnTo>
                    <a:pt x="2143471" y="0"/>
                  </a:lnTo>
                  <a:cubicBezTo>
                    <a:pt x="2156059" y="0"/>
                    <a:pt x="2168131" y="5001"/>
                    <a:pt x="2177033" y="13902"/>
                  </a:cubicBezTo>
                  <a:cubicBezTo>
                    <a:pt x="2185934" y="22803"/>
                    <a:pt x="2190934" y="34876"/>
                    <a:pt x="2190934" y="47464"/>
                  </a:cubicBezTo>
                  <a:lnTo>
                    <a:pt x="2190934" y="170190"/>
                  </a:lnTo>
                  <a:cubicBezTo>
                    <a:pt x="2190934" y="196403"/>
                    <a:pt x="2169684" y="217654"/>
                    <a:pt x="2143471" y="217654"/>
                  </a:cubicBezTo>
                  <a:lnTo>
                    <a:pt x="47464" y="217654"/>
                  </a:lnTo>
                  <a:cubicBezTo>
                    <a:pt x="34876" y="217654"/>
                    <a:pt x="22803" y="212653"/>
                    <a:pt x="13902" y="203752"/>
                  </a:cubicBezTo>
                  <a:cubicBezTo>
                    <a:pt x="5001" y="194850"/>
                    <a:pt x="0" y="182778"/>
                    <a:pt x="0" y="170190"/>
                  </a:cubicBezTo>
                  <a:lnTo>
                    <a:pt x="0" y="47464"/>
                  </a:lnTo>
                  <a:cubicBezTo>
                    <a:pt x="0" y="34876"/>
                    <a:pt x="5001" y="22803"/>
                    <a:pt x="13902" y="13902"/>
                  </a:cubicBezTo>
                  <a:cubicBezTo>
                    <a:pt x="22803" y="5001"/>
                    <a:pt x="34876" y="0"/>
                    <a:pt x="47464" y="0"/>
                  </a:cubicBezTo>
                  <a:close/>
                </a:path>
              </a:pathLst>
            </a:custGeom>
            <a:solidFill>
              <a:srgbClr val="000000">
                <a:alpha val="0"/>
              </a:srgbClr>
            </a:solidFill>
            <a:ln w="38100" cap="rnd">
              <a:solidFill>
                <a:srgbClr val="FFFFFF"/>
              </a:solidFill>
              <a:prstDash val="solid"/>
              <a:round/>
            </a:ln>
          </p:spPr>
        </p:sp>
        <p:sp>
          <p:nvSpPr>
            <p:cNvPr id="12" name="TextBox 12"/>
            <p:cNvSpPr txBox="1"/>
            <p:nvPr/>
          </p:nvSpPr>
          <p:spPr>
            <a:xfrm>
              <a:off x="0" y="-38100"/>
              <a:ext cx="2190934" cy="255754"/>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800104" y="5553680"/>
            <a:ext cx="6872972" cy="7470622"/>
          </a:xfrm>
          <a:custGeom>
            <a:avLst/>
            <a:gdLst/>
            <a:ahLst/>
            <a:cxnLst/>
            <a:rect l="l" t="t" r="r" b="b"/>
            <a:pathLst>
              <a:path w="6872972" h="7470622">
                <a:moveTo>
                  <a:pt x="0" y="0"/>
                </a:moveTo>
                <a:lnTo>
                  <a:pt x="6872972" y="0"/>
                </a:lnTo>
                <a:lnTo>
                  <a:pt x="6872972" y="7470622"/>
                </a:lnTo>
                <a:lnTo>
                  <a:pt x="0" y="747062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rot="-2152270">
            <a:off x="13317126" y="5787389"/>
            <a:ext cx="6503604" cy="3609500"/>
          </a:xfrm>
          <a:custGeom>
            <a:avLst/>
            <a:gdLst/>
            <a:ahLst/>
            <a:cxnLst/>
            <a:rect l="l" t="t" r="r" b="b"/>
            <a:pathLst>
              <a:path w="6503604" h="3609500">
                <a:moveTo>
                  <a:pt x="0" y="0"/>
                </a:moveTo>
                <a:lnTo>
                  <a:pt x="6503604" y="0"/>
                </a:lnTo>
                <a:lnTo>
                  <a:pt x="6503604" y="3609500"/>
                </a:lnTo>
                <a:lnTo>
                  <a:pt x="0" y="36095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5" name="TextBox 15"/>
          <p:cNvSpPr txBox="1"/>
          <p:nvPr/>
        </p:nvSpPr>
        <p:spPr>
          <a:xfrm>
            <a:off x="3098833" y="5237065"/>
            <a:ext cx="12745596" cy="2448586"/>
          </a:xfrm>
          <a:prstGeom prst="rect">
            <a:avLst/>
          </a:prstGeom>
        </p:spPr>
        <p:txBody>
          <a:bodyPr lIns="0" tIns="0" rIns="0" bIns="0" rtlCol="0" anchor="t">
            <a:spAutoFit/>
          </a:bodyPr>
          <a:lstStyle/>
          <a:p>
            <a:pPr marL="0" lvl="0" indent="0" algn="ctr">
              <a:lnSpc>
                <a:spcPts val="9401"/>
              </a:lnSpc>
            </a:pPr>
            <a:r>
              <a:rPr lang="en-US" sz="9401">
                <a:solidFill>
                  <a:srgbClr val="FFCA00"/>
                </a:solidFill>
                <a:latin typeface="Swung Note"/>
                <a:ea typeface="Swung Note"/>
                <a:cs typeface="Swung Note"/>
                <a:sym typeface="Swung Note"/>
              </a:rPr>
              <a:t>Приготування здорової їжі вдома</a:t>
            </a:r>
          </a:p>
        </p:txBody>
      </p:sp>
      <p:sp>
        <p:nvSpPr>
          <p:cNvPr id="16" name="TextBox 16"/>
          <p:cNvSpPr txBox="1"/>
          <p:nvPr/>
        </p:nvSpPr>
        <p:spPr>
          <a:xfrm>
            <a:off x="5103868" y="8317041"/>
            <a:ext cx="8116437" cy="457835"/>
          </a:xfrm>
          <a:prstGeom prst="rect">
            <a:avLst/>
          </a:prstGeom>
        </p:spPr>
        <p:txBody>
          <a:bodyPr lIns="0" tIns="0" rIns="0" bIns="0" rtlCol="0" anchor="t">
            <a:spAutoFit/>
          </a:bodyPr>
          <a:lstStyle/>
          <a:p>
            <a:pPr marL="0" lvl="0" indent="0" algn="ctr">
              <a:lnSpc>
                <a:spcPts val="3399"/>
              </a:lnSpc>
            </a:pPr>
            <a:r>
              <a:rPr lang="en-US" sz="3399">
                <a:solidFill>
                  <a:srgbClr val="FFFFFF"/>
                </a:solidFill>
                <a:latin typeface="Dreaming Outloud Sans"/>
                <a:ea typeface="Dreaming Outloud Sans"/>
                <a:cs typeface="Dreaming Outloud Sans"/>
                <a:sym typeface="Dreaming Outloud Sans"/>
              </a:rPr>
              <a:t>Кроки до здорового способу життя</a:t>
            </a:r>
          </a:p>
        </p:txBody>
      </p:sp>
      <p:grpSp>
        <p:nvGrpSpPr>
          <p:cNvPr id="17" name="Group 10">
            <a:extLst>
              <a:ext uri="{FF2B5EF4-FFF2-40B4-BE49-F238E27FC236}">
                <a16:creationId xmlns:a16="http://schemas.microsoft.com/office/drawing/2014/main" id="{8A74A313-BD7F-49FE-9675-55B2F467F11D}"/>
              </a:ext>
            </a:extLst>
          </p:cNvPr>
          <p:cNvGrpSpPr/>
          <p:nvPr/>
        </p:nvGrpSpPr>
        <p:grpSpPr>
          <a:xfrm>
            <a:off x="5106874" y="9472584"/>
            <a:ext cx="9447326" cy="826403"/>
            <a:chOff x="0" y="0"/>
            <a:chExt cx="2190934" cy="217654"/>
          </a:xfrm>
        </p:grpSpPr>
        <p:sp>
          <p:nvSpPr>
            <p:cNvPr id="18" name="Freeform 11">
              <a:extLst>
                <a:ext uri="{FF2B5EF4-FFF2-40B4-BE49-F238E27FC236}">
                  <a16:creationId xmlns:a16="http://schemas.microsoft.com/office/drawing/2014/main" id="{1407EE8A-B32A-4BFF-907B-BCB1ECE9C495}"/>
                </a:ext>
              </a:extLst>
            </p:cNvPr>
            <p:cNvSpPr/>
            <p:nvPr/>
          </p:nvSpPr>
          <p:spPr>
            <a:xfrm>
              <a:off x="0" y="0"/>
              <a:ext cx="2190934" cy="217654"/>
            </a:xfrm>
            <a:custGeom>
              <a:avLst/>
              <a:gdLst/>
              <a:ahLst/>
              <a:cxnLst/>
              <a:rect l="l" t="t" r="r" b="b"/>
              <a:pathLst>
                <a:path w="2190934" h="217654">
                  <a:moveTo>
                    <a:pt x="47464" y="0"/>
                  </a:moveTo>
                  <a:lnTo>
                    <a:pt x="2143471" y="0"/>
                  </a:lnTo>
                  <a:cubicBezTo>
                    <a:pt x="2156059" y="0"/>
                    <a:pt x="2168131" y="5001"/>
                    <a:pt x="2177033" y="13902"/>
                  </a:cubicBezTo>
                  <a:cubicBezTo>
                    <a:pt x="2185934" y="22803"/>
                    <a:pt x="2190934" y="34876"/>
                    <a:pt x="2190934" y="47464"/>
                  </a:cubicBezTo>
                  <a:lnTo>
                    <a:pt x="2190934" y="170190"/>
                  </a:lnTo>
                  <a:cubicBezTo>
                    <a:pt x="2190934" y="196403"/>
                    <a:pt x="2169684" y="217654"/>
                    <a:pt x="2143471" y="217654"/>
                  </a:cubicBezTo>
                  <a:lnTo>
                    <a:pt x="47464" y="217654"/>
                  </a:lnTo>
                  <a:cubicBezTo>
                    <a:pt x="34876" y="217654"/>
                    <a:pt x="22803" y="212653"/>
                    <a:pt x="13902" y="203752"/>
                  </a:cubicBezTo>
                  <a:cubicBezTo>
                    <a:pt x="5001" y="194850"/>
                    <a:pt x="0" y="182778"/>
                    <a:pt x="0" y="170190"/>
                  </a:cubicBezTo>
                  <a:lnTo>
                    <a:pt x="0" y="47464"/>
                  </a:lnTo>
                  <a:cubicBezTo>
                    <a:pt x="0" y="34876"/>
                    <a:pt x="5001" y="22803"/>
                    <a:pt x="13902" y="13902"/>
                  </a:cubicBezTo>
                  <a:cubicBezTo>
                    <a:pt x="22803" y="5001"/>
                    <a:pt x="34876" y="0"/>
                    <a:pt x="47464" y="0"/>
                  </a:cubicBezTo>
                  <a:close/>
                </a:path>
              </a:pathLst>
            </a:custGeom>
            <a:solidFill>
              <a:srgbClr val="000000">
                <a:alpha val="0"/>
              </a:srgbClr>
            </a:solidFill>
            <a:ln w="38100" cap="rnd">
              <a:solidFill>
                <a:srgbClr val="FFFF00"/>
              </a:solidFill>
              <a:prstDash val="solid"/>
              <a:round/>
            </a:ln>
          </p:spPr>
        </p:sp>
        <p:sp>
          <p:nvSpPr>
            <p:cNvPr id="19" name="TextBox 12">
              <a:extLst>
                <a:ext uri="{FF2B5EF4-FFF2-40B4-BE49-F238E27FC236}">
                  <a16:creationId xmlns:a16="http://schemas.microsoft.com/office/drawing/2014/main" id="{71CAEA29-B6C7-461E-A618-AFBA1CE5BDC7}"/>
                </a:ext>
              </a:extLst>
            </p:cNvPr>
            <p:cNvSpPr txBox="1"/>
            <p:nvPr/>
          </p:nvSpPr>
          <p:spPr>
            <a:xfrm>
              <a:off x="0" y="-38100"/>
              <a:ext cx="2190934" cy="255754"/>
            </a:xfrm>
            <a:prstGeom prst="rect">
              <a:avLst/>
            </a:prstGeom>
            <a:ln>
              <a:solidFill>
                <a:srgbClr val="FFFF00"/>
              </a:solidFill>
            </a:ln>
          </p:spPr>
          <p:txBody>
            <a:bodyPr lIns="50800" tIns="50800" rIns="50800" bIns="50800" rtlCol="0" anchor="ctr"/>
            <a:lstStyle/>
            <a:p>
              <a:pPr algn="ctr">
                <a:lnSpc>
                  <a:spcPts val="2659"/>
                </a:lnSpc>
              </a:pPr>
              <a:endParaRPr>
                <a:solidFill>
                  <a:srgbClr val="FFFF00"/>
                </a:solidFill>
              </a:endParaRPr>
            </a:p>
          </p:txBody>
        </p:sp>
      </p:grpSp>
      <p:sp>
        <p:nvSpPr>
          <p:cNvPr id="23" name="Прямокутник 22">
            <a:extLst>
              <a:ext uri="{FF2B5EF4-FFF2-40B4-BE49-F238E27FC236}">
                <a16:creationId xmlns:a16="http://schemas.microsoft.com/office/drawing/2014/main" id="{82A123CE-A35A-43CE-A665-0ECD05B1C971}"/>
              </a:ext>
            </a:extLst>
          </p:cNvPr>
          <p:cNvSpPr/>
          <p:nvPr/>
        </p:nvSpPr>
        <p:spPr>
          <a:xfrm>
            <a:off x="5158951" y="9558696"/>
            <a:ext cx="9355895" cy="923330"/>
          </a:xfrm>
          <a:prstGeom prst="rect">
            <a:avLst/>
          </a:prstGeom>
        </p:spPr>
        <p:txBody>
          <a:bodyPr wrap="none">
            <a:spAutoFit/>
          </a:bodyPr>
          <a:lstStyle/>
          <a:p>
            <a:r>
              <a:rPr lang="uk-UA" b="1" i="1"/>
              <a:t>Презентацію підібрано з англомовних Інтернет-джерел, перекладено за допомогою ШІ.</a:t>
            </a:r>
          </a:p>
          <a:p>
            <a:r>
              <a:rPr lang="uk-UA" b="1" i="1"/>
              <a:t>                                                                                              Доповнено й досконалено В. Успенською</a:t>
            </a:r>
          </a:p>
          <a:p>
            <a:endParaRPr lang="uk-UA" b="1"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C8"/>
        </a:solidFill>
        <a:effectLst/>
      </p:bgPr>
    </p:bg>
    <p:spTree>
      <p:nvGrpSpPr>
        <p:cNvPr id="1" name=""/>
        <p:cNvGrpSpPr/>
        <p:nvPr/>
      </p:nvGrpSpPr>
      <p:grpSpPr>
        <a:xfrm>
          <a:off x="0" y="0"/>
          <a:ext cx="0" cy="0"/>
          <a:chOff x="0" y="0"/>
          <a:chExt cx="0" cy="0"/>
        </a:xfrm>
      </p:grpSpPr>
      <p:sp>
        <p:nvSpPr>
          <p:cNvPr id="13" name="Freeform 13"/>
          <p:cNvSpPr/>
          <p:nvPr/>
        </p:nvSpPr>
        <p:spPr>
          <a:xfrm>
            <a:off x="134402" y="170788"/>
            <a:ext cx="4589139" cy="4749432"/>
          </a:xfrm>
          <a:custGeom>
            <a:avLst/>
            <a:gdLst/>
            <a:ahLst/>
            <a:cxnLst/>
            <a:rect l="l" t="t" r="r" b="b"/>
            <a:pathLst>
              <a:path w="4589139" h="4749432">
                <a:moveTo>
                  <a:pt x="0" y="0"/>
                </a:moveTo>
                <a:lnTo>
                  <a:pt x="4589138" y="0"/>
                </a:lnTo>
                <a:lnTo>
                  <a:pt x="4589138" y="4749433"/>
                </a:lnTo>
                <a:lnTo>
                  <a:pt x="0" y="47494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Freeform 2"/>
          <p:cNvSpPr/>
          <p:nvPr/>
        </p:nvSpPr>
        <p:spPr>
          <a:xfrm>
            <a:off x="-349903" y="-228784"/>
            <a:ext cx="19930721" cy="14823473"/>
          </a:xfrm>
          <a:custGeom>
            <a:avLst/>
            <a:gdLst/>
            <a:ahLst/>
            <a:cxnLst/>
            <a:rect l="l" t="t" r="r" b="b"/>
            <a:pathLst>
              <a:path w="19930721" h="14823473">
                <a:moveTo>
                  <a:pt x="0" y="0"/>
                </a:moveTo>
                <a:lnTo>
                  <a:pt x="19930721" y="0"/>
                </a:lnTo>
                <a:lnTo>
                  <a:pt x="19930721" y="14823473"/>
                </a:lnTo>
                <a:lnTo>
                  <a:pt x="0" y="14823473"/>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sp>
      <p:grpSp>
        <p:nvGrpSpPr>
          <p:cNvPr id="3" name="Group 3"/>
          <p:cNvGrpSpPr/>
          <p:nvPr/>
        </p:nvGrpSpPr>
        <p:grpSpPr>
          <a:xfrm>
            <a:off x="0" y="8670046"/>
            <a:ext cx="18288000" cy="2113524"/>
            <a:chOff x="0" y="0"/>
            <a:chExt cx="4816593" cy="556648"/>
          </a:xfrm>
        </p:grpSpPr>
        <p:sp>
          <p:nvSpPr>
            <p:cNvPr id="4" name="Freeform 4"/>
            <p:cNvSpPr/>
            <p:nvPr/>
          </p:nvSpPr>
          <p:spPr>
            <a:xfrm>
              <a:off x="0" y="0"/>
              <a:ext cx="4816592" cy="556648"/>
            </a:xfrm>
            <a:custGeom>
              <a:avLst/>
              <a:gdLst/>
              <a:ahLst/>
              <a:cxnLst/>
              <a:rect l="l" t="t" r="r" b="b"/>
              <a:pathLst>
                <a:path w="4816592" h="556648">
                  <a:moveTo>
                    <a:pt x="0" y="0"/>
                  </a:moveTo>
                  <a:lnTo>
                    <a:pt x="4816592" y="0"/>
                  </a:lnTo>
                  <a:lnTo>
                    <a:pt x="4816592" y="556648"/>
                  </a:lnTo>
                  <a:lnTo>
                    <a:pt x="0" y="556648"/>
                  </a:lnTo>
                  <a:close/>
                </a:path>
              </a:pathLst>
            </a:custGeom>
            <a:solidFill>
              <a:srgbClr val="FFCA41"/>
            </a:solidFill>
          </p:spPr>
        </p:sp>
        <p:sp>
          <p:nvSpPr>
            <p:cNvPr id="5" name="TextBox 5"/>
            <p:cNvSpPr txBox="1"/>
            <p:nvPr/>
          </p:nvSpPr>
          <p:spPr>
            <a:xfrm>
              <a:off x="0" y="-38100"/>
              <a:ext cx="4816593" cy="594748"/>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flipH="1">
            <a:off x="743517" y="3812002"/>
            <a:ext cx="5452514" cy="6741903"/>
          </a:xfrm>
          <a:custGeom>
            <a:avLst/>
            <a:gdLst/>
            <a:ahLst/>
            <a:cxnLst/>
            <a:rect l="l" t="t" r="r" b="b"/>
            <a:pathLst>
              <a:path w="5452514" h="6741903">
                <a:moveTo>
                  <a:pt x="5452514" y="0"/>
                </a:moveTo>
                <a:lnTo>
                  <a:pt x="0" y="0"/>
                </a:lnTo>
                <a:lnTo>
                  <a:pt x="0" y="6741903"/>
                </a:lnTo>
                <a:lnTo>
                  <a:pt x="5452514" y="6741903"/>
                </a:lnTo>
                <a:lnTo>
                  <a:pt x="5452514"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332605">
            <a:off x="10531189" y="8233599"/>
            <a:ext cx="3421649" cy="2181301"/>
          </a:xfrm>
          <a:custGeom>
            <a:avLst/>
            <a:gdLst/>
            <a:ahLst/>
            <a:cxnLst/>
            <a:rect l="l" t="t" r="r" b="b"/>
            <a:pathLst>
              <a:path w="3421649" h="2181301">
                <a:moveTo>
                  <a:pt x="0" y="0"/>
                </a:moveTo>
                <a:lnTo>
                  <a:pt x="3421649" y="0"/>
                </a:lnTo>
                <a:lnTo>
                  <a:pt x="3421649" y="2181301"/>
                </a:lnTo>
                <a:lnTo>
                  <a:pt x="0" y="21813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1073895">
            <a:off x="13560270" y="6137673"/>
            <a:ext cx="4744161" cy="2372081"/>
          </a:xfrm>
          <a:custGeom>
            <a:avLst/>
            <a:gdLst/>
            <a:ahLst/>
            <a:cxnLst/>
            <a:rect l="l" t="t" r="r" b="b"/>
            <a:pathLst>
              <a:path w="4744161" h="2372081">
                <a:moveTo>
                  <a:pt x="0" y="0"/>
                </a:moveTo>
                <a:lnTo>
                  <a:pt x="4744161" y="0"/>
                </a:lnTo>
                <a:lnTo>
                  <a:pt x="4744161" y="2372081"/>
                </a:lnTo>
                <a:lnTo>
                  <a:pt x="0" y="237208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3887750">
            <a:off x="11463008" y="4285034"/>
            <a:ext cx="2846405" cy="3239153"/>
          </a:xfrm>
          <a:custGeom>
            <a:avLst/>
            <a:gdLst/>
            <a:ahLst/>
            <a:cxnLst/>
            <a:rect l="l" t="t" r="r" b="b"/>
            <a:pathLst>
              <a:path w="2846405" h="3239153">
                <a:moveTo>
                  <a:pt x="0" y="0"/>
                </a:moveTo>
                <a:lnTo>
                  <a:pt x="2846406" y="0"/>
                </a:lnTo>
                <a:lnTo>
                  <a:pt x="2846406" y="3239153"/>
                </a:lnTo>
                <a:lnTo>
                  <a:pt x="0" y="323915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6019978" y="4365109"/>
            <a:ext cx="5027991" cy="4927431"/>
          </a:xfrm>
          <a:custGeom>
            <a:avLst/>
            <a:gdLst/>
            <a:ahLst/>
            <a:cxnLst/>
            <a:rect l="l" t="t" r="r" b="b"/>
            <a:pathLst>
              <a:path w="5027991" h="4927431">
                <a:moveTo>
                  <a:pt x="0" y="0"/>
                </a:moveTo>
                <a:lnTo>
                  <a:pt x="5027990" y="0"/>
                </a:lnTo>
                <a:lnTo>
                  <a:pt x="5027990" y="4927431"/>
                </a:lnTo>
                <a:lnTo>
                  <a:pt x="0" y="492743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TextBox 11"/>
          <p:cNvSpPr txBox="1"/>
          <p:nvPr/>
        </p:nvSpPr>
        <p:spPr>
          <a:xfrm>
            <a:off x="10326893" y="206256"/>
            <a:ext cx="7155537" cy="2278715"/>
          </a:xfrm>
          <a:prstGeom prst="rect">
            <a:avLst/>
          </a:prstGeom>
        </p:spPr>
        <p:txBody>
          <a:bodyPr lIns="0" tIns="0" rIns="0" bIns="0" rtlCol="0" anchor="t">
            <a:spAutoFit/>
          </a:bodyPr>
          <a:lstStyle/>
          <a:p>
            <a:pPr marL="0" lvl="0" indent="0" algn="ctr">
              <a:lnSpc>
                <a:spcPts val="3670"/>
              </a:lnSpc>
            </a:pPr>
            <a:r>
              <a:rPr lang="en-US" sz="2823">
                <a:solidFill>
                  <a:srgbClr val="000000"/>
                </a:solidFill>
                <a:latin typeface="Dreaming Outloud Sans"/>
                <a:ea typeface="Dreaming Outloud Sans"/>
                <a:cs typeface="Dreaming Outloud Sans"/>
                <a:sym typeface="Dreaming Outloud Sans"/>
              </a:rPr>
              <a:t>Створіть збалансований тижневий план харчування, який включає різноманітні здорові продукти. Планування харчування допомагає залишатися організованим, уникати вибору нездорової їжі та економити час і гроші</a:t>
            </a:r>
          </a:p>
        </p:txBody>
      </p:sp>
      <p:sp>
        <p:nvSpPr>
          <p:cNvPr id="12" name="TextBox 12"/>
          <p:cNvSpPr txBox="1"/>
          <p:nvPr/>
        </p:nvSpPr>
        <p:spPr>
          <a:xfrm>
            <a:off x="4482700" y="2545504"/>
            <a:ext cx="7572147" cy="1543051"/>
          </a:xfrm>
          <a:prstGeom prst="rect">
            <a:avLst/>
          </a:prstGeom>
        </p:spPr>
        <p:txBody>
          <a:bodyPr lIns="0" tIns="0" rIns="0" bIns="0" rtlCol="0" anchor="t">
            <a:spAutoFit/>
          </a:bodyPr>
          <a:lstStyle/>
          <a:p>
            <a:pPr marL="0" lvl="0" indent="0" algn="ctr">
              <a:lnSpc>
                <a:spcPts val="5976"/>
              </a:lnSpc>
              <a:spcBef>
                <a:spcPct val="0"/>
              </a:spcBef>
            </a:pPr>
            <a:r>
              <a:rPr lang="en-US" sz="5976">
                <a:solidFill>
                  <a:srgbClr val="3F8226"/>
                </a:solidFill>
                <a:latin typeface="Swung Note"/>
                <a:ea typeface="Swung Note"/>
                <a:cs typeface="Swung Note"/>
                <a:sym typeface="Swung Note"/>
              </a:rPr>
              <a:t>Планування </a:t>
            </a:r>
            <a:endParaRPr lang="uk-UA" sz="5976">
              <a:solidFill>
                <a:srgbClr val="3F8226"/>
              </a:solidFill>
              <a:latin typeface="Swung Note"/>
              <a:ea typeface="Swung Note"/>
              <a:cs typeface="Swung Note"/>
              <a:sym typeface="Swung Note"/>
            </a:endParaRPr>
          </a:p>
          <a:p>
            <a:pPr marL="0" lvl="0" indent="0" algn="ctr">
              <a:lnSpc>
                <a:spcPts val="5976"/>
              </a:lnSpc>
              <a:spcBef>
                <a:spcPct val="0"/>
              </a:spcBef>
            </a:pPr>
            <a:r>
              <a:rPr lang="uk-UA" sz="5976">
                <a:solidFill>
                  <a:srgbClr val="3F8226"/>
                </a:solidFill>
                <a:latin typeface="Swung Note"/>
                <a:ea typeface="Swung Note"/>
                <a:cs typeface="Swung Note"/>
                <a:sym typeface="Swung Note"/>
              </a:rPr>
              <a:t>з</a:t>
            </a:r>
            <a:r>
              <a:rPr lang="en-US" sz="5976">
                <a:solidFill>
                  <a:srgbClr val="3F8226"/>
                </a:solidFill>
                <a:latin typeface="Swung Note"/>
                <a:ea typeface="Swung Note"/>
                <a:cs typeface="Swung Note"/>
                <a:sym typeface="Swung Note"/>
              </a:rPr>
              <a:t>дорового харчування</a:t>
            </a:r>
          </a:p>
        </p:txBody>
      </p:sp>
      <p:grpSp>
        <p:nvGrpSpPr>
          <p:cNvPr id="14" name="Group 14"/>
          <p:cNvGrpSpPr/>
          <p:nvPr/>
        </p:nvGrpSpPr>
        <p:grpSpPr>
          <a:xfrm>
            <a:off x="4242810" y="1445554"/>
            <a:ext cx="2456406" cy="143947"/>
            <a:chOff x="0" y="0"/>
            <a:chExt cx="646955" cy="37912"/>
          </a:xfrm>
        </p:grpSpPr>
        <p:sp>
          <p:nvSpPr>
            <p:cNvPr id="15" name="Freeform 15"/>
            <p:cNvSpPr/>
            <p:nvPr/>
          </p:nvSpPr>
          <p:spPr>
            <a:xfrm>
              <a:off x="0" y="0"/>
              <a:ext cx="646955" cy="37912"/>
            </a:xfrm>
            <a:custGeom>
              <a:avLst/>
              <a:gdLst/>
              <a:ahLst/>
              <a:cxnLst/>
              <a:rect l="l" t="t" r="r" b="b"/>
              <a:pathLst>
                <a:path w="646955" h="37912">
                  <a:moveTo>
                    <a:pt x="18956" y="0"/>
                  </a:moveTo>
                  <a:lnTo>
                    <a:pt x="627999" y="0"/>
                  </a:lnTo>
                  <a:cubicBezTo>
                    <a:pt x="638468" y="0"/>
                    <a:pt x="646955" y="8487"/>
                    <a:pt x="646955" y="18956"/>
                  </a:cubicBezTo>
                  <a:lnTo>
                    <a:pt x="646955" y="18956"/>
                  </a:lnTo>
                  <a:cubicBezTo>
                    <a:pt x="646955" y="23983"/>
                    <a:pt x="644958" y="28805"/>
                    <a:pt x="641403" y="32360"/>
                  </a:cubicBezTo>
                  <a:cubicBezTo>
                    <a:pt x="637848" y="35915"/>
                    <a:pt x="633026" y="37912"/>
                    <a:pt x="627999" y="37912"/>
                  </a:cubicBezTo>
                  <a:lnTo>
                    <a:pt x="18956" y="37912"/>
                  </a:lnTo>
                  <a:cubicBezTo>
                    <a:pt x="13929" y="37912"/>
                    <a:pt x="9107" y="35915"/>
                    <a:pt x="5552" y="32360"/>
                  </a:cubicBezTo>
                  <a:cubicBezTo>
                    <a:pt x="1997" y="28805"/>
                    <a:pt x="0" y="23983"/>
                    <a:pt x="0" y="18956"/>
                  </a:cubicBezTo>
                  <a:lnTo>
                    <a:pt x="0" y="18956"/>
                  </a:lnTo>
                  <a:cubicBezTo>
                    <a:pt x="0" y="13929"/>
                    <a:pt x="1997" y="9107"/>
                    <a:pt x="5552" y="5552"/>
                  </a:cubicBezTo>
                  <a:cubicBezTo>
                    <a:pt x="9107" y="1997"/>
                    <a:pt x="13929" y="0"/>
                    <a:pt x="18956" y="0"/>
                  </a:cubicBezTo>
                  <a:close/>
                </a:path>
              </a:pathLst>
            </a:custGeom>
            <a:solidFill>
              <a:srgbClr val="50903A"/>
            </a:solidFill>
            <a:ln cap="rnd">
              <a:noFill/>
              <a:prstDash val="solid"/>
              <a:round/>
            </a:ln>
          </p:spPr>
        </p:sp>
        <p:sp>
          <p:nvSpPr>
            <p:cNvPr id="16" name="TextBox 16"/>
            <p:cNvSpPr txBox="1"/>
            <p:nvPr/>
          </p:nvSpPr>
          <p:spPr>
            <a:xfrm>
              <a:off x="0" y="-38100"/>
              <a:ext cx="646955" cy="76012"/>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811671">
            <a:off x="15193294" y="2730086"/>
            <a:ext cx="2447613" cy="2966804"/>
          </a:xfrm>
          <a:custGeom>
            <a:avLst/>
            <a:gdLst/>
            <a:ahLst/>
            <a:cxnLst/>
            <a:rect l="l" t="t" r="r" b="b"/>
            <a:pathLst>
              <a:path w="2447613" h="2966804">
                <a:moveTo>
                  <a:pt x="0" y="0"/>
                </a:moveTo>
                <a:lnTo>
                  <a:pt x="2447614" y="0"/>
                </a:lnTo>
                <a:lnTo>
                  <a:pt x="2447614" y="2966804"/>
                </a:lnTo>
                <a:lnTo>
                  <a:pt x="0" y="29668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A00"/>
        </a:solidFill>
        <a:effectLst/>
      </p:bgPr>
    </p:bg>
    <p:spTree>
      <p:nvGrpSpPr>
        <p:cNvPr id="1" name=""/>
        <p:cNvGrpSpPr/>
        <p:nvPr/>
      </p:nvGrpSpPr>
      <p:grpSpPr>
        <a:xfrm>
          <a:off x="0" y="0"/>
          <a:ext cx="0" cy="0"/>
          <a:chOff x="0" y="0"/>
          <a:chExt cx="0" cy="0"/>
        </a:xfrm>
      </p:grpSpPr>
      <p:sp>
        <p:nvSpPr>
          <p:cNvPr id="13" name="Freeform 13"/>
          <p:cNvSpPr/>
          <p:nvPr/>
        </p:nvSpPr>
        <p:spPr>
          <a:xfrm rot="7183720">
            <a:off x="-308766" y="1380558"/>
            <a:ext cx="5597162" cy="3106425"/>
          </a:xfrm>
          <a:custGeom>
            <a:avLst/>
            <a:gdLst/>
            <a:ahLst/>
            <a:cxnLst/>
            <a:rect l="l" t="t" r="r" b="b"/>
            <a:pathLst>
              <a:path w="5597162" h="3106425">
                <a:moveTo>
                  <a:pt x="0" y="0"/>
                </a:moveTo>
                <a:lnTo>
                  <a:pt x="5597162" y="0"/>
                </a:lnTo>
                <a:lnTo>
                  <a:pt x="5597162" y="3106425"/>
                </a:lnTo>
                <a:lnTo>
                  <a:pt x="0" y="3106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Freeform 2"/>
          <p:cNvSpPr/>
          <p:nvPr/>
        </p:nvSpPr>
        <p:spPr>
          <a:xfrm>
            <a:off x="-1104033" y="-1425862"/>
            <a:ext cx="19930721" cy="14823473"/>
          </a:xfrm>
          <a:custGeom>
            <a:avLst/>
            <a:gdLst/>
            <a:ahLst/>
            <a:cxnLst/>
            <a:rect l="l" t="t" r="r" b="b"/>
            <a:pathLst>
              <a:path w="19930721" h="14823473">
                <a:moveTo>
                  <a:pt x="0" y="0"/>
                </a:moveTo>
                <a:lnTo>
                  <a:pt x="19930721" y="0"/>
                </a:lnTo>
                <a:lnTo>
                  <a:pt x="19930721" y="14823473"/>
                </a:lnTo>
                <a:lnTo>
                  <a:pt x="0" y="14823473"/>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sp>
      <p:grpSp>
        <p:nvGrpSpPr>
          <p:cNvPr id="3" name="Group 3"/>
          <p:cNvGrpSpPr/>
          <p:nvPr/>
        </p:nvGrpSpPr>
        <p:grpSpPr>
          <a:xfrm rot="5400000">
            <a:off x="-45957" y="7319040"/>
            <a:ext cx="10287000" cy="13218599"/>
            <a:chOff x="0" y="0"/>
            <a:chExt cx="2709333" cy="3481442"/>
          </a:xfrm>
        </p:grpSpPr>
        <p:sp>
          <p:nvSpPr>
            <p:cNvPr id="4" name="Freeform 4"/>
            <p:cNvSpPr/>
            <p:nvPr/>
          </p:nvSpPr>
          <p:spPr>
            <a:xfrm>
              <a:off x="0" y="0"/>
              <a:ext cx="2709333" cy="3481442"/>
            </a:xfrm>
            <a:custGeom>
              <a:avLst/>
              <a:gdLst/>
              <a:ahLst/>
              <a:cxnLst/>
              <a:rect l="l" t="t" r="r" b="b"/>
              <a:pathLst>
                <a:path w="2709333" h="3481442">
                  <a:moveTo>
                    <a:pt x="0" y="0"/>
                  </a:moveTo>
                  <a:lnTo>
                    <a:pt x="2709333" y="0"/>
                  </a:lnTo>
                  <a:lnTo>
                    <a:pt x="2709333" y="3481442"/>
                  </a:lnTo>
                  <a:lnTo>
                    <a:pt x="0" y="3481442"/>
                  </a:lnTo>
                  <a:close/>
                </a:path>
              </a:pathLst>
            </a:custGeom>
            <a:solidFill>
              <a:srgbClr val="2D5E1B"/>
            </a:solidFill>
          </p:spPr>
        </p:sp>
        <p:sp>
          <p:nvSpPr>
            <p:cNvPr id="5" name="TextBox 5"/>
            <p:cNvSpPr txBox="1"/>
            <p:nvPr/>
          </p:nvSpPr>
          <p:spPr>
            <a:xfrm>
              <a:off x="0" y="-38100"/>
              <a:ext cx="2709333" cy="351954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5400000">
            <a:off x="9939750" y="-1465799"/>
            <a:ext cx="10287000" cy="13218599"/>
            <a:chOff x="0" y="0"/>
            <a:chExt cx="2709333" cy="3481442"/>
          </a:xfrm>
        </p:grpSpPr>
        <p:sp>
          <p:nvSpPr>
            <p:cNvPr id="7" name="Freeform 7"/>
            <p:cNvSpPr/>
            <p:nvPr/>
          </p:nvSpPr>
          <p:spPr>
            <a:xfrm>
              <a:off x="0" y="0"/>
              <a:ext cx="2709333" cy="3481442"/>
            </a:xfrm>
            <a:custGeom>
              <a:avLst/>
              <a:gdLst/>
              <a:ahLst/>
              <a:cxnLst/>
              <a:rect l="l" t="t" r="r" b="b"/>
              <a:pathLst>
                <a:path w="2709333" h="3481442">
                  <a:moveTo>
                    <a:pt x="0" y="0"/>
                  </a:moveTo>
                  <a:lnTo>
                    <a:pt x="2709333" y="0"/>
                  </a:lnTo>
                  <a:lnTo>
                    <a:pt x="2709333" y="3481442"/>
                  </a:lnTo>
                  <a:lnTo>
                    <a:pt x="0" y="3481442"/>
                  </a:lnTo>
                  <a:close/>
                </a:path>
              </a:pathLst>
            </a:custGeom>
            <a:solidFill>
              <a:srgbClr val="50903A"/>
            </a:solidFill>
          </p:spPr>
        </p:sp>
        <p:sp>
          <p:nvSpPr>
            <p:cNvPr id="8" name="TextBox 8"/>
            <p:cNvSpPr txBox="1"/>
            <p:nvPr/>
          </p:nvSpPr>
          <p:spPr>
            <a:xfrm>
              <a:off x="0" y="-38100"/>
              <a:ext cx="2709333" cy="351954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8861328" y="-3359357"/>
            <a:ext cx="9670198" cy="16756969"/>
          </a:xfrm>
          <a:custGeom>
            <a:avLst/>
            <a:gdLst/>
            <a:ahLst/>
            <a:cxnLst/>
            <a:rect l="l" t="t" r="r" b="b"/>
            <a:pathLst>
              <a:path w="9670198" h="16756969">
                <a:moveTo>
                  <a:pt x="0" y="0"/>
                </a:moveTo>
                <a:lnTo>
                  <a:pt x="9670198" y="0"/>
                </a:lnTo>
                <a:lnTo>
                  <a:pt x="9670198" y="16756968"/>
                </a:lnTo>
                <a:lnTo>
                  <a:pt x="0" y="16756968"/>
                </a:lnTo>
                <a:lnTo>
                  <a:pt x="0" y="0"/>
                </a:lnTo>
                <a:close/>
              </a:path>
            </a:pathLst>
          </a:custGeom>
          <a:blipFill>
            <a:blip r:embed="rId6">
              <a:extLst>
                <a:ext uri="{96DAC541-7B7A-43D3-8B79-37D633B846F1}">
                  <asvg:svgBlip xmlns:asvg="http://schemas.microsoft.com/office/drawing/2016/SVG/main" r:embed="rId7"/>
                </a:ext>
              </a:extLst>
            </a:blip>
            <a:stretch>
              <a:fillRect t="-476" r="-6425"/>
            </a:stretch>
          </a:blipFill>
        </p:spPr>
      </p:sp>
      <p:sp>
        <p:nvSpPr>
          <p:cNvPr id="10" name="Freeform 10"/>
          <p:cNvSpPr/>
          <p:nvPr/>
        </p:nvSpPr>
        <p:spPr>
          <a:xfrm>
            <a:off x="504446" y="1619177"/>
            <a:ext cx="8981357" cy="8015861"/>
          </a:xfrm>
          <a:custGeom>
            <a:avLst/>
            <a:gdLst/>
            <a:ahLst/>
            <a:cxnLst/>
            <a:rect l="l" t="t" r="r" b="b"/>
            <a:pathLst>
              <a:path w="8981357" h="8015861">
                <a:moveTo>
                  <a:pt x="0" y="0"/>
                </a:moveTo>
                <a:lnTo>
                  <a:pt x="8981358" y="0"/>
                </a:lnTo>
                <a:lnTo>
                  <a:pt x="8981358" y="8015862"/>
                </a:lnTo>
                <a:lnTo>
                  <a:pt x="0" y="80158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TextBox 11"/>
          <p:cNvSpPr txBox="1"/>
          <p:nvPr/>
        </p:nvSpPr>
        <p:spPr>
          <a:xfrm>
            <a:off x="9307170" y="335156"/>
            <a:ext cx="8374815" cy="4449123"/>
          </a:xfrm>
          <a:prstGeom prst="rect">
            <a:avLst/>
          </a:prstGeom>
        </p:spPr>
        <p:txBody>
          <a:bodyPr lIns="0" tIns="0" rIns="0" bIns="0" rtlCol="0" anchor="t">
            <a:spAutoFit/>
          </a:bodyPr>
          <a:lstStyle/>
          <a:p>
            <a:pPr marL="0" lvl="0" indent="0" algn="l">
              <a:lnSpc>
                <a:spcPts val="6997"/>
              </a:lnSpc>
              <a:spcBef>
                <a:spcPct val="0"/>
              </a:spcBef>
            </a:pPr>
            <a:r>
              <a:rPr lang="en-US" sz="6997">
                <a:solidFill>
                  <a:srgbClr val="FFEEC8"/>
                </a:solidFill>
                <a:latin typeface="Swung Note"/>
                <a:ea typeface="Swung Note"/>
                <a:cs typeface="Swung Note"/>
                <a:sym typeface="Swung Note"/>
              </a:rPr>
              <a:t>Приготування здорової їжі вдома – це великий крок до кращого способу життя</a:t>
            </a:r>
          </a:p>
        </p:txBody>
      </p:sp>
      <p:sp>
        <p:nvSpPr>
          <p:cNvPr id="12" name="Freeform 12"/>
          <p:cNvSpPr/>
          <p:nvPr/>
        </p:nvSpPr>
        <p:spPr>
          <a:xfrm rot="2627525">
            <a:off x="12339813" y="4632040"/>
            <a:ext cx="6537370" cy="5899976"/>
          </a:xfrm>
          <a:custGeom>
            <a:avLst/>
            <a:gdLst/>
            <a:ahLst/>
            <a:cxnLst/>
            <a:rect l="l" t="t" r="r" b="b"/>
            <a:pathLst>
              <a:path w="6537370" h="5899976">
                <a:moveTo>
                  <a:pt x="0" y="0"/>
                </a:moveTo>
                <a:lnTo>
                  <a:pt x="6537370" y="0"/>
                </a:lnTo>
                <a:lnTo>
                  <a:pt x="6537370" y="5899976"/>
                </a:lnTo>
                <a:lnTo>
                  <a:pt x="0" y="58999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rot="1984366">
            <a:off x="8765069" y="7119470"/>
            <a:ext cx="2926883" cy="3330735"/>
          </a:xfrm>
          <a:custGeom>
            <a:avLst/>
            <a:gdLst/>
            <a:ahLst/>
            <a:cxnLst/>
            <a:rect l="l" t="t" r="r" b="b"/>
            <a:pathLst>
              <a:path w="2926883" h="3330735">
                <a:moveTo>
                  <a:pt x="0" y="0"/>
                </a:moveTo>
                <a:lnTo>
                  <a:pt x="2926884" y="0"/>
                </a:lnTo>
                <a:lnTo>
                  <a:pt x="2926884" y="3330735"/>
                </a:lnTo>
                <a:lnTo>
                  <a:pt x="0" y="333073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C8"/>
        </a:solidFill>
        <a:effectLst/>
      </p:bgPr>
    </p:bg>
    <p:spTree>
      <p:nvGrpSpPr>
        <p:cNvPr id="1" name=""/>
        <p:cNvGrpSpPr/>
        <p:nvPr/>
      </p:nvGrpSpPr>
      <p:grpSpPr>
        <a:xfrm>
          <a:off x="0" y="0"/>
          <a:ext cx="0" cy="0"/>
          <a:chOff x="0" y="0"/>
          <a:chExt cx="0" cy="0"/>
        </a:xfrm>
      </p:grpSpPr>
      <p:sp>
        <p:nvSpPr>
          <p:cNvPr id="11" name="Freeform 11"/>
          <p:cNvSpPr/>
          <p:nvPr/>
        </p:nvSpPr>
        <p:spPr>
          <a:xfrm>
            <a:off x="3709286" y="0"/>
            <a:ext cx="3799780" cy="3780781"/>
          </a:xfrm>
          <a:custGeom>
            <a:avLst/>
            <a:gdLst/>
            <a:ahLst/>
            <a:cxnLst/>
            <a:rect l="l" t="t" r="r" b="b"/>
            <a:pathLst>
              <a:path w="3799780" h="3780781">
                <a:moveTo>
                  <a:pt x="0" y="0"/>
                </a:moveTo>
                <a:lnTo>
                  <a:pt x="3799780" y="0"/>
                </a:lnTo>
                <a:lnTo>
                  <a:pt x="3799780" y="3780781"/>
                </a:lnTo>
                <a:lnTo>
                  <a:pt x="0" y="3780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1645821">
            <a:off x="10126696" y="-303776"/>
            <a:ext cx="4292637" cy="3906299"/>
          </a:xfrm>
          <a:custGeom>
            <a:avLst/>
            <a:gdLst/>
            <a:ahLst/>
            <a:cxnLst/>
            <a:rect l="l" t="t" r="r" b="b"/>
            <a:pathLst>
              <a:path w="4292637" h="3906299">
                <a:moveTo>
                  <a:pt x="0" y="0"/>
                </a:moveTo>
                <a:lnTo>
                  <a:pt x="4292637" y="0"/>
                </a:lnTo>
                <a:lnTo>
                  <a:pt x="4292637" y="3906299"/>
                </a:lnTo>
                <a:lnTo>
                  <a:pt x="0" y="39062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 name="Freeform 2"/>
          <p:cNvSpPr/>
          <p:nvPr/>
        </p:nvSpPr>
        <p:spPr>
          <a:xfrm>
            <a:off x="-686302" y="114300"/>
            <a:ext cx="19930721" cy="14823473"/>
          </a:xfrm>
          <a:custGeom>
            <a:avLst/>
            <a:gdLst/>
            <a:ahLst/>
            <a:cxnLst/>
            <a:rect l="l" t="t" r="r" b="b"/>
            <a:pathLst>
              <a:path w="19930721" h="14823473">
                <a:moveTo>
                  <a:pt x="0" y="0"/>
                </a:moveTo>
                <a:lnTo>
                  <a:pt x="19930721" y="0"/>
                </a:lnTo>
                <a:lnTo>
                  <a:pt x="19930721" y="14823473"/>
                </a:lnTo>
                <a:lnTo>
                  <a:pt x="0" y="14823473"/>
                </a:lnTo>
                <a:lnTo>
                  <a:pt x="0" y="0"/>
                </a:lnTo>
                <a:close/>
              </a:path>
            </a:pathLst>
          </a:custGeom>
          <a:blipFill>
            <a:blip r:embed="rId6">
              <a:alphaModFix amt="40000"/>
              <a:extLst>
                <a:ext uri="{96DAC541-7B7A-43D3-8B79-37D633B846F1}">
                  <asvg:svgBlip xmlns:asvg="http://schemas.microsoft.com/office/drawing/2016/SVG/main" r:embed="rId7"/>
                </a:ext>
              </a:extLst>
            </a:blip>
            <a:stretch>
              <a:fillRect/>
            </a:stretch>
          </a:blipFill>
        </p:spPr>
      </p:sp>
      <p:grpSp>
        <p:nvGrpSpPr>
          <p:cNvPr id="3" name="Group 3"/>
          <p:cNvGrpSpPr/>
          <p:nvPr/>
        </p:nvGrpSpPr>
        <p:grpSpPr>
          <a:xfrm>
            <a:off x="-371118" y="8515672"/>
            <a:ext cx="19678730" cy="5905341"/>
            <a:chOff x="0" y="0"/>
            <a:chExt cx="5182875" cy="1555316"/>
          </a:xfrm>
        </p:grpSpPr>
        <p:sp>
          <p:nvSpPr>
            <p:cNvPr id="4" name="Freeform 4"/>
            <p:cNvSpPr/>
            <p:nvPr/>
          </p:nvSpPr>
          <p:spPr>
            <a:xfrm>
              <a:off x="0" y="0"/>
              <a:ext cx="5182876" cy="1555316"/>
            </a:xfrm>
            <a:custGeom>
              <a:avLst/>
              <a:gdLst/>
              <a:ahLst/>
              <a:cxnLst/>
              <a:rect l="l" t="t" r="r" b="b"/>
              <a:pathLst>
                <a:path w="5182876" h="1555316">
                  <a:moveTo>
                    <a:pt x="0" y="0"/>
                  </a:moveTo>
                  <a:lnTo>
                    <a:pt x="5182876" y="0"/>
                  </a:lnTo>
                  <a:lnTo>
                    <a:pt x="5182876" y="1555316"/>
                  </a:lnTo>
                  <a:lnTo>
                    <a:pt x="0" y="1555316"/>
                  </a:lnTo>
                  <a:close/>
                </a:path>
              </a:pathLst>
            </a:custGeom>
            <a:solidFill>
              <a:srgbClr val="3F8226"/>
            </a:solidFill>
          </p:spPr>
        </p:sp>
        <p:sp>
          <p:nvSpPr>
            <p:cNvPr id="5" name="TextBox 5"/>
            <p:cNvSpPr txBox="1"/>
            <p:nvPr/>
          </p:nvSpPr>
          <p:spPr>
            <a:xfrm>
              <a:off x="0" y="-38100"/>
              <a:ext cx="5182875" cy="1593416"/>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516201" y="1179439"/>
            <a:ext cx="8273800" cy="8993261"/>
          </a:xfrm>
          <a:custGeom>
            <a:avLst/>
            <a:gdLst/>
            <a:ahLst/>
            <a:cxnLst/>
            <a:rect l="l" t="t" r="r" b="b"/>
            <a:pathLst>
              <a:path w="8273800" h="8993261">
                <a:moveTo>
                  <a:pt x="0" y="0"/>
                </a:moveTo>
                <a:lnTo>
                  <a:pt x="8273800" y="0"/>
                </a:lnTo>
                <a:lnTo>
                  <a:pt x="8273800" y="8993262"/>
                </a:lnTo>
                <a:lnTo>
                  <a:pt x="0" y="89932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6626999" y="2423873"/>
            <a:ext cx="5824323" cy="1549425"/>
          </a:xfrm>
          <a:prstGeom prst="rect">
            <a:avLst/>
          </a:prstGeom>
        </p:spPr>
        <p:txBody>
          <a:bodyPr lIns="0" tIns="0" rIns="0" bIns="0" rtlCol="0" anchor="t">
            <a:spAutoFit/>
          </a:bodyPr>
          <a:lstStyle/>
          <a:p>
            <a:pPr marL="0" lvl="0" indent="0" algn="ctr">
              <a:lnSpc>
                <a:spcPts val="11708"/>
              </a:lnSpc>
              <a:spcBef>
                <a:spcPct val="0"/>
              </a:spcBef>
            </a:pPr>
            <a:r>
              <a:rPr lang="en-US" sz="11708">
                <a:solidFill>
                  <a:srgbClr val="3F8226"/>
                </a:solidFill>
                <a:latin typeface="Swung Note"/>
                <a:ea typeface="Swung Note"/>
                <a:cs typeface="Swung Note"/>
                <a:sym typeface="Swung Note"/>
              </a:rPr>
              <a:t>Дякую!</a:t>
            </a:r>
          </a:p>
        </p:txBody>
      </p:sp>
      <p:sp>
        <p:nvSpPr>
          <p:cNvPr id="8" name="Freeform 8"/>
          <p:cNvSpPr/>
          <p:nvPr/>
        </p:nvSpPr>
        <p:spPr>
          <a:xfrm>
            <a:off x="10384060" y="669404"/>
            <a:ext cx="9748792" cy="8993261"/>
          </a:xfrm>
          <a:custGeom>
            <a:avLst/>
            <a:gdLst/>
            <a:ahLst/>
            <a:cxnLst/>
            <a:rect l="l" t="t" r="r" b="b"/>
            <a:pathLst>
              <a:path w="9748792" h="8993261">
                <a:moveTo>
                  <a:pt x="0" y="0"/>
                </a:moveTo>
                <a:lnTo>
                  <a:pt x="9748792" y="0"/>
                </a:lnTo>
                <a:lnTo>
                  <a:pt x="9748792" y="8993262"/>
                </a:lnTo>
                <a:lnTo>
                  <a:pt x="0" y="89932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7827923">
            <a:off x="6311729" y="7582731"/>
            <a:ext cx="4559335" cy="4114800"/>
          </a:xfrm>
          <a:custGeom>
            <a:avLst/>
            <a:gdLst/>
            <a:ahLst/>
            <a:cxnLst/>
            <a:rect l="l" t="t" r="r" b="b"/>
            <a:pathLst>
              <a:path w="4559335" h="4114800">
                <a:moveTo>
                  <a:pt x="0" y="0"/>
                </a:moveTo>
                <a:lnTo>
                  <a:pt x="4559335" y="0"/>
                </a:lnTo>
                <a:lnTo>
                  <a:pt x="4559335"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2" name="Group 12"/>
          <p:cNvGrpSpPr/>
          <p:nvPr/>
        </p:nvGrpSpPr>
        <p:grpSpPr>
          <a:xfrm>
            <a:off x="8050856" y="2050103"/>
            <a:ext cx="2456406" cy="143947"/>
            <a:chOff x="0" y="0"/>
            <a:chExt cx="646955" cy="37912"/>
          </a:xfrm>
        </p:grpSpPr>
        <p:sp>
          <p:nvSpPr>
            <p:cNvPr id="13" name="Freeform 13"/>
            <p:cNvSpPr/>
            <p:nvPr/>
          </p:nvSpPr>
          <p:spPr>
            <a:xfrm>
              <a:off x="0" y="0"/>
              <a:ext cx="646955" cy="37912"/>
            </a:xfrm>
            <a:custGeom>
              <a:avLst/>
              <a:gdLst/>
              <a:ahLst/>
              <a:cxnLst/>
              <a:rect l="l" t="t" r="r" b="b"/>
              <a:pathLst>
                <a:path w="646955" h="37912">
                  <a:moveTo>
                    <a:pt x="18956" y="0"/>
                  </a:moveTo>
                  <a:lnTo>
                    <a:pt x="627999" y="0"/>
                  </a:lnTo>
                  <a:cubicBezTo>
                    <a:pt x="638468" y="0"/>
                    <a:pt x="646955" y="8487"/>
                    <a:pt x="646955" y="18956"/>
                  </a:cubicBezTo>
                  <a:lnTo>
                    <a:pt x="646955" y="18956"/>
                  </a:lnTo>
                  <a:cubicBezTo>
                    <a:pt x="646955" y="23983"/>
                    <a:pt x="644958" y="28805"/>
                    <a:pt x="641403" y="32360"/>
                  </a:cubicBezTo>
                  <a:cubicBezTo>
                    <a:pt x="637848" y="35915"/>
                    <a:pt x="633026" y="37912"/>
                    <a:pt x="627999" y="37912"/>
                  </a:cubicBezTo>
                  <a:lnTo>
                    <a:pt x="18956" y="37912"/>
                  </a:lnTo>
                  <a:cubicBezTo>
                    <a:pt x="13929" y="37912"/>
                    <a:pt x="9107" y="35915"/>
                    <a:pt x="5552" y="32360"/>
                  </a:cubicBezTo>
                  <a:cubicBezTo>
                    <a:pt x="1997" y="28805"/>
                    <a:pt x="0" y="23983"/>
                    <a:pt x="0" y="18956"/>
                  </a:cubicBezTo>
                  <a:lnTo>
                    <a:pt x="0" y="18956"/>
                  </a:lnTo>
                  <a:cubicBezTo>
                    <a:pt x="0" y="13929"/>
                    <a:pt x="1997" y="9107"/>
                    <a:pt x="5552" y="5552"/>
                  </a:cubicBezTo>
                  <a:cubicBezTo>
                    <a:pt x="9107" y="1997"/>
                    <a:pt x="13929" y="0"/>
                    <a:pt x="18956" y="0"/>
                  </a:cubicBezTo>
                  <a:close/>
                </a:path>
              </a:pathLst>
            </a:custGeom>
            <a:solidFill>
              <a:srgbClr val="50903A"/>
            </a:solidFill>
            <a:ln cap="rnd">
              <a:noFill/>
              <a:prstDash val="solid"/>
              <a:round/>
            </a:ln>
          </p:spPr>
        </p:sp>
        <p:sp>
          <p:nvSpPr>
            <p:cNvPr id="14" name="TextBox 14"/>
            <p:cNvSpPr txBox="1"/>
            <p:nvPr/>
          </p:nvSpPr>
          <p:spPr>
            <a:xfrm>
              <a:off x="0" y="-38100"/>
              <a:ext cx="646955" cy="76012"/>
            </a:xfrm>
            <a:prstGeom prst="rect">
              <a:avLst/>
            </a:prstGeom>
          </p:spPr>
          <p:txBody>
            <a:bodyPr lIns="50800" tIns="50800" rIns="50800" bIns="50800" rtlCol="0" anchor="ctr"/>
            <a:lstStyle/>
            <a:p>
              <a:pPr algn="ctr">
                <a:lnSpc>
                  <a:spcPts val="2659"/>
                </a:lnSpc>
              </a:pPr>
              <a:endParaRPr/>
            </a:p>
          </p:txBody>
        </p:sp>
      </p:grpSp>
      <p:sp>
        <p:nvSpPr>
          <p:cNvPr id="15" name="TextBox 11">
            <a:extLst>
              <a:ext uri="{FF2B5EF4-FFF2-40B4-BE49-F238E27FC236}">
                <a16:creationId xmlns:a16="http://schemas.microsoft.com/office/drawing/2014/main" id="{A1332B8F-6AF7-4DEC-8D18-8F376D9D1A40}"/>
              </a:ext>
            </a:extLst>
          </p:cNvPr>
          <p:cNvSpPr txBox="1"/>
          <p:nvPr/>
        </p:nvSpPr>
        <p:spPr>
          <a:xfrm>
            <a:off x="5259452" y="6254835"/>
            <a:ext cx="6485922" cy="1423467"/>
          </a:xfrm>
          <a:prstGeom prst="rect">
            <a:avLst/>
          </a:prstGeom>
        </p:spPr>
        <p:txBody>
          <a:bodyPr wrap="square" lIns="0" tIns="0" rIns="0" bIns="0" rtlCol="0" anchor="t">
            <a:spAutoFit/>
          </a:bodyPr>
          <a:lstStyle/>
          <a:p>
            <a:pPr lvl="0" algn="ctr">
              <a:lnSpc>
                <a:spcPts val="3670"/>
              </a:lnSpc>
            </a:pPr>
            <a:r>
              <a:rPr lang="uk-UA" sz="2823">
                <a:solidFill>
                  <a:srgbClr val="000000"/>
                </a:solidFill>
                <a:latin typeface="Dreaming Outloud Sans"/>
                <a:ea typeface="Dreaming Outloud Sans"/>
                <a:cs typeface="Dreaming Outloud Sans"/>
                <a:sym typeface="Dreaming Outloud Sans"/>
              </a:rPr>
              <a:t>Використаний ресурс: </a:t>
            </a:r>
            <a:r>
              <a:rPr lang="en-US" sz="2823">
                <a:solidFill>
                  <a:srgbClr val="000000"/>
                </a:solidFill>
                <a:latin typeface="Dreaming Outloud Sans"/>
                <a:ea typeface="Dreaming Outloud Sans"/>
                <a:cs typeface="Dreaming Outloud Sans"/>
                <a:sym typeface="Dreaming Outloud Sans"/>
                <a:hlinkClick r:id="rId14"/>
              </a:rPr>
              <a:t>https://www.canva.com/design/DAGTokn2Ank/VhqMiY3JdrIqd8-t0DJcXg/edit</a:t>
            </a:r>
            <a:r>
              <a:rPr lang="uk-UA" sz="2823">
                <a:solidFill>
                  <a:srgbClr val="000000"/>
                </a:solidFill>
                <a:latin typeface="Dreaming Outloud Sans"/>
                <a:ea typeface="Dreaming Outloud Sans"/>
                <a:cs typeface="Dreaming Outloud Sans"/>
                <a:sym typeface="Dreaming Outloud Sans"/>
              </a:rPr>
              <a:t> </a:t>
            </a:r>
            <a:endParaRPr lang="en-US" sz="2823">
              <a:solidFill>
                <a:srgbClr val="000000"/>
              </a:solidFill>
              <a:latin typeface="Dreaming Outloud Sans"/>
              <a:ea typeface="Dreaming Outloud Sans"/>
              <a:cs typeface="Dreaming Outloud Sans"/>
              <a:sym typeface="Dreaming Outloud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C8"/>
        </a:solidFill>
        <a:effectLst/>
      </p:bgPr>
    </p:bg>
    <p:spTree>
      <p:nvGrpSpPr>
        <p:cNvPr id="1" name=""/>
        <p:cNvGrpSpPr/>
        <p:nvPr/>
      </p:nvGrpSpPr>
      <p:grpSpPr>
        <a:xfrm>
          <a:off x="0" y="0"/>
          <a:ext cx="0" cy="0"/>
          <a:chOff x="0" y="0"/>
          <a:chExt cx="0" cy="0"/>
        </a:xfrm>
      </p:grpSpPr>
      <p:sp>
        <p:nvSpPr>
          <p:cNvPr id="2" name="Freeform 2"/>
          <p:cNvSpPr/>
          <p:nvPr/>
        </p:nvSpPr>
        <p:spPr>
          <a:xfrm>
            <a:off x="-1104033" y="-1425862"/>
            <a:ext cx="19930721" cy="14823473"/>
          </a:xfrm>
          <a:custGeom>
            <a:avLst/>
            <a:gdLst/>
            <a:ahLst/>
            <a:cxnLst/>
            <a:rect l="l" t="t" r="r" b="b"/>
            <a:pathLst>
              <a:path w="19930721" h="14823473">
                <a:moveTo>
                  <a:pt x="0" y="0"/>
                </a:moveTo>
                <a:lnTo>
                  <a:pt x="19930721" y="0"/>
                </a:lnTo>
                <a:lnTo>
                  <a:pt x="19930721" y="14823473"/>
                </a:lnTo>
                <a:lnTo>
                  <a:pt x="0" y="14823473"/>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28700" y="2909141"/>
            <a:ext cx="15654318" cy="6122488"/>
            <a:chOff x="0" y="0"/>
            <a:chExt cx="4122948" cy="1612507"/>
          </a:xfrm>
        </p:grpSpPr>
        <p:sp>
          <p:nvSpPr>
            <p:cNvPr id="4" name="Freeform 4"/>
            <p:cNvSpPr/>
            <p:nvPr/>
          </p:nvSpPr>
          <p:spPr>
            <a:xfrm>
              <a:off x="0" y="0"/>
              <a:ext cx="4122948" cy="1612507"/>
            </a:xfrm>
            <a:custGeom>
              <a:avLst/>
              <a:gdLst/>
              <a:ahLst/>
              <a:cxnLst/>
              <a:rect l="l" t="t" r="r" b="b"/>
              <a:pathLst>
                <a:path w="4122948" h="1612507">
                  <a:moveTo>
                    <a:pt x="11375" y="0"/>
                  </a:moveTo>
                  <a:lnTo>
                    <a:pt x="4111573" y="0"/>
                  </a:lnTo>
                  <a:cubicBezTo>
                    <a:pt x="4117855" y="0"/>
                    <a:pt x="4122948" y="5093"/>
                    <a:pt x="4122948" y="11375"/>
                  </a:cubicBezTo>
                  <a:lnTo>
                    <a:pt x="4122948" y="1601132"/>
                  </a:lnTo>
                  <a:cubicBezTo>
                    <a:pt x="4122948" y="1604149"/>
                    <a:pt x="4121750" y="1607042"/>
                    <a:pt x="4119616" y="1609176"/>
                  </a:cubicBezTo>
                  <a:cubicBezTo>
                    <a:pt x="4117483" y="1611309"/>
                    <a:pt x="4114590" y="1612507"/>
                    <a:pt x="4111573" y="1612507"/>
                  </a:cubicBezTo>
                  <a:lnTo>
                    <a:pt x="11375" y="1612507"/>
                  </a:lnTo>
                  <a:cubicBezTo>
                    <a:pt x="8358" y="1612507"/>
                    <a:pt x="5465" y="1611309"/>
                    <a:pt x="3332" y="1609176"/>
                  </a:cubicBezTo>
                  <a:cubicBezTo>
                    <a:pt x="1198" y="1607042"/>
                    <a:pt x="0" y="1604149"/>
                    <a:pt x="0" y="1601132"/>
                  </a:cubicBezTo>
                  <a:lnTo>
                    <a:pt x="0" y="11375"/>
                  </a:lnTo>
                  <a:cubicBezTo>
                    <a:pt x="0" y="8358"/>
                    <a:pt x="1198" y="5465"/>
                    <a:pt x="3332" y="3332"/>
                  </a:cubicBezTo>
                  <a:cubicBezTo>
                    <a:pt x="5465" y="1198"/>
                    <a:pt x="8358" y="0"/>
                    <a:pt x="11375" y="0"/>
                  </a:cubicBezTo>
                  <a:close/>
                </a:path>
              </a:pathLst>
            </a:custGeom>
            <a:solidFill>
              <a:srgbClr val="50903A"/>
            </a:solidFill>
          </p:spPr>
        </p:sp>
        <p:sp>
          <p:nvSpPr>
            <p:cNvPr id="5" name="TextBox 5"/>
            <p:cNvSpPr txBox="1"/>
            <p:nvPr/>
          </p:nvSpPr>
          <p:spPr>
            <a:xfrm>
              <a:off x="0" y="-38100"/>
              <a:ext cx="4122948" cy="165060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5400000">
            <a:off x="5807056" y="-1770021"/>
            <a:ext cx="6023294" cy="15580006"/>
          </a:xfrm>
          <a:custGeom>
            <a:avLst/>
            <a:gdLst/>
            <a:ahLst/>
            <a:cxnLst/>
            <a:rect l="l" t="t" r="r" b="b"/>
            <a:pathLst>
              <a:path w="6023294" h="15580006">
                <a:moveTo>
                  <a:pt x="0" y="0"/>
                </a:moveTo>
                <a:lnTo>
                  <a:pt x="6023294" y="0"/>
                </a:lnTo>
                <a:lnTo>
                  <a:pt x="6023294" y="15580007"/>
                </a:lnTo>
                <a:lnTo>
                  <a:pt x="0" y="15580007"/>
                </a:lnTo>
                <a:lnTo>
                  <a:pt x="0" y="0"/>
                </a:lnTo>
                <a:close/>
              </a:path>
            </a:pathLst>
          </a:custGeom>
          <a:blipFill>
            <a:blip r:embed="rId4">
              <a:extLst>
                <a:ext uri="{96DAC541-7B7A-43D3-8B79-37D633B846F1}">
                  <asvg:svgBlip xmlns:asvg="http://schemas.microsoft.com/office/drawing/2016/SVG/main" r:embed="rId5"/>
                </a:ext>
              </a:extLst>
            </a:blip>
            <a:stretch>
              <a:fillRect t="-476" r="-58861"/>
            </a:stretch>
          </a:blipFill>
        </p:spPr>
      </p:sp>
      <p:sp>
        <p:nvSpPr>
          <p:cNvPr id="7" name="Freeform 7"/>
          <p:cNvSpPr/>
          <p:nvPr/>
        </p:nvSpPr>
        <p:spPr>
          <a:xfrm>
            <a:off x="11115432" y="3075412"/>
            <a:ext cx="7614804" cy="7462508"/>
          </a:xfrm>
          <a:custGeom>
            <a:avLst/>
            <a:gdLst/>
            <a:ahLst/>
            <a:cxnLst/>
            <a:rect l="l" t="t" r="r" b="b"/>
            <a:pathLst>
              <a:path w="7614804" h="7462508">
                <a:moveTo>
                  <a:pt x="0" y="0"/>
                </a:moveTo>
                <a:lnTo>
                  <a:pt x="7614805" y="0"/>
                </a:lnTo>
                <a:lnTo>
                  <a:pt x="7614805" y="7462509"/>
                </a:lnTo>
                <a:lnTo>
                  <a:pt x="0" y="74625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583271" y="-615827"/>
            <a:ext cx="4589139" cy="4749432"/>
          </a:xfrm>
          <a:custGeom>
            <a:avLst/>
            <a:gdLst/>
            <a:ahLst/>
            <a:cxnLst/>
            <a:rect l="l" t="t" r="r" b="b"/>
            <a:pathLst>
              <a:path w="4589139" h="4749432">
                <a:moveTo>
                  <a:pt x="0" y="0"/>
                </a:moveTo>
                <a:lnTo>
                  <a:pt x="4589139" y="0"/>
                </a:lnTo>
                <a:lnTo>
                  <a:pt x="4589139" y="4749432"/>
                </a:lnTo>
                <a:lnTo>
                  <a:pt x="0" y="47494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976195">
            <a:off x="15410381" y="308696"/>
            <a:ext cx="2665532" cy="3230948"/>
          </a:xfrm>
          <a:custGeom>
            <a:avLst/>
            <a:gdLst/>
            <a:ahLst/>
            <a:cxnLst/>
            <a:rect l="l" t="t" r="r" b="b"/>
            <a:pathLst>
              <a:path w="2665532" h="3230948">
                <a:moveTo>
                  <a:pt x="0" y="0"/>
                </a:moveTo>
                <a:lnTo>
                  <a:pt x="2665532" y="0"/>
                </a:lnTo>
                <a:lnTo>
                  <a:pt x="2665532" y="3230948"/>
                </a:lnTo>
                <a:lnTo>
                  <a:pt x="0" y="32309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4526630" y="567825"/>
            <a:ext cx="9968442" cy="2046042"/>
          </a:xfrm>
          <a:prstGeom prst="rect">
            <a:avLst/>
          </a:prstGeom>
        </p:spPr>
        <p:txBody>
          <a:bodyPr lIns="0" tIns="0" rIns="0" bIns="0" rtlCol="0" anchor="t">
            <a:spAutoFit/>
          </a:bodyPr>
          <a:lstStyle/>
          <a:p>
            <a:pPr marL="0" lvl="0" indent="0" algn="ctr">
              <a:lnSpc>
                <a:spcPts val="7834"/>
              </a:lnSpc>
              <a:spcBef>
                <a:spcPct val="0"/>
              </a:spcBef>
            </a:pPr>
            <a:r>
              <a:rPr lang="en-US" sz="7834">
                <a:solidFill>
                  <a:srgbClr val="50903A"/>
                </a:solidFill>
                <a:latin typeface="Swung Note"/>
                <a:ea typeface="Swung Note"/>
                <a:cs typeface="Swung Note"/>
                <a:sym typeface="Swung Note"/>
              </a:rPr>
              <a:t>Основи здорового харчування вдома </a:t>
            </a:r>
          </a:p>
        </p:txBody>
      </p:sp>
      <p:sp>
        <p:nvSpPr>
          <p:cNvPr id="11" name="TextBox 11"/>
          <p:cNvSpPr txBox="1"/>
          <p:nvPr/>
        </p:nvSpPr>
        <p:spPr>
          <a:xfrm>
            <a:off x="3178952" y="3763581"/>
            <a:ext cx="4819261" cy="520700"/>
          </a:xfrm>
          <a:prstGeom prst="rect">
            <a:avLst/>
          </a:prstGeom>
        </p:spPr>
        <p:txBody>
          <a:bodyPr lIns="0" tIns="0" rIns="0" bIns="0" rtlCol="0" anchor="t">
            <a:spAutoFit/>
          </a:bodyPr>
          <a:lstStyle/>
          <a:p>
            <a:pPr marL="0" lvl="0" indent="0" algn="l">
              <a:lnSpc>
                <a:spcPts val="3999"/>
              </a:lnSpc>
              <a:spcBef>
                <a:spcPct val="0"/>
              </a:spcBef>
            </a:pPr>
            <a:r>
              <a:rPr lang="en-US" sz="3999">
                <a:solidFill>
                  <a:srgbClr val="FFEEC8"/>
                </a:solidFill>
                <a:latin typeface="Dreaming Outloud Sans"/>
                <a:ea typeface="Dreaming Outloud Sans"/>
                <a:cs typeface="Dreaming Outloud Sans"/>
                <a:sym typeface="Dreaming Outloud Sans"/>
              </a:rPr>
              <a:t>Харчові переваги</a:t>
            </a:r>
          </a:p>
        </p:txBody>
      </p:sp>
      <p:sp>
        <p:nvSpPr>
          <p:cNvPr id="12" name="TextBox 12"/>
          <p:cNvSpPr txBox="1"/>
          <p:nvPr/>
        </p:nvSpPr>
        <p:spPr>
          <a:xfrm>
            <a:off x="2092688" y="3751730"/>
            <a:ext cx="923975" cy="520700"/>
          </a:xfrm>
          <a:prstGeom prst="rect">
            <a:avLst/>
          </a:prstGeom>
        </p:spPr>
        <p:txBody>
          <a:bodyPr lIns="0" tIns="0" rIns="0" bIns="0" rtlCol="0" anchor="t">
            <a:spAutoFit/>
          </a:bodyPr>
          <a:lstStyle/>
          <a:p>
            <a:pPr marL="0" lvl="0" indent="0" algn="l">
              <a:lnSpc>
                <a:spcPts val="3999"/>
              </a:lnSpc>
              <a:spcBef>
                <a:spcPct val="0"/>
              </a:spcBef>
            </a:pPr>
            <a:r>
              <a:rPr lang="en-US" sz="3999">
                <a:solidFill>
                  <a:srgbClr val="FFCA41"/>
                </a:solidFill>
                <a:latin typeface="Dreaming Outloud Sans"/>
                <a:ea typeface="Dreaming Outloud Sans"/>
                <a:cs typeface="Dreaming Outloud Sans"/>
                <a:sym typeface="Dreaming Outloud Sans"/>
              </a:rPr>
              <a:t>01.</a:t>
            </a:r>
          </a:p>
        </p:txBody>
      </p:sp>
      <p:sp>
        <p:nvSpPr>
          <p:cNvPr id="13" name="TextBox 13"/>
          <p:cNvSpPr txBox="1"/>
          <p:nvPr/>
        </p:nvSpPr>
        <p:spPr>
          <a:xfrm>
            <a:off x="8393872" y="3802530"/>
            <a:ext cx="923975" cy="520700"/>
          </a:xfrm>
          <a:prstGeom prst="rect">
            <a:avLst/>
          </a:prstGeom>
        </p:spPr>
        <p:txBody>
          <a:bodyPr lIns="0" tIns="0" rIns="0" bIns="0" rtlCol="0" anchor="t">
            <a:spAutoFit/>
          </a:bodyPr>
          <a:lstStyle/>
          <a:p>
            <a:pPr marL="0" lvl="0" indent="0" algn="l">
              <a:lnSpc>
                <a:spcPts val="3999"/>
              </a:lnSpc>
              <a:spcBef>
                <a:spcPct val="0"/>
              </a:spcBef>
            </a:pPr>
            <a:r>
              <a:rPr lang="en-US" sz="3999">
                <a:solidFill>
                  <a:srgbClr val="FFCA41"/>
                </a:solidFill>
                <a:latin typeface="Dreaming Outloud Sans"/>
                <a:ea typeface="Dreaming Outloud Sans"/>
                <a:cs typeface="Dreaming Outloud Sans"/>
                <a:sym typeface="Dreaming Outloud Sans"/>
              </a:rPr>
              <a:t>05.</a:t>
            </a:r>
          </a:p>
        </p:txBody>
      </p:sp>
      <p:sp>
        <p:nvSpPr>
          <p:cNvPr id="14" name="TextBox 14"/>
          <p:cNvSpPr txBox="1"/>
          <p:nvPr/>
        </p:nvSpPr>
        <p:spPr>
          <a:xfrm>
            <a:off x="2092688" y="6413844"/>
            <a:ext cx="923975" cy="520700"/>
          </a:xfrm>
          <a:prstGeom prst="rect">
            <a:avLst/>
          </a:prstGeom>
        </p:spPr>
        <p:txBody>
          <a:bodyPr lIns="0" tIns="0" rIns="0" bIns="0" rtlCol="0" anchor="t">
            <a:spAutoFit/>
          </a:bodyPr>
          <a:lstStyle/>
          <a:p>
            <a:pPr marL="0" lvl="0" indent="0" algn="l">
              <a:lnSpc>
                <a:spcPts val="3999"/>
              </a:lnSpc>
              <a:spcBef>
                <a:spcPct val="0"/>
              </a:spcBef>
            </a:pPr>
            <a:r>
              <a:rPr lang="en-US" sz="3999">
                <a:solidFill>
                  <a:srgbClr val="FFCA41"/>
                </a:solidFill>
                <a:latin typeface="Dreaming Outloud Sans"/>
                <a:ea typeface="Dreaming Outloud Sans"/>
                <a:cs typeface="Dreaming Outloud Sans"/>
                <a:sym typeface="Dreaming Outloud Sans"/>
              </a:rPr>
              <a:t>03.</a:t>
            </a:r>
          </a:p>
        </p:txBody>
      </p:sp>
      <p:sp>
        <p:nvSpPr>
          <p:cNvPr id="15" name="TextBox 15"/>
          <p:cNvSpPr txBox="1"/>
          <p:nvPr/>
        </p:nvSpPr>
        <p:spPr>
          <a:xfrm>
            <a:off x="8305486" y="6859112"/>
            <a:ext cx="923975" cy="520700"/>
          </a:xfrm>
          <a:prstGeom prst="rect">
            <a:avLst/>
          </a:prstGeom>
        </p:spPr>
        <p:txBody>
          <a:bodyPr lIns="0" tIns="0" rIns="0" bIns="0" rtlCol="0" anchor="t">
            <a:spAutoFit/>
          </a:bodyPr>
          <a:lstStyle/>
          <a:p>
            <a:pPr marL="0" lvl="0" indent="0" algn="l">
              <a:lnSpc>
                <a:spcPts val="3999"/>
              </a:lnSpc>
              <a:spcBef>
                <a:spcPct val="0"/>
              </a:spcBef>
            </a:pPr>
            <a:r>
              <a:rPr lang="en-US" sz="3999">
                <a:solidFill>
                  <a:srgbClr val="FFCA41"/>
                </a:solidFill>
                <a:latin typeface="Dreaming Outloud Sans"/>
                <a:ea typeface="Dreaming Outloud Sans"/>
                <a:cs typeface="Dreaming Outloud Sans"/>
                <a:sym typeface="Dreaming Outloud Sans"/>
              </a:rPr>
              <a:t>07.</a:t>
            </a:r>
          </a:p>
        </p:txBody>
      </p:sp>
      <p:sp>
        <p:nvSpPr>
          <p:cNvPr id="16" name="TextBox 16"/>
          <p:cNvSpPr txBox="1"/>
          <p:nvPr/>
        </p:nvSpPr>
        <p:spPr>
          <a:xfrm>
            <a:off x="2092688" y="4904009"/>
            <a:ext cx="923975" cy="520700"/>
          </a:xfrm>
          <a:prstGeom prst="rect">
            <a:avLst/>
          </a:prstGeom>
        </p:spPr>
        <p:txBody>
          <a:bodyPr lIns="0" tIns="0" rIns="0" bIns="0" rtlCol="0" anchor="t">
            <a:spAutoFit/>
          </a:bodyPr>
          <a:lstStyle/>
          <a:p>
            <a:pPr marL="0" lvl="0" indent="0" algn="l">
              <a:lnSpc>
                <a:spcPts val="3999"/>
              </a:lnSpc>
              <a:spcBef>
                <a:spcPct val="0"/>
              </a:spcBef>
            </a:pPr>
            <a:r>
              <a:rPr lang="en-US" sz="3999">
                <a:solidFill>
                  <a:srgbClr val="FFCA41"/>
                </a:solidFill>
                <a:latin typeface="Dreaming Outloud Sans"/>
                <a:ea typeface="Dreaming Outloud Sans"/>
                <a:cs typeface="Dreaming Outloud Sans"/>
                <a:sym typeface="Dreaming Outloud Sans"/>
              </a:rPr>
              <a:t>02.</a:t>
            </a:r>
          </a:p>
        </p:txBody>
      </p:sp>
      <p:sp>
        <p:nvSpPr>
          <p:cNvPr id="17" name="TextBox 17"/>
          <p:cNvSpPr txBox="1"/>
          <p:nvPr/>
        </p:nvSpPr>
        <p:spPr>
          <a:xfrm>
            <a:off x="8399340" y="5328762"/>
            <a:ext cx="923975" cy="520700"/>
          </a:xfrm>
          <a:prstGeom prst="rect">
            <a:avLst/>
          </a:prstGeom>
        </p:spPr>
        <p:txBody>
          <a:bodyPr lIns="0" tIns="0" rIns="0" bIns="0" rtlCol="0" anchor="t">
            <a:spAutoFit/>
          </a:bodyPr>
          <a:lstStyle/>
          <a:p>
            <a:pPr marL="0" lvl="0" indent="0" algn="l">
              <a:lnSpc>
                <a:spcPts val="3999"/>
              </a:lnSpc>
              <a:spcBef>
                <a:spcPct val="0"/>
              </a:spcBef>
            </a:pPr>
            <a:r>
              <a:rPr lang="en-US" sz="3999">
                <a:solidFill>
                  <a:srgbClr val="FFCA41"/>
                </a:solidFill>
                <a:latin typeface="Dreaming Outloud Sans"/>
                <a:ea typeface="Dreaming Outloud Sans"/>
                <a:cs typeface="Dreaming Outloud Sans"/>
                <a:sym typeface="Dreaming Outloud Sans"/>
              </a:rPr>
              <a:t>06.</a:t>
            </a:r>
          </a:p>
        </p:txBody>
      </p:sp>
      <p:sp>
        <p:nvSpPr>
          <p:cNvPr id="18" name="TextBox 18"/>
          <p:cNvSpPr txBox="1"/>
          <p:nvPr/>
        </p:nvSpPr>
        <p:spPr>
          <a:xfrm>
            <a:off x="2092688" y="7566123"/>
            <a:ext cx="923975" cy="520700"/>
          </a:xfrm>
          <a:prstGeom prst="rect">
            <a:avLst/>
          </a:prstGeom>
        </p:spPr>
        <p:txBody>
          <a:bodyPr lIns="0" tIns="0" rIns="0" bIns="0" rtlCol="0" anchor="t">
            <a:spAutoFit/>
          </a:bodyPr>
          <a:lstStyle/>
          <a:p>
            <a:pPr marL="0" lvl="0" indent="0" algn="l">
              <a:lnSpc>
                <a:spcPts val="3999"/>
              </a:lnSpc>
              <a:spcBef>
                <a:spcPct val="0"/>
              </a:spcBef>
            </a:pPr>
            <a:r>
              <a:rPr lang="en-US" sz="3999">
                <a:solidFill>
                  <a:srgbClr val="FFCA41"/>
                </a:solidFill>
                <a:latin typeface="Dreaming Outloud Sans"/>
                <a:ea typeface="Dreaming Outloud Sans"/>
                <a:cs typeface="Dreaming Outloud Sans"/>
                <a:sym typeface="Dreaming Outloud Sans"/>
              </a:rPr>
              <a:t>04.</a:t>
            </a:r>
          </a:p>
        </p:txBody>
      </p:sp>
      <p:sp>
        <p:nvSpPr>
          <p:cNvPr id="19" name="TextBox 19"/>
          <p:cNvSpPr txBox="1"/>
          <p:nvPr/>
        </p:nvSpPr>
        <p:spPr>
          <a:xfrm>
            <a:off x="3178952" y="4823937"/>
            <a:ext cx="4819261" cy="1025525"/>
          </a:xfrm>
          <a:prstGeom prst="rect">
            <a:avLst/>
          </a:prstGeom>
        </p:spPr>
        <p:txBody>
          <a:bodyPr lIns="0" tIns="0" rIns="0" bIns="0" rtlCol="0" anchor="t">
            <a:spAutoFit/>
          </a:bodyPr>
          <a:lstStyle/>
          <a:p>
            <a:pPr marL="0" lvl="0" indent="0" algn="l">
              <a:lnSpc>
                <a:spcPts val="3999"/>
              </a:lnSpc>
              <a:spcBef>
                <a:spcPct val="0"/>
              </a:spcBef>
            </a:pPr>
            <a:r>
              <a:rPr lang="en-US" sz="3999">
                <a:solidFill>
                  <a:srgbClr val="FFEEC8"/>
                </a:solidFill>
                <a:latin typeface="Dreaming Outloud Sans"/>
                <a:ea typeface="Dreaming Outloud Sans"/>
                <a:cs typeface="Dreaming Outloud Sans"/>
                <a:sym typeface="Dreaming Outloud Sans"/>
              </a:rPr>
              <a:t>Вибір свіжих інгредієнтів</a:t>
            </a:r>
          </a:p>
        </p:txBody>
      </p:sp>
      <p:sp>
        <p:nvSpPr>
          <p:cNvPr id="20" name="TextBox 20"/>
          <p:cNvSpPr txBox="1"/>
          <p:nvPr/>
        </p:nvSpPr>
        <p:spPr>
          <a:xfrm>
            <a:off x="3178952" y="6374186"/>
            <a:ext cx="4819261" cy="392343"/>
          </a:xfrm>
          <a:prstGeom prst="rect">
            <a:avLst/>
          </a:prstGeom>
        </p:spPr>
        <p:txBody>
          <a:bodyPr lIns="0" tIns="0" rIns="0" bIns="0" rtlCol="0" anchor="t">
            <a:spAutoFit/>
          </a:bodyPr>
          <a:lstStyle/>
          <a:p>
            <a:pPr marL="0" lvl="0" indent="0" algn="l">
              <a:lnSpc>
                <a:spcPts val="3071"/>
              </a:lnSpc>
              <a:spcBef>
                <a:spcPct val="0"/>
              </a:spcBef>
            </a:pPr>
            <a:r>
              <a:rPr lang="en-US" sz="3071">
                <a:solidFill>
                  <a:srgbClr val="FFEEC8"/>
                </a:solidFill>
                <a:latin typeface="Dreaming Outloud Sans"/>
                <a:ea typeface="Dreaming Outloud Sans"/>
                <a:cs typeface="Dreaming Outloud Sans"/>
                <a:sym typeface="Dreaming Outloud Sans"/>
              </a:rPr>
              <a:t>Цільні продукти харчування</a:t>
            </a:r>
          </a:p>
        </p:txBody>
      </p:sp>
      <p:sp>
        <p:nvSpPr>
          <p:cNvPr id="21" name="TextBox 21"/>
          <p:cNvSpPr txBox="1"/>
          <p:nvPr/>
        </p:nvSpPr>
        <p:spPr>
          <a:xfrm>
            <a:off x="3178952" y="7456861"/>
            <a:ext cx="4819261" cy="1025525"/>
          </a:xfrm>
          <a:prstGeom prst="rect">
            <a:avLst/>
          </a:prstGeom>
        </p:spPr>
        <p:txBody>
          <a:bodyPr lIns="0" tIns="0" rIns="0" bIns="0" rtlCol="0" anchor="t">
            <a:spAutoFit/>
          </a:bodyPr>
          <a:lstStyle/>
          <a:p>
            <a:pPr marL="0" lvl="0" indent="0" algn="l">
              <a:lnSpc>
                <a:spcPts val="3999"/>
              </a:lnSpc>
              <a:spcBef>
                <a:spcPct val="0"/>
              </a:spcBef>
            </a:pPr>
            <a:r>
              <a:rPr lang="en-US" sz="3999">
                <a:solidFill>
                  <a:srgbClr val="FFEEC8"/>
                </a:solidFill>
                <a:latin typeface="Dreaming Outloud Sans"/>
                <a:ea typeface="Dreaming Outloud Sans"/>
                <a:cs typeface="Dreaming Outloud Sans"/>
                <a:sym typeface="Dreaming Outloud Sans"/>
              </a:rPr>
              <a:t>Техніка здорового приготування їжі</a:t>
            </a:r>
          </a:p>
        </p:txBody>
      </p:sp>
      <p:sp>
        <p:nvSpPr>
          <p:cNvPr id="22" name="TextBox 22"/>
          <p:cNvSpPr txBox="1"/>
          <p:nvPr/>
        </p:nvSpPr>
        <p:spPr>
          <a:xfrm>
            <a:off x="9317846" y="3802530"/>
            <a:ext cx="4130592" cy="1025525"/>
          </a:xfrm>
          <a:prstGeom prst="rect">
            <a:avLst/>
          </a:prstGeom>
        </p:spPr>
        <p:txBody>
          <a:bodyPr lIns="0" tIns="0" rIns="0" bIns="0" rtlCol="0" anchor="t">
            <a:spAutoFit/>
          </a:bodyPr>
          <a:lstStyle/>
          <a:p>
            <a:pPr marL="0" lvl="0" indent="0" algn="l">
              <a:lnSpc>
                <a:spcPts val="3999"/>
              </a:lnSpc>
              <a:spcBef>
                <a:spcPct val="0"/>
              </a:spcBef>
            </a:pPr>
            <a:r>
              <a:rPr lang="en-US" sz="3999">
                <a:solidFill>
                  <a:srgbClr val="FFEEC8"/>
                </a:solidFill>
                <a:latin typeface="Dreaming Outloud Sans"/>
                <a:ea typeface="Dreaming Outloud Sans"/>
                <a:cs typeface="Dreaming Outloud Sans"/>
                <a:sym typeface="Dreaming Outloud Sans"/>
              </a:rPr>
              <a:t>Зменшення цукру та солі</a:t>
            </a:r>
          </a:p>
        </p:txBody>
      </p:sp>
      <p:sp>
        <p:nvSpPr>
          <p:cNvPr id="23" name="TextBox 23"/>
          <p:cNvSpPr txBox="1"/>
          <p:nvPr/>
        </p:nvSpPr>
        <p:spPr>
          <a:xfrm>
            <a:off x="9317846" y="5207221"/>
            <a:ext cx="4130592" cy="1025525"/>
          </a:xfrm>
          <a:prstGeom prst="rect">
            <a:avLst/>
          </a:prstGeom>
        </p:spPr>
        <p:txBody>
          <a:bodyPr lIns="0" tIns="0" rIns="0" bIns="0" rtlCol="0" anchor="t">
            <a:spAutoFit/>
          </a:bodyPr>
          <a:lstStyle/>
          <a:p>
            <a:pPr marL="0" lvl="0" indent="0" algn="l">
              <a:lnSpc>
                <a:spcPts val="3999"/>
              </a:lnSpc>
              <a:spcBef>
                <a:spcPct val="0"/>
              </a:spcBef>
            </a:pPr>
            <a:r>
              <a:rPr lang="en-US" sz="3999">
                <a:solidFill>
                  <a:srgbClr val="FFEEC8"/>
                </a:solidFill>
                <a:latin typeface="Dreaming Outloud Sans"/>
                <a:ea typeface="Dreaming Outloud Sans"/>
                <a:cs typeface="Dreaming Outloud Sans"/>
                <a:sym typeface="Dreaming Outloud Sans"/>
              </a:rPr>
              <a:t>Включайте овочі в кожен прийом їжі</a:t>
            </a:r>
          </a:p>
        </p:txBody>
      </p:sp>
      <p:sp>
        <p:nvSpPr>
          <p:cNvPr id="24" name="TextBox 24"/>
          <p:cNvSpPr txBox="1"/>
          <p:nvPr/>
        </p:nvSpPr>
        <p:spPr>
          <a:xfrm>
            <a:off x="9317846" y="6737571"/>
            <a:ext cx="4130592" cy="1530350"/>
          </a:xfrm>
          <a:prstGeom prst="rect">
            <a:avLst/>
          </a:prstGeom>
        </p:spPr>
        <p:txBody>
          <a:bodyPr lIns="0" tIns="0" rIns="0" bIns="0" rtlCol="0" anchor="t">
            <a:spAutoFit/>
          </a:bodyPr>
          <a:lstStyle/>
          <a:p>
            <a:pPr marL="0" lvl="0" indent="0" algn="l">
              <a:lnSpc>
                <a:spcPts val="3999"/>
              </a:lnSpc>
              <a:spcBef>
                <a:spcPct val="0"/>
              </a:spcBef>
            </a:pPr>
            <a:r>
              <a:rPr lang="en-US" sz="3999">
                <a:solidFill>
                  <a:srgbClr val="FFEEC8"/>
                </a:solidFill>
                <a:latin typeface="Dreaming Outloud Sans"/>
                <a:ea typeface="Dreaming Outloud Sans"/>
                <a:cs typeface="Dreaming Outloud Sans"/>
                <a:sym typeface="Dreaming Outloud Sans"/>
              </a:rPr>
              <a:t>Планування здорового харчування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C8"/>
        </a:solidFill>
        <a:effectLst/>
      </p:bgPr>
    </p:bg>
    <p:spTree>
      <p:nvGrpSpPr>
        <p:cNvPr id="1" name=""/>
        <p:cNvGrpSpPr/>
        <p:nvPr/>
      </p:nvGrpSpPr>
      <p:grpSpPr>
        <a:xfrm>
          <a:off x="0" y="0"/>
          <a:ext cx="0" cy="0"/>
          <a:chOff x="0" y="0"/>
          <a:chExt cx="0" cy="0"/>
        </a:xfrm>
      </p:grpSpPr>
      <p:sp>
        <p:nvSpPr>
          <p:cNvPr id="2" name="Freeform 2"/>
          <p:cNvSpPr/>
          <p:nvPr/>
        </p:nvSpPr>
        <p:spPr>
          <a:xfrm>
            <a:off x="-1104033" y="-1425862"/>
            <a:ext cx="19930721" cy="14823473"/>
          </a:xfrm>
          <a:custGeom>
            <a:avLst/>
            <a:gdLst/>
            <a:ahLst/>
            <a:cxnLst/>
            <a:rect l="l" t="t" r="r" b="b"/>
            <a:pathLst>
              <a:path w="19930721" h="14823473">
                <a:moveTo>
                  <a:pt x="0" y="0"/>
                </a:moveTo>
                <a:lnTo>
                  <a:pt x="19930721" y="0"/>
                </a:lnTo>
                <a:lnTo>
                  <a:pt x="19930721" y="14823473"/>
                </a:lnTo>
                <a:lnTo>
                  <a:pt x="0" y="14823473"/>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5400000">
            <a:off x="-4703396" y="823492"/>
            <a:ext cx="19678730" cy="12831222"/>
            <a:chOff x="0" y="0"/>
            <a:chExt cx="5182875" cy="3379417"/>
          </a:xfrm>
        </p:grpSpPr>
        <p:sp>
          <p:nvSpPr>
            <p:cNvPr id="4" name="Freeform 4"/>
            <p:cNvSpPr/>
            <p:nvPr/>
          </p:nvSpPr>
          <p:spPr>
            <a:xfrm>
              <a:off x="0" y="0"/>
              <a:ext cx="5182876" cy="3379417"/>
            </a:xfrm>
            <a:custGeom>
              <a:avLst/>
              <a:gdLst/>
              <a:ahLst/>
              <a:cxnLst/>
              <a:rect l="l" t="t" r="r" b="b"/>
              <a:pathLst>
                <a:path w="5182876" h="3379417">
                  <a:moveTo>
                    <a:pt x="0" y="0"/>
                  </a:moveTo>
                  <a:lnTo>
                    <a:pt x="5182876" y="0"/>
                  </a:lnTo>
                  <a:lnTo>
                    <a:pt x="5182876" y="3379417"/>
                  </a:lnTo>
                  <a:lnTo>
                    <a:pt x="0" y="3379417"/>
                  </a:lnTo>
                  <a:close/>
                </a:path>
              </a:pathLst>
            </a:custGeom>
            <a:solidFill>
              <a:srgbClr val="50903A"/>
            </a:solidFill>
          </p:spPr>
        </p:sp>
        <p:sp>
          <p:nvSpPr>
            <p:cNvPr id="5" name="TextBox 5"/>
            <p:cNvSpPr txBox="1"/>
            <p:nvPr/>
          </p:nvSpPr>
          <p:spPr>
            <a:xfrm>
              <a:off x="0" y="-38100"/>
              <a:ext cx="5182875" cy="341751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5400000">
            <a:off x="-1125092" y="-1804129"/>
            <a:ext cx="8990990" cy="15580006"/>
          </a:xfrm>
          <a:custGeom>
            <a:avLst/>
            <a:gdLst/>
            <a:ahLst/>
            <a:cxnLst/>
            <a:rect l="l" t="t" r="r" b="b"/>
            <a:pathLst>
              <a:path w="8990990" h="15580006">
                <a:moveTo>
                  <a:pt x="0" y="0"/>
                </a:moveTo>
                <a:lnTo>
                  <a:pt x="8990990" y="0"/>
                </a:lnTo>
                <a:lnTo>
                  <a:pt x="8990990" y="15580006"/>
                </a:lnTo>
                <a:lnTo>
                  <a:pt x="0" y="15580006"/>
                </a:lnTo>
                <a:lnTo>
                  <a:pt x="0" y="0"/>
                </a:lnTo>
                <a:close/>
              </a:path>
            </a:pathLst>
          </a:custGeom>
          <a:blipFill>
            <a:blip r:embed="rId4">
              <a:extLst>
                <a:ext uri="{96DAC541-7B7A-43D3-8B79-37D633B846F1}">
                  <asvg:svgBlip xmlns:asvg="http://schemas.microsoft.com/office/drawing/2016/SVG/main" r:embed="rId5"/>
                </a:ext>
              </a:extLst>
            </a:blip>
            <a:stretch>
              <a:fillRect t="-476" r="-6425"/>
            </a:stretch>
          </a:blipFill>
        </p:spPr>
      </p:sp>
      <p:sp>
        <p:nvSpPr>
          <p:cNvPr id="7" name="Freeform 7"/>
          <p:cNvSpPr/>
          <p:nvPr/>
        </p:nvSpPr>
        <p:spPr>
          <a:xfrm>
            <a:off x="10283037" y="-113928"/>
            <a:ext cx="9707213" cy="12545671"/>
          </a:xfrm>
          <a:custGeom>
            <a:avLst/>
            <a:gdLst/>
            <a:ahLst/>
            <a:cxnLst/>
            <a:rect l="l" t="t" r="r" b="b"/>
            <a:pathLst>
              <a:path w="9707213" h="12545671">
                <a:moveTo>
                  <a:pt x="0" y="0"/>
                </a:moveTo>
                <a:lnTo>
                  <a:pt x="9707214" y="0"/>
                </a:lnTo>
                <a:lnTo>
                  <a:pt x="9707214" y="12545671"/>
                </a:lnTo>
                <a:lnTo>
                  <a:pt x="0" y="125456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7213629" y="2496530"/>
            <a:ext cx="6738368" cy="8045813"/>
          </a:xfrm>
          <a:custGeom>
            <a:avLst/>
            <a:gdLst/>
            <a:ahLst/>
            <a:cxnLst/>
            <a:rect l="l" t="t" r="r" b="b"/>
            <a:pathLst>
              <a:path w="6738368" h="8045813">
                <a:moveTo>
                  <a:pt x="0" y="0"/>
                </a:moveTo>
                <a:lnTo>
                  <a:pt x="6738368" y="0"/>
                </a:lnTo>
                <a:lnTo>
                  <a:pt x="6738368" y="8045813"/>
                </a:lnTo>
                <a:lnTo>
                  <a:pt x="0" y="80458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1084184">
            <a:off x="-1225606" y="7659888"/>
            <a:ext cx="5570384" cy="2785192"/>
          </a:xfrm>
          <a:custGeom>
            <a:avLst/>
            <a:gdLst/>
            <a:ahLst/>
            <a:cxnLst/>
            <a:rect l="l" t="t" r="r" b="b"/>
            <a:pathLst>
              <a:path w="5570384" h="2785192">
                <a:moveTo>
                  <a:pt x="0" y="0"/>
                </a:moveTo>
                <a:lnTo>
                  <a:pt x="5570384" y="0"/>
                </a:lnTo>
                <a:lnTo>
                  <a:pt x="5570384" y="2785192"/>
                </a:lnTo>
                <a:lnTo>
                  <a:pt x="0" y="27851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1072199" y="-113927"/>
            <a:ext cx="4645727" cy="4454091"/>
          </a:xfrm>
          <a:custGeom>
            <a:avLst/>
            <a:gdLst/>
            <a:ahLst/>
            <a:cxnLst/>
            <a:rect l="l" t="t" r="r" b="b"/>
            <a:pathLst>
              <a:path w="4645727" h="4454091">
                <a:moveTo>
                  <a:pt x="0" y="0"/>
                </a:moveTo>
                <a:lnTo>
                  <a:pt x="4645727" y="0"/>
                </a:lnTo>
                <a:lnTo>
                  <a:pt x="4645727" y="4454091"/>
                </a:lnTo>
                <a:lnTo>
                  <a:pt x="0" y="445409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742528">
            <a:off x="8237068" y="98832"/>
            <a:ext cx="2236036" cy="2311148"/>
          </a:xfrm>
          <a:custGeom>
            <a:avLst/>
            <a:gdLst/>
            <a:ahLst/>
            <a:cxnLst/>
            <a:rect l="l" t="t" r="r" b="b"/>
            <a:pathLst>
              <a:path w="2236036" h="2311148">
                <a:moveTo>
                  <a:pt x="0" y="0"/>
                </a:moveTo>
                <a:lnTo>
                  <a:pt x="2236036" y="0"/>
                </a:lnTo>
                <a:lnTo>
                  <a:pt x="2236036" y="2311148"/>
                </a:lnTo>
                <a:lnTo>
                  <a:pt x="0" y="231114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2" name="TextBox 12"/>
          <p:cNvSpPr txBox="1"/>
          <p:nvPr/>
        </p:nvSpPr>
        <p:spPr>
          <a:xfrm>
            <a:off x="-944213" y="4340167"/>
            <a:ext cx="9707213" cy="3949799"/>
          </a:xfrm>
          <a:prstGeom prst="rect">
            <a:avLst/>
          </a:prstGeom>
        </p:spPr>
        <p:txBody>
          <a:bodyPr wrap="square" lIns="0" tIns="0" rIns="0" bIns="0" rtlCol="0" anchor="t">
            <a:spAutoFit/>
          </a:bodyPr>
          <a:lstStyle/>
          <a:p>
            <a:pPr marL="0" lvl="0" indent="0" algn="ctr">
              <a:lnSpc>
                <a:spcPts val="4419"/>
              </a:lnSpc>
            </a:pPr>
            <a:r>
              <a:rPr lang="en-US" sz="3399">
                <a:solidFill>
                  <a:srgbClr val="FFFFFF"/>
                </a:solidFill>
                <a:latin typeface="Dreaming Outloud Sans"/>
                <a:ea typeface="Dreaming Outloud Sans"/>
                <a:cs typeface="Dreaming Outloud Sans"/>
                <a:sym typeface="Dreaming Outloud Sans"/>
              </a:rPr>
              <a:t>Приготування їжі вдома дозволяє вам контролювати інгредієнти, які ви використовуєте, гарантуючи, що ваша їжа буде свіжішою, здоровішою та відповідає вашим харчовим потребам. Приготування їжі з необроблених продуктів допомагає зменшити споживання обробленої їжі з високим вмістом цукру, солі та жиру</a:t>
            </a:r>
          </a:p>
        </p:txBody>
      </p:sp>
      <p:sp>
        <p:nvSpPr>
          <p:cNvPr id="13" name="TextBox 13"/>
          <p:cNvSpPr txBox="1"/>
          <p:nvPr/>
        </p:nvSpPr>
        <p:spPr>
          <a:xfrm>
            <a:off x="2567902" y="1881642"/>
            <a:ext cx="7155537" cy="2079626"/>
          </a:xfrm>
          <a:prstGeom prst="rect">
            <a:avLst/>
          </a:prstGeom>
        </p:spPr>
        <p:txBody>
          <a:bodyPr lIns="0" tIns="0" rIns="0" bIns="0" rtlCol="0" anchor="t">
            <a:spAutoFit/>
          </a:bodyPr>
          <a:lstStyle/>
          <a:p>
            <a:pPr marL="0" lvl="0" indent="0" algn="ctr">
              <a:lnSpc>
                <a:spcPts val="8000"/>
              </a:lnSpc>
              <a:spcBef>
                <a:spcPct val="0"/>
              </a:spcBef>
            </a:pPr>
            <a:r>
              <a:rPr lang="en-US" sz="8000">
                <a:solidFill>
                  <a:srgbClr val="FFCA00"/>
                </a:solidFill>
                <a:latin typeface="Swung Note"/>
                <a:ea typeface="Swung Note"/>
                <a:cs typeface="Swung Note"/>
                <a:sym typeface="Swung Note"/>
              </a:rPr>
              <a:t>Харчові переваги</a:t>
            </a:r>
          </a:p>
        </p:txBody>
      </p:sp>
      <p:grpSp>
        <p:nvGrpSpPr>
          <p:cNvPr id="14" name="Group 14"/>
          <p:cNvGrpSpPr/>
          <p:nvPr/>
        </p:nvGrpSpPr>
        <p:grpSpPr>
          <a:xfrm>
            <a:off x="4821326" y="1893732"/>
            <a:ext cx="2456406" cy="143947"/>
            <a:chOff x="0" y="0"/>
            <a:chExt cx="646955" cy="37912"/>
          </a:xfrm>
        </p:grpSpPr>
        <p:sp>
          <p:nvSpPr>
            <p:cNvPr id="15" name="Freeform 15"/>
            <p:cNvSpPr/>
            <p:nvPr/>
          </p:nvSpPr>
          <p:spPr>
            <a:xfrm>
              <a:off x="0" y="0"/>
              <a:ext cx="646955" cy="37912"/>
            </a:xfrm>
            <a:custGeom>
              <a:avLst/>
              <a:gdLst/>
              <a:ahLst/>
              <a:cxnLst/>
              <a:rect l="l" t="t" r="r" b="b"/>
              <a:pathLst>
                <a:path w="646955" h="37912">
                  <a:moveTo>
                    <a:pt x="18956" y="0"/>
                  </a:moveTo>
                  <a:lnTo>
                    <a:pt x="627999" y="0"/>
                  </a:lnTo>
                  <a:cubicBezTo>
                    <a:pt x="638468" y="0"/>
                    <a:pt x="646955" y="8487"/>
                    <a:pt x="646955" y="18956"/>
                  </a:cubicBezTo>
                  <a:lnTo>
                    <a:pt x="646955" y="18956"/>
                  </a:lnTo>
                  <a:cubicBezTo>
                    <a:pt x="646955" y="23983"/>
                    <a:pt x="644958" y="28805"/>
                    <a:pt x="641403" y="32360"/>
                  </a:cubicBezTo>
                  <a:cubicBezTo>
                    <a:pt x="637848" y="35915"/>
                    <a:pt x="633026" y="37912"/>
                    <a:pt x="627999" y="37912"/>
                  </a:cubicBezTo>
                  <a:lnTo>
                    <a:pt x="18956" y="37912"/>
                  </a:lnTo>
                  <a:cubicBezTo>
                    <a:pt x="13929" y="37912"/>
                    <a:pt x="9107" y="35915"/>
                    <a:pt x="5552" y="32360"/>
                  </a:cubicBezTo>
                  <a:cubicBezTo>
                    <a:pt x="1997" y="28805"/>
                    <a:pt x="0" y="23983"/>
                    <a:pt x="0" y="18956"/>
                  </a:cubicBezTo>
                  <a:lnTo>
                    <a:pt x="0" y="18956"/>
                  </a:lnTo>
                  <a:cubicBezTo>
                    <a:pt x="0" y="13929"/>
                    <a:pt x="1997" y="9107"/>
                    <a:pt x="5552" y="5552"/>
                  </a:cubicBezTo>
                  <a:cubicBezTo>
                    <a:pt x="9107" y="1997"/>
                    <a:pt x="13929" y="0"/>
                    <a:pt x="18956" y="0"/>
                  </a:cubicBezTo>
                  <a:close/>
                </a:path>
              </a:pathLst>
            </a:custGeom>
            <a:solidFill>
              <a:srgbClr val="FFCA00"/>
            </a:solidFill>
            <a:ln cap="rnd">
              <a:noFill/>
              <a:prstDash val="solid"/>
              <a:round/>
            </a:ln>
          </p:spPr>
        </p:sp>
        <p:sp>
          <p:nvSpPr>
            <p:cNvPr id="16" name="TextBox 16"/>
            <p:cNvSpPr txBox="1"/>
            <p:nvPr/>
          </p:nvSpPr>
          <p:spPr>
            <a:xfrm>
              <a:off x="0" y="-38100"/>
              <a:ext cx="646955" cy="76012"/>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C8"/>
        </a:solidFill>
        <a:effectLst/>
      </p:bgPr>
    </p:bg>
    <p:spTree>
      <p:nvGrpSpPr>
        <p:cNvPr id="1" name=""/>
        <p:cNvGrpSpPr/>
        <p:nvPr/>
      </p:nvGrpSpPr>
      <p:grpSpPr>
        <a:xfrm>
          <a:off x="0" y="0"/>
          <a:ext cx="0" cy="0"/>
          <a:chOff x="0" y="0"/>
          <a:chExt cx="0" cy="0"/>
        </a:xfrm>
      </p:grpSpPr>
      <p:sp>
        <p:nvSpPr>
          <p:cNvPr id="2" name="Freeform 2"/>
          <p:cNvSpPr/>
          <p:nvPr/>
        </p:nvSpPr>
        <p:spPr>
          <a:xfrm>
            <a:off x="-1104033" y="-1425862"/>
            <a:ext cx="19930721" cy="14823473"/>
          </a:xfrm>
          <a:custGeom>
            <a:avLst/>
            <a:gdLst/>
            <a:ahLst/>
            <a:cxnLst/>
            <a:rect l="l" t="t" r="r" b="b"/>
            <a:pathLst>
              <a:path w="19930721" h="14823473">
                <a:moveTo>
                  <a:pt x="0" y="0"/>
                </a:moveTo>
                <a:lnTo>
                  <a:pt x="19930721" y="0"/>
                </a:lnTo>
                <a:lnTo>
                  <a:pt x="19930721" y="14823473"/>
                </a:lnTo>
                <a:lnTo>
                  <a:pt x="0" y="14823473"/>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sp>
      <p:sp>
        <p:nvSpPr>
          <p:cNvPr id="3" name="Freeform 3"/>
          <p:cNvSpPr/>
          <p:nvPr/>
        </p:nvSpPr>
        <p:spPr>
          <a:xfrm rot="1438201">
            <a:off x="13142111" y="-8184"/>
            <a:ext cx="5514880" cy="3060758"/>
          </a:xfrm>
          <a:custGeom>
            <a:avLst/>
            <a:gdLst/>
            <a:ahLst/>
            <a:cxnLst/>
            <a:rect l="l" t="t" r="r" b="b"/>
            <a:pathLst>
              <a:path w="5514880" h="3060758">
                <a:moveTo>
                  <a:pt x="0" y="0"/>
                </a:moveTo>
                <a:lnTo>
                  <a:pt x="5514879" y="0"/>
                </a:lnTo>
                <a:lnTo>
                  <a:pt x="5514879" y="3060758"/>
                </a:lnTo>
                <a:lnTo>
                  <a:pt x="0" y="30607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996064">
            <a:off x="1938740" y="-414188"/>
            <a:ext cx="4406790" cy="4560714"/>
          </a:xfrm>
          <a:custGeom>
            <a:avLst/>
            <a:gdLst/>
            <a:ahLst/>
            <a:cxnLst/>
            <a:rect l="l" t="t" r="r" b="b"/>
            <a:pathLst>
              <a:path w="4406790" h="4560714">
                <a:moveTo>
                  <a:pt x="0" y="0"/>
                </a:moveTo>
                <a:lnTo>
                  <a:pt x="4406790" y="0"/>
                </a:lnTo>
                <a:lnTo>
                  <a:pt x="4406790" y="4560714"/>
                </a:lnTo>
                <a:lnTo>
                  <a:pt x="0" y="45607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33278" y="2773676"/>
            <a:ext cx="6067380" cy="9461800"/>
          </a:xfrm>
          <a:custGeom>
            <a:avLst/>
            <a:gdLst/>
            <a:ahLst/>
            <a:cxnLst/>
            <a:rect l="l" t="t" r="r" b="b"/>
            <a:pathLst>
              <a:path w="6067380" h="9461800">
                <a:moveTo>
                  <a:pt x="0" y="0"/>
                </a:moveTo>
                <a:lnTo>
                  <a:pt x="6067379" y="0"/>
                </a:lnTo>
                <a:lnTo>
                  <a:pt x="6067379" y="9461800"/>
                </a:lnTo>
                <a:lnTo>
                  <a:pt x="0" y="9461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402415" y="8984216"/>
            <a:ext cx="19678730" cy="5905341"/>
            <a:chOff x="0" y="0"/>
            <a:chExt cx="5182875" cy="1555316"/>
          </a:xfrm>
        </p:grpSpPr>
        <p:sp>
          <p:nvSpPr>
            <p:cNvPr id="7" name="Freeform 7"/>
            <p:cNvSpPr/>
            <p:nvPr/>
          </p:nvSpPr>
          <p:spPr>
            <a:xfrm>
              <a:off x="0" y="0"/>
              <a:ext cx="5182876" cy="1555316"/>
            </a:xfrm>
            <a:custGeom>
              <a:avLst/>
              <a:gdLst/>
              <a:ahLst/>
              <a:cxnLst/>
              <a:rect l="l" t="t" r="r" b="b"/>
              <a:pathLst>
                <a:path w="5182876" h="1555316">
                  <a:moveTo>
                    <a:pt x="0" y="0"/>
                  </a:moveTo>
                  <a:lnTo>
                    <a:pt x="5182876" y="0"/>
                  </a:lnTo>
                  <a:lnTo>
                    <a:pt x="5182876" y="1555316"/>
                  </a:lnTo>
                  <a:lnTo>
                    <a:pt x="0" y="1555316"/>
                  </a:lnTo>
                  <a:close/>
                </a:path>
              </a:pathLst>
            </a:custGeom>
            <a:solidFill>
              <a:srgbClr val="50903A"/>
            </a:solidFill>
          </p:spPr>
        </p:sp>
        <p:sp>
          <p:nvSpPr>
            <p:cNvPr id="8" name="TextBox 8"/>
            <p:cNvSpPr txBox="1"/>
            <p:nvPr/>
          </p:nvSpPr>
          <p:spPr>
            <a:xfrm>
              <a:off x="0" y="-38100"/>
              <a:ext cx="5182875" cy="1593416"/>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2731294" y="2285202"/>
            <a:ext cx="6820769" cy="7485069"/>
          </a:xfrm>
          <a:custGeom>
            <a:avLst/>
            <a:gdLst/>
            <a:ahLst/>
            <a:cxnLst/>
            <a:rect l="l" t="t" r="r" b="b"/>
            <a:pathLst>
              <a:path w="6820769" h="7485069">
                <a:moveTo>
                  <a:pt x="0" y="0"/>
                </a:moveTo>
                <a:lnTo>
                  <a:pt x="6820769" y="0"/>
                </a:lnTo>
                <a:lnTo>
                  <a:pt x="6820769" y="7485069"/>
                </a:lnTo>
                <a:lnTo>
                  <a:pt x="0" y="74850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8511566" y="7504576"/>
            <a:ext cx="4219727" cy="3697536"/>
          </a:xfrm>
          <a:custGeom>
            <a:avLst/>
            <a:gdLst/>
            <a:ahLst/>
            <a:cxnLst/>
            <a:rect l="l" t="t" r="r" b="b"/>
            <a:pathLst>
              <a:path w="4219727" h="3697536">
                <a:moveTo>
                  <a:pt x="0" y="0"/>
                </a:moveTo>
                <a:lnTo>
                  <a:pt x="4219728" y="0"/>
                </a:lnTo>
                <a:lnTo>
                  <a:pt x="4219728" y="3697536"/>
                </a:lnTo>
                <a:lnTo>
                  <a:pt x="0" y="36975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1156073">
            <a:off x="3264908" y="8540601"/>
            <a:ext cx="2793728" cy="3179207"/>
          </a:xfrm>
          <a:custGeom>
            <a:avLst/>
            <a:gdLst/>
            <a:ahLst/>
            <a:cxnLst/>
            <a:rect l="l" t="t" r="r" b="b"/>
            <a:pathLst>
              <a:path w="2793728" h="3179207">
                <a:moveTo>
                  <a:pt x="0" y="0"/>
                </a:moveTo>
                <a:lnTo>
                  <a:pt x="2793728" y="0"/>
                </a:lnTo>
                <a:lnTo>
                  <a:pt x="2793728" y="3179207"/>
                </a:lnTo>
                <a:lnTo>
                  <a:pt x="0" y="317920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2" name="TextBox 12"/>
          <p:cNvSpPr txBox="1"/>
          <p:nvPr/>
        </p:nvSpPr>
        <p:spPr>
          <a:xfrm>
            <a:off x="4661772" y="4297101"/>
            <a:ext cx="8399111" cy="3871595"/>
          </a:xfrm>
          <a:prstGeom prst="rect">
            <a:avLst/>
          </a:prstGeom>
        </p:spPr>
        <p:txBody>
          <a:bodyPr lIns="0" tIns="0" rIns="0" bIns="0" rtlCol="0" anchor="t">
            <a:spAutoFit/>
          </a:bodyPr>
          <a:lstStyle/>
          <a:p>
            <a:pPr marL="0" lvl="0" indent="0" algn="ctr">
              <a:lnSpc>
                <a:spcPts val="4419"/>
              </a:lnSpc>
            </a:pPr>
            <a:r>
              <a:rPr lang="en-US" sz="3399">
                <a:solidFill>
                  <a:srgbClr val="000000"/>
                </a:solidFill>
                <a:latin typeface="Dreaming Outloud Sans"/>
                <a:ea typeface="Dreaming Outloud Sans"/>
                <a:cs typeface="Dreaming Outloud Sans"/>
                <a:sym typeface="Dreaming Outloud Sans"/>
              </a:rPr>
              <a:t>Здорова їжа, приготована вдома, може забезпечити всі основні поживні речовини, необхідні вашому організму, включаючи вітаміни, мінерали, клітковину та білок. Готуючи для себе, ви можете переконатися, що ваші страви мають хороший баланс поживних речовин</a:t>
            </a:r>
          </a:p>
        </p:txBody>
      </p:sp>
      <p:sp>
        <p:nvSpPr>
          <p:cNvPr id="13" name="TextBox 13"/>
          <p:cNvSpPr txBox="1"/>
          <p:nvPr/>
        </p:nvSpPr>
        <p:spPr>
          <a:xfrm>
            <a:off x="5283559" y="1981964"/>
            <a:ext cx="7155537" cy="2079626"/>
          </a:xfrm>
          <a:prstGeom prst="rect">
            <a:avLst/>
          </a:prstGeom>
        </p:spPr>
        <p:txBody>
          <a:bodyPr lIns="0" tIns="0" rIns="0" bIns="0" rtlCol="0" anchor="t">
            <a:spAutoFit/>
          </a:bodyPr>
          <a:lstStyle/>
          <a:p>
            <a:pPr marL="0" lvl="0" indent="0" algn="ctr">
              <a:lnSpc>
                <a:spcPts val="8000"/>
              </a:lnSpc>
              <a:spcBef>
                <a:spcPct val="0"/>
              </a:spcBef>
            </a:pPr>
            <a:r>
              <a:rPr lang="en-US" sz="8000">
                <a:solidFill>
                  <a:srgbClr val="3F8226"/>
                </a:solidFill>
                <a:latin typeface="Swung Note"/>
                <a:ea typeface="Swung Note"/>
                <a:cs typeface="Swung Note"/>
                <a:sym typeface="Swung Note"/>
              </a:rPr>
              <a:t>Вибір свіжих інгредієнтів</a:t>
            </a:r>
          </a:p>
        </p:txBody>
      </p:sp>
      <p:grpSp>
        <p:nvGrpSpPr>
          <p:cNvPr id="14" name="Group 14"/>
          <p:cNvGrpSpPr/>
          <p:nvPr/>
        </p:nvGrpSpPr>
        <p:grpSpPr>
          <a:xfrm>
            <a:off x="7633125" y="1695142"/>
            <a:ext cx="2456406" cy="143947"/>
            <a:chOff x="0" y="0"/>
            <a:chExt cx="646955" cy="37912"/>
          </a:xfrm>
        </p:grpSpPr>
        <p:sp>
          <p:nvSpPr>
            <p:cNvPr id="15" name="Freeform 15"/>
            <p:cNvSpPr/>
            <p:nvPr/>
          </p:nvSpPr>
          <p:spPr>
            <a:xfrm>
              <a:off x="0" y="0"/>
              <a:ext cx="646955" cy="37912"/>
            </a:xfrm>
            <a:custGeom>
              <a:avLst/>
              <a:gdLst/>
              <a:ahLst/>
              <a:cxnLst/>
              <a:rect l="l" t="t" r="r" b="b"/>
              <a:pathLst>
                <a:path w="646955" h="37912">
                  <a:moveTo>
                    <a:pt x="18956" y="0"/>
                  </a:moveTo>
                  <a:lnTo>
                    <a:pt x="627999" y="0"/>
                  </a:lnTo>
                  <a:cubicBezTo>
                    <a:pt x="638468" y="0"/>
                    <a:pt x="646955" y="8487"/>
                    <a:pt x="646955" y="18956"/>
                  </a:cubicBezTo>
                  <a:lnTo>
                    <a:pt x="646955" y="18956"/>
                  </a:lnTo>
                  <a:cubicBezTo>
                    <a:pt x="646955" y="23983"/>
                    <a:pt x="644958" y="28805"/>
                    <a:pt x="641403" y="32360"/>
                  </a:cubicBezTo>
                  <a:cubicBezTo>
                    <a:pt x="637848" y="35915"/>
                    <a:pt x="633026" y="37912"/>
                    <a:pt x="627999" y="37912"/>
                  </a:cubicBezTo>
                  <a:lnTo>
                    <a:pt x="18956" y="37912"/>
                  </a:lnTo>
                  <a:cubicBezTo>
                    <a:pt x="13929" y="37912"/>
                    <a:pt x="9107" y="35915"/>
                    <a:pt x="5552" y="32360"/>
                  </a:cubicBezTo>
                  <a:cubicBezTo>
                    <a:pt x="1997" y="28805"/>
                    <a:pt x="0" y="23983"/>
                    <a:pt x="0" y="18956"/>
                  </a:cubicBezTo>
                  <a:lnTo>
                    <a:pt x="0" y="18956"/>
                  </a:lnTo>
                  <a:cubicBezTo>
                    <a:pt x="0" y="13929"/>
                    <a:pt x="1997" y="9107"/>
                    <a:pt x="5552" y="5552"/>
                  </a:cubicBezTo>
                  <a:cubicBezTo>
                    <a:pt x="9107" y="1997"/>
                    <a:pt x="13929" y="0"/>
                    <a:pt x="18956" y="0"/>
                  </a:cubicBezTo>
                  <a:close/>
                </a:path>
              </a:pathLst>
            </a:custGeom>
            <a:solidFill>
              <a:srgbClr val="50903A"/>
            </a:solidFill>
            <a:ln cap="rnd">
              <a:noFill/>
              <a:prstDash val="solid"/>
              <a:round/>
            </a:ln>
          </p:spPr>
        </p:sp>
        <p:sp>
          <p:nvSpPr>
            <p:cNvPr id="16" name="TextBox 16"/>
            <p:cNvSpPr txBox="1"/>
            <p:nvPr/>
          </p:nvSpPr>
          <p:spPr>
            <a:xfrm>
              <a:off x="0" y="-38100"/>
              <a:ext cx="646955" cy="76012"/>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EC8"/>
        </a:solidFill>
        <a:effectLst/>
      </p:bgPr>
    </p:bg>
    <p:spTree>
      <p:nvGrpSpPr>
        <p:cNvPr id="1" name=""/>
        <p:cNvGrpSpPr/>
        <p:nvPr/>
      </p:nvGrpSpPr>
      <p:grpSpPr>
        <a:xfrm>
          <a:off x="0" y="0"/>
          <a:ext cx="0" cy="0"/>
          <a:chOff x="0" y="0"/>
          <a:chExt cx="0" cy="0"/>
        </a:xfrm>
      </p:grpSpPr>
      <p:sp>
        <p:nvSpPr>
          <p:cNvPr id="2" name="Freeform 2"/>
          <p:cNvSpPr/>
          <p:nvPr/>
        </p:nvSpPr>
        <p:spPr>
          <a:xfrm>
            <a:off x="-1104033" y="-1425862"/>
            <a:ext cx="19930721" cy="14823473"/>
          </a:xfrm>
          <a:custGeom>
            <a:avLst/>
            <a:gdLst/>
            <a:ahLst/>
            <a:cxnLst/>
            <a:rect l="l" t="t" r="r" b="b"/>
            <a:pathLst>
              <a:path w="19930721" h="14823473">
                <a:moveTo>
                  <a:pt x="0" y="0"/>
                </a:moveTo>
                <a:lnTo>
                  <a:pt x="19930721" y="0"/>
                </a:lnTo>
                <a:lnTo>
                  <a:pt x="19930721" y="14823473"/>
                </a:lnTo>
                <a:lnTo>
                  <a:pt x="0" y="14823473"/>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5400000">
            <a:off x="6775054" y="759106"/>
            <a:ext cx="19678730" cy="12831222"/>
            <a:chOff x="0" y="0"/>
            <a:chExt cx="5182875" cy="3379417"/>
          </a:xfrm>
        </p:grpSpPr>
        <p:sp>
          <p:nvSpPr>
            <p:cNvPr id="4" name="Freeform 4"/>
            <p:cNvSpPr/>
            <p:nvPr/>
          </p:nvSpPr>
          <p:spPr>
            <a:xfrm>
              <a:off x="0" y="0"/>
              <a:ext cx="5182876" cy="3379417"/>
            </a:xfrm>
            <a:custGeom>
              <a:avLst/>
              <a:gdLst/>
              <a:ahLst/>
              <a:cxnLst/>
              <a:rect l="l" t="t" r="r" b="b"/>
              <a:pathLst>
                <a:path w="5182876" h="3379417">
                  <a:moveTo>
                    <a:pt x="0" y="0"/>
                  </a:moveTo>
                  <a:lnTo>
                    <a:pt x="5182876" y="0"/>
                  </a:lnTo>
                  <a:lnTo>
                    <a:pt x="5182876" y="3379417"/>
                  </a:lnTo>
                  <a:lnTo>
                    <a:pt x="0" y="3379417"/>
                  </a:lnTo>
                  <a:close/>
                </a:path>
              </a:pathLst>
            </a:custGeom>
            <a:solidFill>
              <a:srgbClr val="50903A"/>
            </a:solidFill>
          </p:spPr>
        </p:sp>
        <p:sp>
          <p:nvSpPr>
            <p:cNvPr id="5" name="TextBox 5"/>
            <p:cNvSpPr txBox="1"/>
            <p:nvPr/>
          </p:nvSpPr>
          <p:spPr>
            <a:xfrm>
              <a:off x="0" y="-38100"/>
              <a:ext cx="5182875" cy="341751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10800000">
            <a:off x="10439606" y="-3108444"/>
            <a:ext cx="8990990" cy="15580006"/>
          </a:xfrm>
          <a:custGeom>
            <a:avLst/>
            <a:gdLst/>
            <a:ahLst/>
            <a:cxnLst/>
            <a:rect l="l" t="t" r="r" b="b"/>
            <a:pathLst>
              <a:path w="8990990" h="15580006">
                <a:moveTo>
                  <a:pt x="0" y="0"/>
                </a:moveTo>
                <a:lnTo>
                  <a:pt x="8990990" y="0"/>
                </a:lnTo>
                <a:lnTo>
                  <a:pt x="8990990" y="15580006"/>
                </a:lnTo>
                <a:lnTo>
                  <a:pt x="0" y="15580006"/>
                </a:lnTo>
                <a:lnTo>
                  <a:pt x="0" y="0"/>
                </a:lnTo>
                <a:close/>
              </a:path>
            </a:pathLst>
          </a:custGeom>
          <a:blipFill>
            <a:blip r:embed="rId4">
              <a:extLst>
                <a:ext uri="{96DAC541-7B7A-43D3-8B79-37D633B846F1}">
                  <asvg:svgBlip xmlns:asvg="http://schemas.microsoft.com/office/drawing/2016/SVG/main" r:embed="rId5"/>
                </a:ext>
              </a:extLst>
            </a:blip>
            <a:stretch>
              <a:fillRect t="-476" r="-6425"/>
            </a:stretch>
          </a:blipFill>
        </p:spPr>
      </p:sp>
      <p:grpSp>
        <p:nvGrpSpPr>
          <p:cNvPr id="7" name="Group 7"/>
          <p:cNvGrpSpPr/>
          <p:nvPr/>
        </p:nvGrpSpPr>
        <p:grpSpPr>
          <a:xfrm>
            <a:off x="2307708" y="3993743"/>
            <a:ext cx="2369983" cy="950407"/>
            <a:chOff x="0" y="0"/>
            <a:chExt cx="734366" cy="294495"/>
          </a:xfrm>
        </p:grpSpPr>
        <p:sp>
          <p:nvSpPr>
            <p:cNvPr id="8" name="Freeform 8"/>
            <p:cNvSpPr/>
            <p:nvPr/>
          </p:nvSpPr>
          <p:spPr>
            <a:xfrm>
              <a:off x="0" y="0"/>
              <a:ext cx="734366" cy="294495"/>
            </a:xfrm>
            <a:custGeom>
              <a:avLst/>
              <a:gdLst/>
              <a:ahLst/>
              <a:cxnLst/>
              <a:rect l="l" t="t" r="r" b="b"/>
              <a:pathLst>
                <a:path w="734366" h="294495">
                  <a:moveTo>
                    <a:pt x="147247" y="0"/>
                  </a:moveTo>
                  <a:lnTo>
                    <a:pt x="587119" y="0"/>
                  </a:lnTo>
                  <a:cubicBezTo>
                    <a:pt x="668441" y="0"/>
                    <a:pt x="734366" y="65925"/>
                    <a:pt x="734366" y="147247"/>
                  </a:cubicBezTo>
                  <a:lnTo>
                    <a:pt x="734366" y="147247"/>
                  </a:lnTo>
                  <a:cubicBezTo>
                    <a:pt x="734366" y="186300"/>
                    <a:pt x="718853" y="223753"/>
                    <a:pt x="691239" y="251367"/>
                  </a:cubicBezTo>
                  <a:cubicBezTo>
                    <a:pt x="663624" y="278981"/>
                    <a:pt x="626171" y="294495"/>
                    <a:pt x="587119" y="294495"/>
                  </a:cubicBezTo>
                  <a:lnTo>
                    <a:pt x="147247" y="294495"/>
                  </a:lnTo>
                  <a:cubicBezTo>
                    <a:pt x="108195" y="294495"/>
                    <a:pt x="70742" y="278981"/>
                    <a:pt x="43128" y="251367"/>
                  </a:cubicBezTo>
                  <a:cubicBezTo>
                    <a:pt x="15514" y="223753"/>
                    <a:pt x="0" y="186300"/>
                    <a:pt x="0" y="147247"/>
                  </a:cubicBezTo>
                  <a:lnTo>
                    <a:pt x="0" y="147247"/>
                  </a:lnTo>
                  <a:cubicBezTo>
                    <a:pt x="0" y="108195"/>
                    <a:pt x="15514" y="70742"/>
                    <a:pt x="43128" y="43128"/>
                  </a:cubicBezTo>
                  <a:cubicBezTo>
                    <a:pt x="70742" y="15514"/>
                    <a:pt x="108195" y="0"/>
                    <a:pt x="147247" y="0"/>
                  </a:cubicBezTo>
                  <a:close/>
                </a:path>
              </a:pathLst>
            </a:custGeom>
            <a:solidFill>
              <a:srgbClr val="50903A"/>
            </a:solidFill>
            <a:ln cap="rnd">
              <a:noFill/>
              <a:prstDash val="solid"/>
              <a:round/>
            </a:ln>
          </p:spPr>
        </p:sp>
        <p:sp>
          <p:nvSpPr>
            <p:cNvPr id="9" name="TextBox 9"/>
            <p:cNvSpPr txBox="1"/>
            <p:nvPr/>
          </p:nvSpPr>
          <p:spPr>
            <a:xfrm>
              <a:off x="0" y="-38100"/>
              <a:ext cx="734366" cy="33259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307708" y="6588068"/>
            <a:ext cx="2369983" cy="950407"/>
            <a:chOff x="0" y="0"/>
            <a:chExt cx="734366" cy="294495"/>
          </a:xfrm>
        </p:grpSpPr>
        <p:sp>
          <p:nvSpPr>
            <p:cNvPr id="11" name="Freeform 11"/>
            <p:cNvSpPr/>
            <p:nvPr/>
          </p:nvSpPr>
          <p:spPr>
            <a:xfrm>
              <a:off x="0" y="0"/>
              <a:ext cx="734366" cy="294495"/>
            </a:xfrm>
            <a:custGeom>
              <a:avLst/>
              <a:gdLst/>
              <a:ahLst/>
              <a:cxnLst/>
              <a:rect l="l" t="t" r="r" b="b"/>
              <a:pathLst>
                <a:path w="734366" h="294495">
                  <a:moveTo>
                    <a:pt x="147247" y="0"/>
                  </a:moveTo>
                  <a:lnTo>
                    <a:pt x="587119" y="0"/>
                  </a:lnTo>
                  <a:cubicBezTo>
                    <a:pt x="668441" y="0"/>
                    <a:pt x="734366" y="65925"/>
                    <a:pt x="734366" y="147247"/>
                  </a:cubicBezTo>
                  <a:lnTo>
                    <a:pt x="734366" y="147247"/>
                  </a:lnTo>
                  <a:cubicBezTo>
                    <a:pt x="734366" y="186300"/>
                    <a:pt x="718853" y="223753"/>
                    <a:pt x="691239" y="251367"/>
                  </a:cubicBezTo>
                  <a:cubicBezTo>
                    <a:pt x="663624" y="278981"/>
                    <a:pt x="626171" y="294495"/>
                    <a:pt x="587119" y="294495"/>
                  </a:cubicBezTo>
                  <a:lnTo>
                    <a:pt x="147247" y="294495"/>
                  </a:lnTo>
                  <a:cubicBezTo>
                    <a:pt x="108195" y="294495"/>
                    <a:pt x="70742" y="278981"/>
                    <a:pt x="43128" y="251367"/>
                  </a:cubicBezTo>
                  <a:cubicBezTo>
                    <a:pt x="15514" y="223753"/>
                    <a:pt x="0" y="186300"/>
                    <a:pt x="0" y="147247"/>
                  </a:cubicBezTo>
                  <a:lnTo>
                    <a:pt x="0" y="147247"/>
                  </a:lnTo>
                  <a:cubicBezTo>
                    <a:pt x="0" y="108195"/>
                    <a:pt x="15514" y="70742"/>
                    <a:pt x="43128" y="43128"/>
                  </a:cubicBezTo>
                  <a:cubicBezTo>
                    <a:pt x="70742" y="15514"/>
                    <a:pt x="108195" y="0"/>
                    <a:pt x="147247" y="0"/>
                  </a:cubicBezTo>
                  <a:close/>
                </a:path>
              </a:pathLst>
            </a:custGeom>
            <a:solidFill>
              <a:srgbClr val="50903A"/>
            </a:solidFill>
            <a:ln cap="rnd">
              <a:noFill/>
              <a:prstDash val="solid"/>
              <a:round/>
            </a:ln>
          </p:spPr>
        </p:sp>
        <p:sp>
          <p:nvSpPr>
            <p:cNvPr id="12" name="TextBox 12"/>
            <p:cNvSpPr txBox="1"/>
            <p:nvPr/>
          </p:nvSpPr>
          <p:spPr>
            <a:xfrm>
              <a:off x="0" y="-38100"/>
              <a:ext cx="734366" cy="33259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2307708" y="5289532"/>
            <a:ext cx="2369983" cy="950407"/>
            <a:chOff x="0" y="0"/>
            <a:chExt cx="734366" cy="294495"/>
          </a:xfrm>
        </p:grpSpPr>
        <p:sp>
          <p:nvSpPr>
            <p:cNvPr id="14" name="Freeform 14"/>
            <p:cNvSpPr/>
            <p:nvPr/>
          </p:nvSpPr>
          <p:spPr>
            <a:xfrm>
              <a:off x="0" y="0"/>
              <a:ext cx="734366" cy="294495"/>
            </a:xfrm>
            <a:custGeom>
              <a:avLst/>
              <a:gdLst/>
              <a:ahLst/>
              <a:cxnLst/>
              <a:rect l="l" t="t" r="r" b="b"/>
              <a:pathLst>
                <a:path w="734366" h="294495">
                  <a:moveTo>
                    <a:pt x="147247" y="0"/>
                  </a:moveTo>
                  <a:lnTo>
                    <a:pt x="587119" y="0"/>
                  </a:lnTo>
                  <a:cubicBezTo>
                    <a:pt x="668441" y="0"/>
                    <a:pt x="734366" y="65925"/>
                    <a:pt x="734366" y="147247"/>
                  </a:cubicBezTo>
                  <a:lnTo>
                    <a:pt x="734366" y="147247"/>
                  </a:lnTo>
                  <a:cubicBezTo>
                    <a:pt x="734366" y="186300"/>
                    <a:pt x="718853" y="223753"/>
                    <a:pt x="691239" y="251367"/>
                  </a:cubicBezTo>
                  <a:cubicBezTo>
                    <a:pt x="663624" y="278981"/>
                    <a:pt x="626171" y="294495"/>
                    <a:pt x="587119" y="294495"/>
                  </a:cubicBezTo>
                  <a:lnTo>
                    <a:pt x="147247" y="294495"/>
                  </a:lnTo>
                  <a:cubicBezTo>
                    <a:pt x="108195" y="294495"/>
                    <a:pt x="70742" y="278981"/>
                    <a:pt x="43128" y="251367"/>
                  </a:cubicBezTo>
                  <a:cubicBezTo>
                    <a:pt x="15514" y="223753"/>
                    <a:pt x="0" y="186300"/>
                    <a:pt x="0" y="147247"/>
                  </a:cubicBezTo>
                  <a:lnTo>
                    <a:pt x="0" y="147247"/>
                  </a:lnTo>
                  <a:cubicBezTo>
                    <a:pt x="0" y="108195"/>
                    <a:pt x="15514" y="70742"/>
                    <a:pt x="43128" y="43128"/>
                  </a:cubicBezTo>
                  <a:cubicBezTo>
                    <a:pt x="70742" y="15514"/>
                    <a:pt x="108195" y="0"/>
                    <a:pt x="147247" y="0"/>
                  </a:cubicBezTo>
                  <a:close/>
                </a:path>
              </a:pathLst>
            </a:custGeom>
            <a:solidFill>
              <a:srgbClr val="50903A"/>
            </a:solidFill>
            <a:ln cap="rnd">
              <a:noFill/>
              <a:prstDash val="solid"/>
              <a:round/>
            </a:ln>
          </p:spPr>
        </p:sp>
        <p:sp>
          <p:nvSpPr>
            <p:cNvPr id="15" name="TextBox 15"/>
            <p:cNvSpPr txBox="1"/>
            <p:nvPr/>
          </p:nvSpPr>
          <p:spPr>
            <a:xfrm>
              <a:off x="0" y="-38100"/>
              <a:ext cx="734366" cy="33259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2307708" y="7883858"/>
            <a:ext cx="2369983" cy="950407"/>
            <a:chOff x="0" y="0"/>
            <a:chExt cx="734366" cy="294495"/>
          </a:xfrm>
        </p:grpSpPr>
        <p:sp>
          <p:nvSpPr>
            <p:cNvPr id="17" name="Freeform 17"/>
            <p:cNvSpPr/>
            <p:nvPr/>
          </p:nvSpPr>
          <p:spPr>
            <a:xfrm>
              <a:off x="0" y="0"/>
              <a:ext cx="734366" cy="294495"/>
            </a:xfrm>
            <a:custGeom>
              <a:avLst/>
              <a:gdLst/>
              <a:ahLst/>
              <a:cxnLst/>
              <a:rect l="l" t="t" r="r" b="b"/>
              <a:pathLst>
                <a:path w="734366" h="294495">
                  <a:moveTo>
                    <a:pt x="147247" y="0"/>
                  </a:moveTo>
                  <a:lnTo>
                    <a:pt x="587119" y="0"/>
                  </a:lnTo>
                  <a:cubicBezTo>
                    <a:pt x="668441" y="0"/>
                    <a:pt x="734366" y="65925"/>
                    <a:pt x="734366" y="147247"/>
                  </a:cubicBezTo>
                  <a:lnTo>
                    <a:pt x="734366" y="147247"/>
                  </a:lnTo>
                  <a:cubicBezTo>
                    <a:pt x="734366" y="186300"/>
                    <a:pt x="718853" y="223753"/>
                    <a:pt x="691239" y="251367"/>
                  </a:cubicBezTo>
                  <a:cubicBezTo>
                    <a:pt x="663624" y="278981"/>
                    <a:pt x="626171" y="294495"/>
                    <a:pt x="587119" y="294495"/>
                  </a:cubicBezTo>
                  <a:lnTo>
                    <a:pt x="147247" y="294495"/>
                  </a:lnTo>
                  <a:cubicBezTo>
                    <a:pt x="108195" y="294495"/>
                    <a:pt x="70742" y="278981"/>
                    <a:pt x="43128" y="251367"/>
                  </a:cubicBezTo>
                  <a:cubicBezTo>
                    <a:pt x="15514" y="223753"/>
                    <a:pt x="0" y="186300"/>
                    <a:pt x="0" y="147247"/>
                  </a:cubicBezTo>
                  <a:lnTo>
                    <a:pt x="0" y="147247"/>
                  </a:lnTo>
                  <a:cubicBezTo>
                    <a:pt x="0" y="108195"/>
                    <a:pt x="15514" y="70742"/>
                    <a:pt x="43128" y="43128"/>
                  </a:cubicBezTo>
                  <a:cubicBezTo>
                    <a:pt x="70742" y="15514"/>
                    <a:pt x="108195" y="0"/>
                    <a:pt x="147247" y="0"/>
                  </a:cubicBezTo>
                  <a:close/>
                </a:path>
              </a:pathLst>
            </a:custGeom>
            <a:solidFill>
              <a:srgbClr val="50903A"/>
            </a:solidFill>
            <a:ln cap="rnd">
              <a:noFill/>
              <a:prstDash val="solid"/>
              <a:round/>
            </a:ln>
          </p:spPr>
        </p:sp>
        <p:sp>
          <p:nvSpPr>
            <p:cNvPr id="18" name="TextBox 18"/>
            <p:cNvSpPr txBox="1"/>
            <p:nvPr/>
          </p:nvSpPr>
          <p:spPr>
            <a:xfrm>
              <a:off x="0" y="-38100"/>
              <a:ext cx="734366" cy="332595"/>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11390419" y="-416437"/>
            <a:ext cx="7089364" cy="8820360"/>
          </a:xfrm>
          <a:custGeom>
            <a:avLst/>
            <a:gdLst/>
            <a:ahLst/>
            <a:cxnLst/>
            <a:rect l="l" t="t" r="r" b="b"/>
            <a:pathLst>
              <a:path w="7089364" h="8820360">
                <a:moveTo>
                  <a:pt x="0" y="0"/>
                </a:moveTo>
                <a:lnTo>
                  <a:pt x="7089364" y="0"/>
                </a:lnTo>
                <a:lnTo>
                  <a:pt x="7089364" y="8820360"/>
                </a:lnTo>
                <a:lnTo>
                  <a:pt x="0" y="88203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9144000" y="3809357"/>
            <a:ext cx="6409068" cy="7033271"/>
          </a:xfrm>
          <a:custGeom>
            <a:avLst/>
            <a:gdLst/>
            <a:ahLst/>
            <a:cxnLst/>
            <a:rect l="l" t="t" r="r" b="b"/>
            <a:pathLst>
              <a:path w="6409068" h="7033271">
                <a:moveTo>
                  <a:pt x="0" y="0"/>
                </a:moveTo>
                <a:lnTo>
                  <a:pt x="6409068" y="0"/>
                </a:lnTo>
                <a:lnTo>
                  <a:pt x="6409068" y="7033271"/>
                </a:lnTo>
                <a:lnTo>
                  <a:pt x="0" y="70332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21" name="Group 21"/>
          <p:cNvGrpSpPr/>
          <p:nvPr/>
        </p:nvGrpSpPr>
        <p:grpSpPr>
          <a:xfrm>
            <a:off x="3285774" y="3993743"/>
            <a:ext cx="4855900" cy="950407"/>
            <a:chOff x="0" y="0"/>
            <a:chExt cx="1504656" cy="294495"/>
          </a:xfrm>
        </p:grpSpPr>
        <p:sp>
          <p:nvSpPr>
            <p:cNvPr id="22" name="Freeform 22"/>
            <p:cNvSpPr/>
            <p:nvPr/>
          </p:nvSpPr>
          <p:spPr>
            <a:xfrm>
              <a:off x="0" y="0"/>
              <a:ext cx="1504656" cy="294495"/>
            </a:xfrm>
            <a:custGeom>
              <a:avLst/>
              <a:gdLst/>
              <a:ahLst/>
              <a:cxnLst/>
              <a:rect l="l" t="t" r="r" b="b"/>
              <a:pathLst>
                <a:path w="1504656" h="294495">
                  <a:moveTo>
                    <a:pt x="81311" y="0"/>
                  </a:moveTo>
                  <a:lnTo>
                    <a:pt x="1423345" y="0"/>
                  </a:lnTo>
                  <a:cubicBezTo>
                    <a:pt x="1444910" y="0"/>
                    <a:pt x="1465592" y="8567"/>
                    <a:pt x="1480841" y="23815"/>
                  </a:cubicBezTo>
                  <a:cubicBezTo>
                    <a:pt x="1496090" y="39064"/>
                    <a:pt x="1504656" y="59746"/>
                    <a:pt x="1504656" y="81311"/>
                  </a:cubicBezTo>
                  <a:lnTo>
                    <a:pt x="1504656" y="213184"/>
                  </a:lnTo>
                  <a:cubicBezTo>
                    <a:pt x="1504656" y="258090"/>
                    <a:pt x="1468252" y="294495"/>
                    <a:pt x="1423345" y="294495"/>
                  </a:cubicBezTo>
                  <a:lnTo>
                    <a:pt x="81311" y="294495"/>
                  </a:lnTo>
                  <a:cubicBezTo>
                    <a:pt x="59746" y="294495"/>
                    <a:pt x="39064" y="285928"/>
                    <a:pt x="23815" y="270679"/>
                  </a:cubicBezTo>
                  <a:cubicBezTo>
                    <a:pt x="8567" y="255430"/>
                    <a:pt x="0" y="234749"/>
                    <a:pt x="0" y="213184"/>
                  </a:cubicBezTo>
                  <a:lnTo>
                    <a:pt x="0" y="81311"/>
                  </a:lnTo>
                  <a:cubicBezTo>
                    <a:pt x="0" y="59746"/>
                    <a:pt x="8567" y="39064"/>
                    <a:pt x="23815" y="23815"/>
                  </a:cubicBezTo>
                  <a:cubicBezTo>
                    <a:pt x="39064" y="8567"/>
                    <a:pt x="59746" y="0"/>
                    <a:pt x="81311" y="0"/>
                  </a:cubicBezTo>
                  <a:close/>
                </a:path>
              </a:pathLst>
            </a:custGeom>
            <a:solidFill>
              <a:srgbClr val="FFCA00"/>
            </a:solidFill>
            <a:ln cap="rnd">
              <a:noFill/>
              <a:prstDash val="solid"/>
              <a:round/>
            </a:ln>
          </p:spPr>
        </p:sp>
        <p:sp>
          <p:nvSpPr>
            <p:cNvPr id="23" name="TextBox 23"/>
            <p:cNvSpPr txBox="1"/>
            <p:nvPr/>
          </p:nvSpPr>
          <p:spPr>
            <a:xfrm>
              <a:off x="0" y="-38100"/>
              <a:ext cx="1504656" cy="33259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3285774" y="6588068"/>
            <a:ext cx="4855900" cy="950407"/>
            <a:chOff x="0" y="0"/>
            <a:chExt cx="1504656" cy="294495"/>
          </a:xfrm>
        </p:grpSpPr>
        <p:sp>
          <p:nvSpPr>
            <p:cNvPr id="25" name="Freeform 25"/>
            <p:cNvSpPr/>
            <p:nvPr/>
          </p:nvSpPr>
          <p:spPr>
            <a:xfrm>
              <a:off x="0" y="0"/>
              <a:ext cx="1504656" cy="294495"/>
            </a:xfrm>
            <a:custGeom>
              <a:avLst/>
              <a:gdLst/>
              <a:ahLst/>
              <a:cxnLst/>
              <a:rect l="l" t="t" r="r" b="b"/>
              <a:pathLst>
                <a:path w="1504656" h="294495">
                  <a:moveTo>
                    <a:pt x="81311" y="0"/>
                  </a:moveTo>
                  <a:lnTo>
                    <a:pt x="1423345" y="0"/>
                  </a:lnTo>
                  <a:cubicBezTo>
                    <a:pt x="1444910" y="0"/>
                    <a:pt x="1465592" y="8567"/>
                    <a:pt x="1480841" y="23815"/>
                  </a:cubicBezTo>
                  <a:cubicBezTo>
                    <a:pt x="1496090" y="39064"/>
                    <a:pt x="1504656" y="59746"/>
                    <a:pt x="1504656" y="81311"/>
                  </a:cubicBezTo>
                  <a:lnTo>
                    <a:pt x="1504656" y="213184"/>
                  </a:lnTo>
                  <a:cubicBezTo>
                    <a:pt x="1504656" y="258090"/>
                    <a:pt x="1468252" y="294495"/>
                    <a:pt x="1423345" y="294495"/>
                  </a:cubicBezTo>
                  <a:lnTo>
                    <a:pt x="81311" y="294495"/>
                  </a:lnTo>
                  <a:cubicBezTo>
                    <a:pt x="59746" y="294495"/>
                    <a:pt x="39064" y="285928"/>
                    <a:pt x="23815" y="270679"/>
                  </a:cubicBezTo>
                  <a:cubicBezTo>
                    <a:pt x="8567" y="255430"/>
                    <a:pt x="0" y="234749"/>
                    <a:pt x="0" y="213184"/>
                  </a:cubicBezTo>
                  <a:lnTo>
                    <a:pt x="0" y="81311"/>
                  </a:lnTo>
                  <a:cubicBezTo>
                    <a:pt x="0" y="59746"/>
                    <a:pt x="8567" y="39064"/>
                    <a:pt x="23815" y="23815"/>
                  </a:cubicBezTo>
                  <a:cubicBezTo>
                    <a:pt x="39064" y="8567"/>
                    <a:pt x="59746" y="0"/>
                    <a:pt x="81311" y="0"/>
                  </a:cubicBezTo>
                  <a:close/>
                </a:path>
              </a:pathLst>
            </a:custGeom>
            <a:solidFill>
              <a:srgbClr val="FFCA00"/>
            </a:solidFill>
            <a:ln cap="rnd">
              <a:noFill/>
              <a:prstDash val="solid"/>
              <a:round/>
            </a:ln>
          </p:spPr>
        </p:sp>
        <p:sp>
          <p:nvSpPr>
            <p:cNvPr id="26" name="TextBox 26"/>
            <p:cNvSpPr txBox="1"/>
            <p:nvPr/>
          </p:nvSpPr>
          <p:spPr>
            <a:xfrm>
              <a:off x="0" y="-38100"/>
              <a:ext cx="1504656" cy="33259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3285774" y="5289532"/>
            <a:ext cx="4855900" cy="950407"/>
            <a:chOff x="0" y="0"/>
            <a:chExt cx="1504656" cy="294495"/>
          </a:xfrm>
        </p:grpSpPr>
        <p:sp>
          <p:nvSpPr>
            <p:cNvPr id="28" name="Freeform 28"/>
            <p:cNvSpPr/>
            <p:nvPr/>
          </p:nvSpPr>
          <p:spPr>
            <a:xfrm>
              <a:off x="0" y="0"/>
              <a:ext cx="1504656" cy="294495"/>
            </a:xfrm>
            <a:custGeom>
              <a:avLst/>
              <a:gdLst/>
              <a:ahLst/>
              <a:cxnLst/>
              <a:rect l="l" t="t" r="r" b="b"/>
              <a:pathLst>
                <a:path w="1504656" h="294495">
                  <a:moveTo>
                    <a:pt x="81311" y="0"/>
                  </a:moveTo>
                  <a:lnTo>
                    <a:pt x="1423345" y="0"/>
                  </a:lnTo>
                  <a:cubicBezTo>
                    <a:pt x="1444910" y="0"/>
                    <a:pt x="1465592" y="8567"/>
                    <a:pt x="1480841" y="23815"/>
                  </a:cubicBezTo>
                  <a:cubicBezTo>
                    <a:pt x="1496090" y="39064"/>
                    <a:pt x="1504656" y="59746"/>
                    <a:pt x="1504656" y="81311"/>
                  </a:cubicBezTo>
                  <a:lnTo>
                    <a:pt x="1504656" y="213184"/>
                  </a:lnTo>
                  <a:cubicBezTo>
                    <a:pt x="1504656" y="258090"/>
                    <a:pt x="1468252" y="294495"/>
                    <a:pt x="1423345" y="294495"/>
                  </a:cubicBezTo>
                  <a:lnTo>
                    <a:pt x="81311" y="294495"/>
                  </a:lnTo>
                  <a:cubicBezTo>
                    <a:pt x="59746" y="294495"/>
                    <a:pt x="39064" y="285928"/>
                    <a:pt x="23815" y="270679"/>
                  </a:cubicBezTo>
                  <a:cubicBezTo>
                    <a:pt x="8567" y="255430"/>
                    <a:pt x="0" y="234749"/>
                    <a:pt x="0" y="213184"/>
                  </a:cubicBezTo>
                  <a:lnTo>
                    <a:pt x="0" y="81311"/>
                  </a:lnTo>
                  <a:cubicBezTo>
                    <a:pt x="0" y="59746"/>
                    <a:pt x="8567" y="39064"/>
                    <a:pt x="23815" y="23815"/>
                  </a:cubicBezTo>
                  <a:cubicBezTo>
                    <a:pt x="39064" y="8567"/>
                    <a:pt x="59746" y="0"/>
                    <a:pt x="81311" y="0"/>
                  </a:cubicBezTo>
                  <a:close/>
                </a:path>
              </a:pathLst>
            </a:custGeom>
            <a:solidFill>
              <a:srgbClr val="FFCA00"/>
            </a:solidFill>
            <a:ln cap="rnd">
              <a:noFill/>
              <a:prstDash val="solid"/>
              <a:round/>
            </a:ln>
          </p:spPr>
        </p:sp>
        <p:sp>
          <p:nvSpPr>
            <p:cNvPr id="29" name="TextBox 29"/>
            <p:cNvSpPr txBox="1"/>
            <p:nvPr/>
          </p:nvSpPr>
          <p:spPr>
            <a:xfrm>
              <a:off x="0" y="-38100"/>
              <a:ext cx="1504656" cy="33259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3285774" y="7883858"/>
            <a:ext cx="4855900" cy="950407"/>
            <a:chOff x="0" y="0"/>
            <a:chExt cx="1504656" cy="294495"/>
          </a:xfrm>
        </p:grpSpPr>
        <p:sp>
          <p:nvSpPr>
            <p:cNvPr id="31" name="Freeform 31"/>
            <p:cNvSpPr/>
            <p:nvPr/>
          </p:nvSpPr>
          <p:spPr>
            <a:xfrm>
              <a:off x="0" y="0"/>
              <a:ext cx="1504656" cy="294495"/>
            </a:xfrm>
            <a:custGeom>
              <a:avLst/>
              <a:gdLst/>
              <a:ahLst/>
              <a:cxnLst/>
              <a:rect l="l" t="t" r="r" b="b"/>
              <a:pathLst>
                <a:path w="1504656" h="294495">
                  <a:moveTo>
                    <a:pt x="81311" y="0"/>
                  </a:moveTo>
                  <a:lnTo>
                    <a:pt x="1423345" y="0"/>
                  </a:lnTo>
                  <a:cubicBezTo>
                    <a:pt x="1444910" y="0"/>
                    <a:pt x="1465592" y="8567"/>
                    <a:pt x="1480841" y="23815"/>
                  </a:cubicBezTo>
                  <a:cubicBezTo>
                    <a:pt x="1496090" y="39064"/>
                    <a:pt x="1504656" y="59746"/>
                    <a:pt x="1504656" y="81311"/>
                  </a:cubicBezTo>
                  <a:lnTo>
                    <a:pt x="1504656" y="213184"/>
                  </a:lnTo>
                  <a:cubicBezTo>
                    <a:pt x="1504656" y="258090"/>
                    <a:pt x="1468252" y="294495"/>
                    <a:pt x="1423345" y="294495"/>
                  </a:cubicBezTo>
                  <a:lnTo>
                    <a:pt x="81311" y="294495"/>
                  </a:lnTo>
                  <a:cubicBezTo>
                    <a:pt x="59746" y="294495"/>
                    <a:pt x="39064" y="285928"/>
                    <a:pt x="23815" y="270679"/>
                  </a:cubicBezTo>
                  <a:cubicBezTo>
                    <a:pt x="8567" y="255430"/>
                    <a:pt x="0" y="234749"/>
                    <a:pt x="0" y="213184"/>
                  </a:cubicBezTo>
                  <a:lnTo>
                    <a:pt x="0" y="81311"/>
                  </a:lnTo>
                  <a:cubicBezTo>
                    <a:pt x="0" y="59746"/>
                    <a:pt x="8567" y="39064"/>
                    <a:pt x="23815" y="23815"/>
                  </a:cubicBezTo>
                  <a:cubicBezTo>
                    <a:pt x="39064" y="8567"/>
                    <a:pt x="59746" y="0"/>
                    <a:pt x="81311" y="0"/>
                  </a:cubicBezTo>
                  <a:close/>
                </a:path>
              </a:pathLst>
            </a:custGeom>
            <a:solidFill>
              <a:srgbClr val="FFCA00"/>
            </a:solidFill>
            <a:ln cap="rnd">
              <a:noFill/>
              <a:prstDash val="solid"/>
              <a:round/>
            </a:ln>
          </p:spPr>
        </p:sp>
        <p:sp>
          <p:nvSpPr>
            <p:cNvPr id="32" name="TextBox 32"/>
            <p:cNvSpPr txBox="1"/>
            <p:nvPr/>
          </p:nvSpPr>
          <p:spPr>
            <a:xfrm>
              <a:off x="0" y="-38100"/>
              <a:ext cx="1504656" cy="332595"/>
            </a:xfrm>
            <a:prstGeom prst="rect">
              <a:avLst/>
            </a:prstGeom>
          </p:spPr>
          <p:txBody>
            <a:bodyPr lIns="50800" tIns="50800" rIns="50800" bIns="50800" rtlCol="0" anchor="ctr"/>
            <a:lstStyle/>
            <a:p>
              <a:pPr algn="ctr">
                <a:lnSpc>
                  <a:spcPts val="2659"/>
                </a:lnSpc>
              </a:pPr>
              <a:endParaRPr/>
            </a:p>
          </p:txBody>
        </p:sp>
      </p:grpSp>
      <p:sp>
        <p:nvSpPr>
          <p:cNvPr id="33" name="Freeform 33"/>
          <p:cNvSpPr/>
          <p:nvPr/>
        </p:nvSpPr>
        <p:spPr>
          <a:xfrm>
            <a:off x="2540656" y="4202800"/>
            <a:ext cx="728926" cy="598630"/>
          </a:xfrm>
          <a:custGeom>
            <a:avLst/>
            <a:gdLst/>
            <a:ahLst/>
            <a:cxnLst/>
            <a:rect l="l" t="t" r="r" b="b"/>
            <a:pathLst>
              <a:path w="728926" h="598630">
                <a:moveTo>
                  <a:pt x="0" y="0"/>
                </a:moveTo>
                <a:lnTo>
                  <a:pt x="728926" y="0"/>
                </a:lnTo>
                <a:lnTo>
                  <a:pt x="728926" y="598630"/>
                </a:lnTo>
                <a:lnTo>
                  <a:pt x="0" y="5986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4" name="Freeform 34"/>
          <p:cNvSpPr/>
          <p:nvPr/>
        </p:nvSpPr>
        <p:spPr>
          <a:xfrm>
            <a:off x="2540656" y="6842933"/>
            <a:ext cx="728926" cy="598630"/>
          </a:xfrm>
          <a:custGeom>
            <a:avLst/>
            <a:gdLst/>
            <a:ahLst/>
            <a:cxnLst/>
            <a:rect l="l" t="t" r="r" b="b"/>
            <a:pathLst>
              <a:path w="728926" h="598630">
                <a:moveTo>
                  <a:pt x="0" y="0"/>
                </a:moveTo>
                <a:lnTo>
                  <a:pt x="728926" y="0"/>
                </a:lnTo>
                <a:lnTo>
                  <a:pt x="728926" y="598630"/>
                </a:lnTo>
                <a:lnTo>
                  <a:pt x="0" y="5986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5" name="Freeform 35"/>
          <p:cNvSpPr/>
          <p:nvPr/>
        </p:nvSpPr>
        <p:spPr>
          <a:xfrm>
            <a:off x="2540656" y="5454156"/>
            <a:ext cx="728926" cy="598630"/>
          </a:xfrm>
          <a:custGeom>
            <a:avLst/>
            <a:gdLst/>
            <a:ahLst/>
            <a:cxnLst/>
            <a:rect l="l" t="t" r="r" b="b"/>
            <a:pathLst>
              <a:path w="728926" h="598630">
                <a:moveTo>
                  <a:pt x="0" y="0"/>
                </a:moveTo>
                <a:lnTo>
                  <a:pt x="728926" y="0"/>
                </a:lnTo>
                <a:lnTo>
                  <a:pt x="728926" y="598630"/>
                </a:lnTo>
                <a:lnTo>
                  <a:pt x="0" y="5986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6" name="Freeform 36"/>
          <p:cNvSpPr/>
          <p:nvPr/>
        </p:nvSpPr>
        <p:spPr>
          <a:xfrm>
            <a:off x="2540656" y="8094288"/>
            <a:ext cx="728926" cy="598630"/>
          </a:xfrm>
          <a:custGeom>
            <a:avLst/>
            <a:gdLst/>
            <a:ahLst/>
            <a:cxnLst/>
            <a:rect l="l" t="t" r="r" b="b"/>
            <a:pathLst>
              <a:path w="728926" h="598630">
                <a:moveTo>
                  <a:pt x="0" y="0"/>
                </a:moveTo>
                <a:lnTo>
                  <a:pt x="728926" y="0"/>
                </a:lnTo>
                <a:lnTo>
                  <a:pt x="728926" y="598630"/>
                </a:lnTo>
                <a:lnTo>
                  <a:pt x="0" y="5986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7" name="Freeform 37"/>
          <p:cNvSpPr/>
          <p:nvPr/>
        </p:nvSpPr>
        <p:spPr>
          <a:xfrm rot="838293">
            <a:off x="16710746" y="8033672"/>
            <a:ext cx="2793728" cy="3179207"/>
          </a:xfrm>
          <a:custGeom>
            <a:avLst/>
            <a:gdLst/>
            <a:ahLst/>
            <a:cxnLst/>
            <a:rect l="l" t="t" r="r" b="b"/>
            <a:pathLst>
              <a:path w="2793728" h="3179207">
                <a:moveTo>
                  <a:pt x="0" y="0"/>
                </a:moveTo>
                <a:lnTo>
                  <a:pt x="2793728" y="0"/>
                </a:lnTo>
                <a:lnTo>
                  <a:pt x="2793728" y="3179207"/>
                </a:lnTo>
                <a:lnTo>
                  <a:pt x="0" y="31792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8" name="Freeform 38"/>
          <p:cNvSpPr/>
          <p:nvPr/>
        </p:nvSpPr>
        <p:spPr>
          <a:xfrm rot="2627525">
            <a:off x="7576648" y="-176554"/>
            <a:ext cx="4559335" cy="4114800"/>
          </a:xfrm>
          <a:custGeom>
            <a:avLst/>
            <a:gdLst/>
            <a:ahLst/>
            <a:cxnLst/>
            <a:rect l="l" t="t" r="r" b="b"/>
            <a:pathLst>
              <a:path w="4559335" h="4114800">
                <a:moveTo>
                  <a:pt x="0" y="0"/>
                </a:moveTo>
                <a:lnTo>
                  <a:pt x="4559335" y="0"/>
                </a:lnTo>
                <a:lnTo>
                  <a:pt x="4559335"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9" name="TextBox 39"/>
          <p:cNvSpPr txBox="1"/>
          <p:nvPr/>
        </p:nvSpPr>
        <p:spPr>
          <a:xfrm>
            <a:off x="1025135" y="3252462"/>
            <a:ext cx="8399111" cy="556895"/>
          </a:xfrm>
          <a:prstGeom prst="rect">
            <a:avLst/>
          </a:prstGeom>
        </p:spPr>
        <p:txBody>
          <a:bodyPr lIns="0" tIns="0" rIns="0" bIns="0" rtlCol="0" anchor="t">
            <a:spAutoFit/>
          </a:bodyPr>
          <a:lstStyle/>
          <a:p>
            <a:pPr marL="0" lvl="0" indent="0" algn="ctr">
              <a:lnSpc>
                <a:spcPts val="4419"/>
              </a:lnSpc>
            </a:pPr>
            <a:r>
              <a:rPr lang="en-US" sz="3399">
                <a:solidFill>
                  <a:srgbClr val="000000"/>
                </a:solidFill>
                <a:latin typeface="Dreaming Outloud Sans"/>
                <a:ea typeface="Dreaming Outloud Sans"/>
                <a:cs typeface="Dreaming Outloud Sans"/>
                <a:sym typeface="Dreaming Outloud Sans"/>
              </a:rPr>
              <a:t>Вибирайте свіжі інгредієнти, серед яких:</a:t>
            </a:r>
          </a:p>
        </p:txBody>
      </p:sp>
      <p:sp>
        <p:nvSpPr>
          <p:cNvPr id="40" name="TextBox 40"/>
          <p:cNvSpPr txBox="1"/>
          <p:nvPr/>
        </p:nvSpPr>
        <p:spPr>
          <a:xfrm>
            <a:off x="3900790" y="4086092"/>
            <a:ext cx="3625868" cy="715645"/>
          </a:xfrm>
          <a:prstGeom prst="rect">
            <a:avLst/>
          </a:prstGeom>
        </p:spPr>
        <p:txBody>
          <a:bodyPr lIns="0" tIns="0" rIns="0" bIns="0" rtlCol="0" anchor="t">
            <a:spAutoFit/>
          </a:bodyPr>
          <a:lstStyle/>
          <a:p>
            <a:pPr marL="0" lvl="0" indent="0" algn="ctr">
              <a:lnSpc>
                <a:spcPts val="5719"/>
              </a:lnSpc>
            </a:pPr>
            <a:r>
              <a:rPr lang="en-US" sz="4399">
                <a:solidFill>
                  <a:srgbClr val="000000"/>
                </a:solidFill>
                <a:latin typeface="Dreaming Outloud Sans"/>
                <a:ea typeface="Dreaming Outloud Sans"/>
                <a:cs typeface="Dreaming Outloud Sans"/>
                <a:sym typeface="Dreaming Outloud Sans"/>
              </a:rPr>
              <a:t>ОВОЧІ</a:t>
            </a:r>
          </a:p>
        </p:txBody>
      </p:sp>
      <p:sp>
        <p:nvSpPr>
          <p:cNvPr id="41" name="TextBox 41"/>
          <p:cNvSpPr txBox="1"/>
          <p:nvPr/>
        </p:nvSpPr>
        <p:spPr>
          <a:xfrm>
            <a:off x="3593282" y="6678075"/>
            <a:ext cx="4240884" cy="715645"/>
          </a:xfrm>
          <a:prstGeom prst="rect">
            <a:avLst/>
          </a:prstGeom>
        </p:spPr>
        <p:txBody>
          <a:bodyPr lIns="0" tIns="0" rIns="0" bIns="0" rtlCol="0" anchor="t">
            <a:spAutoFit/>
          </a:bodyPr>
          <a:lstStyle/>
          <a:p>
            <a:pPr marL="0" lvl="0" indent="0" algn="ctr">
              <a:lnSpc>
                <a:spcPts val="5719"/>
              </a:lnSpc>
            </a:pPr>
            <a:r>
              <a:rPr lang="en-US" sz="4399">
                <a:solidFill>
                  <a:srgbClr val="000000"/>
                </a:solidFill>
                <a:latin typeface="Dreaming Outloud Sans"/>
                <a:ea typeface="Dreaming Outloud Sans"/>
                <a:cs typeface="Dreaming Outloud Sans"/>
                <a:sym typeface="Dreaming Outloud Sans"/>
              </a:rPr>
              <a:t>ЦІЛЬНІ ЗЕРНА</a:t>
            </a:r>
          </a:p>
        </p:txBody>
      </p:sp>
      <p:sp>
        <p:nvSpPr>
          <p:cNvPr id="42" name="TextBox 42"/>
          <p:cNvSpPr txBox="1"/>
          <p:nvPr/>
        </p:nvSpPr>
        <p:spPr>
          <a:xfrm>
            <a:off x="3900790" y="5384627"/>
            <a:ext cx="3625868" cy="715645"/>
          </a:xfrm>
          <a:prstGeom prst="rect">
            <a:avLst/>
          </a:prstGeom>
        </p:spPr>
        <p:txBody>
          <a:bodyPr lIns="0" tIns="0" rIns="0" bIns="0" rtlCol="0" anchor="t">
            <a:spAutoFit/>
          </a:bodyPr>
          <a:lstStyle/>
          <a:p>
            <a:pPr marL="0" lvl="0" indent="0" algn="ctr">
              <a:lnSpc>
                <a:spcPts val="5719"/>
              </a:lnSpc>
            </a:pPr>
            <a:r>
              <a:rPr lang="en-US" sz="4399">
                <a:solidFill>
                  <a:srgbClr val="000000"/>
                </a:solidFill>
                <a:latin typeface="Dreaming Outloud Sans"/>
                <a:ea typeface="Dreaming Outloud Sans"/>
                <a:cs typeface="Dreaming Outloud Sans"/>
                <a:sym typeface="Dreaming Outloud Sans"/>
              </a:rPr>
              <a:t>ФРУКТИ</a:t>
            </a:r>
          </a:p>
        </p:txBody>
      </p:sp>
      <p:sp>
        <p:nvSpPr>
          <p:cNvPr id="43" name="TextBox 43"/>
          <p:cNvSpPr txBox="1"/>
          <p:nvPr/>
        </p:nvSpPr>
        <p:spPr>
          <a:xfrm>
            <a:off x="3593282" y="7987105"/>
            <a:ext cx="4240884" cy="679641"/>
          </a:xfrm>
          <a:prstGeom prst="rect">
            <a:avLst/>
          </a:prstGeom>
        </p:spPr>
        <p:txBody>
          <a:bodyPr lIns="0" tIns="0" rIns="0" bIns="0" rtlCol="0" anchor="t">
            <a:spAutoFit/>
          </a:bodyPr>
          <a:lstStyle/>
          <a:p>
            <a:pPr marL="0" lvl="0" indent="0" algn="ctr">
              <a:lnSpc>
                <a:spcPts val="5505"/>
              </a:lnSpc>
            </a:pPr>
            <a:r>
              <a:rPr lang="en-US" sz="4234">
                <a:solidFill>
                  <a:srgbClr val="000000"/>
                </a:solidFill>
                <a:latin typeface="Dreaming Outloud Sans"/>
                <a:ea typeface="Dreaming Outloud Sans"/>
                <a:cs typeface="Dreaming Outloud Sans"/>
                <a:sym typeface="Dreaming Outloud Sans"/>
              </a:rPr>
              <a:t>НЕЖИРНІ БІЛКИ</a:t>
            </a:r>
          </a:p>
        </p:txBody>
      </p:sp>
      <p:sp>
        <p:nvSpPr>
          <p:cNvPr id="44" name="TextBox 44"/>
          <p:cNvSpPr txBox="1"/>
          <p:nvPr/>
        </p:nvSpPr>
        <p:spPr>
          <a:xfrm>
            <a:off x="1650487" y="1945801"/>
            <a:ext cx="7155537" cy="1185004"/>
          </a:xfrm>
          <a:prstGeom prst="rect">
            <a:avLst/>
          </a:prstGeom>
        </p:spPr>
        <p:txBody>
          <a:bodyPr lIns="0" tIns="0" rIns="0" bIns="0" rtlCol="0" anchor="t">
            <a:spAutoFit/>
          </a:bodyPr>
          <a:lstStyle/>
          <a:p>
            <a:pPr marL="0" lvl="0" indent="0" algn="ctr">
              <a:lnSpc>
                <a:spcPts val="4641"/>
              </a:lnSpc>
              <a:spcBef>
                <a:spcPct val="0"/>
              </a:spcBef>
            </a:pPr>
            <a:r>
              <a:rPr lang="en-US" sz="4641">
                <a:solidFill>
                  <a:srgbClr val="3F8226"/>
                </a:solidFill>
                <a:latin typeface="Swung Note"/>
                <a:ea typeface="Swung Note"/>
                <a:cs typeface="Swung Note"/>
                <a:sym typeface="Swung Note"/>
              </a:rPr>
              <a:t>Цільні продукти </a:t>
            </a:r>
            <a:endParaRPr lang="uk-UA" sz="4641">
              <a:solidFill>
                <a:srgbClr val="3F8226"/>
              </a:solidFill>
              <a:latin typeface="Swung Note"/>
              <a:ea typeface="Swung Note"/>
              <a:cs typeface="Swung Note"/>
              <a:sym typeface="Swung Note"/>
            </a:endParaRPr>
          </a:p>
          <a:p>
            <a:pPr marL="0" lvl="0" indent="0" algn="ctr">
              <a:lnSpc>
                <a:spcPts val="4641"/>
              </a:lnSpc>
              <a:spcBef>
                <a:spcPct val="0"/>
              </a:spcBef>
            </a:pPr>
            <a:r>
              <a:rPr lang="en-US" sz="4641">
                <a:solidFill>
                  <a:srgbClr val="3F8226"/>
                </a:solidFill>
                <a:latin typeface="Swung Note"/>
                <a:ea typeface="Swung Note"/>
                <a:cs typeface="Swung Note"/>
                <a:sym typeface="Swung Note"/>
              </a:rPr>
              <a:t>харчування</a:t>
            </a:r>
          </a:p>
        </p:txBody>
      </p:sp>
      <p:grpSp>
        <p:nvGrpSpPr>
          <p:cNvPr id="45" name="Group 45"/>
          <p:cNvGrpSpPr/>
          <p:nvPr/>
        </p:nvGrpSpPr>
        <p:grpSpPr>
          <a:xfrm>
            <a:off x="4000052" y="1716129"/>
            <a:ext cx="2456406" cy="143947"/>
            <a:chOff x="0" y="0"/>
            <a:chExt cx="646955" cy="37912"/>
          </a:xfrm>
        </p:grpSpPr>
        <p:sp>
          <p:nvSpPr>
            <p:cNvPr id="46" name="Freeform 46"/>
            <p:cNvSpPr/>
            <p:nvPr/>
          </p:nvSpPr>
          <p:spPr>
            <a:xfrm>
              <a:off x="0" y="0"/>
              <a:ext cx="646955" cy="37912"/>
            </a:xfrm>
            <a:custGeom>
              <a:avLst/>
              <a:gdLst/>
              <a:ahLst/>
              <a:cxnLst/>
              <a:rect l="l" t="t" r="r" b="b"/>
              <a:pathLst>
                <a:path w="646955" h="37912">
                  <a:moveTo>
                    <a:pt x="18956" y="0"/>
                  </a:moveTo>
                  <a:lnTo>
                    <a:pt x="627999" y="0"/>
                  </a:lnTo>
                  <a:cubicBezTo>
                    <a:pt x="638468" y="0"/>
                    <a:pt x="646955" y="8487"/>
                    <a:pt x="646955" y="18956"/>
                  </a:cubicBezTo>
                  <a:lnTo>
                    <a:pt x="646955" y="18956"/>
                  </a:lnTo>
                  <a:cubicBezTo>
                    <a:pt x="646955" y="23983"/>
                    <a:pt x="644958" y="28805"/>
                    <a:pt x="641403" y="32360"/>
                  </a:cubicBezTo>
                  <a:cubicBezTo>
                    <a:pt x="637848" y="35915"/>
                    <a:pt x="633026" y="37912"/>
                    <a:pt x="627999" y="37912"/>
                  </a:cubicBezTo>
                  <a:lnTo>
                    <a:pt x="18956" y="37912"/>
                  </a:lnTo>
                  <a:cubicBezTo>
                    <a:pt x="13929" y="37912"/>
                    <a:pt x="9107" y="35915"/>
                    <a:pt x="5552" y="32360"/>
                  </a:cubicBezTo>
                  <a:cubicBezTo>
                    <a:pt x="1997" y="28805"/>
                    <a:pt x="0" y="23983"/>
                    <a:pt x="0" y="18956"/>
                  </a:cubicBezTo>
                  <a:lnTo>
                    <a:pt x="0" y="18956"/>
                  </a:lnTo>
                  <a:cubicBezTo>
                    <a:pt x="0" y="13929"/>
                    <a:pt x="1997" y="9107"/>
                    <a:pt x="5552" y="5552"/>
                  </a:cubicBezTo>
                  <a:cubicBezTo>
                    <a:pt x="9107" y="1997"/>
                    <a:pt x="13929" y="0"/>
                    <a:pt x="18956" y="0"/>
                  </a:cubicBezTo>
                  <a:close/>
                </a:path>
              </a:pathLst>
            </a:custGeom>
            <a:solidFill>
              <a:srgbClr val="50903A"/>
            </a:solidFill>
            <a:ln cap="rnd">
              <a:noFill/>
              <a:prstDash val="solid"/>
              <a:round/>
            </a:ln>
          </p:spPr>
        </p:sp>
        <p:sp>
          <p:nvSpPr>
            <p:cNvPr id="47" name="TextBox 47"/>
            <p:cNvSpPr txBox="1"/>
            <p:nvPr/>
          </p:nvSpPr>
          <p:spPr>
            <a:xfrm>
              <a:off x="0" y="-38100"/>
              <a:ext cx="646955" cy="76012"/>
            </a:xfrm>
            <a:prstGeom prst="rect">
              <a:avLst/>
            </a:prstGeom>
          </p:spPr>
          <p:txBody>
            <a:bodyPr lIns="50800" tIns="50800" rIns="50800" bIns="50800" rtlCol="0" anchor="ctr"/>
            <a:lstStyle/>
            <a:p>
              <a:pPr algn="ctr">
                <a:lnSpc>
                  <a:spcPts val="2659"/>
                </a:lnSpc>
              </a:pPr>
              <a:endParaRPr/>
            </a:p>
          </p:txBody>
        </p:sp>
      </p:grpSp>
      <p:sp>
        <p:nvSpPr>
          <p:cNvPr id="48" name="Freeform 48"/>
          <p:cNvSpPr/>
          <p:nvPr/>
        </p:nvSpPr>
        <p:spPr>
          <a:xfrm rot="-811671">
            <a:off x="-73016" y="4377004"/>
            <a:ext cx="2447613" cy="2966804"/>
          </a:xfrm>
          <a:custGeom>
            <a:avLst/>
            <a:gdLst/>
            <a:ahLst/>
            <a:cxnLst/>
            <a:rect l="l" t="t" r="r" b="b"/>
            <a:pathLst>
              <a:path w="2447613" h="2966804">
                <a:moveTo>
                  <a:pt x="0" y="0"/>
                </a:moveTo>
                <a:lnTo>
                  <a:pt x="2447613" y="0"/>
                </a:lnTo>
                <a:lnTo>
                  <a:pt x="2447613" y="2966804"/>
                </a:lnTo>
                <a:lnTo>
                  <a:pt x="0" y="29668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C8"/>
        </a:solidFill>
        <a:effectLst/>
      </p:bgPr>
    </p:bg>
    <p:spTree>
      <p:nvGrpSpPr>
        <p:cNvPr id="1" name=""/>
        <p:cNvGrpSpPr/>
        <p:nvPr/>
      </p:nvGrpSpPr>
      <p:grpSpPr>
        <a:xfrm>
          <a:off x="0" y="0"/>
          <a:ext cx="0" cy="0"/>
          <a:chOff x="0" y="0"/>
          <a:chExt cx="0" cy="0"/>
        </a:xfrm>
      </p:grpSpPr>
      <p:sp>
        <p:nvSpPr>
          <p:cNvPr id="2" name="Freeform 2"/>
          <p:cNvSpPr/>
          <p:nvPr/>
        </p:nvSpPr>
        <p:spPr>
          <a:xfrm>
            <a:off x="-1216591" y="-1562871"/>
            <a:ext cx="19930721" cy="14823473"/>
          </a:xfrm>
          <a:custGeom>
            <a:avLst/>
            <a:gdLst/>
            <a:ahLst/>
            <a:cxnLst/>
            <a:rect l="l" t="t" r="r" b="b"/>
            <a:pathLst>
              <a:path w="19930721" h="14823473">
                <a:moveTo>
                  <a:pt x="0" y="0"/>
                </a:moveTo>
                <a:lnTo>
                  <a:pt x="19930721" y="0"/>
                </a:lnTo>
                <a:lnTo>
                  <a:pt x="19930721" y="14823473"/>
                </a:lnTo>
                <a:lnTo>
                  <a:pt x="0" y="14823473"/>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1829176" y="2148534"/>
            <a:ext cx="2456406" cy="143947"/>
            <a:chOff x="0" y="0"/>
            <a:chExt cx="646955" cy="37912"/>
          </a:xfrm>
        </p:grpSpPr>
        <p:sp>
          <p:nvSpPr>
            <p:cNvPr id="4" name="Freeform 4"/>
            <p:cNvSpPr/>
            <p:nvPr/>
          </p:nvSpPr>
          <p:spPr>
            <a:xfrm>
              <a:off x="0" y="0"/>
              <a:ext cx="646955" cy="37912"/>
            </a:xfrm>
            <a:custGeom>
              <a:avLst/>
              <a:gdLst/>
              <a:ahLst/>
              <a:cxnLst/>
              <a:rect l="l" t="t" r="r" b="b"/>
              <a:pathLst>
                <a:path w="646955" h="37912">
                  <a:moveTo>
                    <a:pt x="18956" y="0"/>
                  </a:moveTo>
                  <a:lnTo>
                    <a:pt x="627999" y="0"/>
                  </a:lnTo>
                  <a:cubicBezTo>
                    <a:pt x="638468" y="0"/>
                    <a:pt x="646955" y="8487"/>
                    <a:pt x="646955" y="18956"/>
                  </a:cubicBezTo>
                  <a:lnTo>
                    <a:pt x="646955" y="18956"/>
                  </a:lnTo>
                  <a:cubicBezTo>
                    <a:pt x="646955" y="23983"/>
                    <a:pt x="644958" y="28805"/>
                    <a:pt x="641403" y="32360"/>
                  </a:cubicBezTo>
                  <a:cubicBezTo>
                    <a:pt x="637848" y="35915"/>
                    <a:pt x="633026" y="37912"/>
                    <a:pt x="627999" y="37912"/>
                  </a:cubicBezTo>
                  <a:lnTo>
                    <a:pt x="18956" y="37912"/>
                  </a:lnTo>
                  <a:cubicBezTo>
                    <a:pt x="13929" y="37912"/>
                    <a:pt x="9107" y="35915"/>
                    <a:pt x="5552" y="32360"/>
                  </a:cubicBezTo>
                  <a:cubicBezTo>
                    <a:pt x="1997" y="28805"/>
                    <a:pt x="0" y="23983"/>
                    <a:pt x="0" y="18956"/>
                  </a:cubicBezTo>
                  <a:lnTo>
                    <a:pt x="0" y="18956"/>
                  </a:lnTo>
                  <a:cubicBezTo>
                    <a:pt x="0" y="13929"/>
                    <a:pt x="1997" y="9107"/>
                    <a:pt x="5552" y="5552"/>
                  </a:cubicBezTo>
                  <a:cubicBezTo>
                    <a:pt x="9107" y="1997"/>
                    <a:pt x="13929" y="0"/>
                    <a:pt x="18956" y="0"/>
                  </a:cubicBezTo>
                  <a:close/>
                </a:path>
              </a:pathLst>
            </a:custGeom>
            <a:solidFill>
              <a:srgbClr val="50903A"/>
            </a:solidFill>
            <a:ln cap="rnd">
              <a:noFill/>
              <a:prstDash val="solid"/>
              <a:round/>
            </a:ln>
          </p:spPr>
        </p:sp>
        <p:sp>
          <p:nvSpPr>
            <p:cNvPr id="5" name="TextBox 5"/>
            <p:cNvSpPr txBox="1"/>
            <p:nvPr/>
          </p:nvSpPr>
          <p:spPr>
            <a:xfrm>
              <a:off x="0" y="-38100"/>
              <a:ext cx="646955" cy="76012"/>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5400000">
            <a:off x="1141155" y="2789558"/>
            <a:ext cx="10287000" cy="4638908"/>
            <a:chOff x="0" y="0"/>
            <a:chExt cx="2709333" cy="1221770"/>
          </a:xfrm>
        </p:grpSpPr>
        <p:sp>
          <p:nvSpPr>
            <p:cNvPr id="7" name="Freeform 7"/>
            <p:cNvSpPr/>
            <p:nvPr/>
          </p:nvSpPr>
          <p:spPr>
            <a:xfrm>
              <a:off x="0" y="0"/>
              <a:ext cx="2709333" cy="1221770"/>
            </a:xfrm>
            <a:custGeom>
              <a:avLst/>
              <a:gdLst/>
              <a:ahLst/>
              <a:cxnLst/>
              <a:rect l="l" t="t" r="r" b="b"/>
              <a:pathLst>
                <a:path w="2709333" h="1221770">
                  <a:moveTo>
                    <a:pt x="0" y="0"/>
                  </a:moveTo>
                  <a:lnTo>
                    <a:pt x="2709333" y="0"/>
                  </a:lnTo>
                  <a:lnTo>
                    <a:pt x="2709333" y="1221770"/>
                  </a:lnTo>
                  <a:lnTo>
                    <a:pt x="0" y="1221770"/>
                  </a:lnTo>
                  <a:close/>
                </a:path>
              </a:pathLst>
            </a:custGeom>
            <a:solidFill>
              <a:srgbClr val="50903A"/>
            </a:solidFill>
          </p:spPr>
        </p:sp>
        <p:sp>
          <p:nvSpPr>
            <p:cNvPr id="8" name="TextBox 8"/>
            <p:cNvSpPr txBox="1"/>
            <p:nvPr/>
          </p:nvSpPr>
          <p:spPr>
            <a:xfrm>
              <a:off x="0" y="-38100"/>
              <a:ext cx="2709333" cy="125987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2890954" y="2890954"/>
            <a:ext cx="10287000" cy="4505092"/>
            <a:chOff x="0" y="0"/>
            <a:chExt cx="2709333" cy="1186526"/>
          </a:xfrm>
        </p:grpSpPr>
        <p:sp>
          <p:nvSpPr>
            <p:cNvPr id="10" name="Freeform 10"/>
            <p:cNvSpPr/>
            <p:nvPr/>
          </p:nvSpPr>
          <p:spPr>
            <a:xfrm>
              <a:off x="0" y="0"/>
              <a:ext cx="2709333" cy="1186526"/>
            </a:xfrm>
            <a:custGeom>
              <a:avLst/>
              <a:gdLst/>
              <a:ahLst/>
              <a:cxnLst/>
              <a:rect l="l" t="t" r="r" b="b"/>
              <a:pathLst>
                <a:path w="2709333" h="1186526">
                  <a:moveTo>
                    <a:pt x="0" y="0"/>
                  </a:moveTo>
                  <a:lnTo>
                    <a:pt x="2709333" y="0"/>
                  </a:lnTo>
                  <a:lnTo>
                    <a:pt x="2709333" y="1186526"/>
                  </a:lnTo>
                  <a:lnTo>
                    <a:pt x="0" y="1186526"/>
                  </a:lnTo>
                  <a:close/>
                </a:path>
              </a:pathLst>
            </a:custGeom>
            <a:solidFill>
              <a:srgbClr val="FFCA41"/>
            </a:solidFill>
          </p:spPr>
        </p:sp>
        <p:sp>
          <p:nvSpPr>
            <p:cNvPr id="11" name="TextBox 11"/>
            <p:cNvSpPr txBox="1"/>
            <p:nvPr/>
          </p:nvSpPr>
          <p:spPr>
            <a:xfrm>
              <a:off x="0" y="-38100"/>
              <a:ext cx="2709333" cy="1224626"/>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a:off x="-968796" y="-1562871"/>
            <a:ext cx="5481187" cy="5957811"/>
          </a:xfrm>
          <a:custGeom>
            <a:avLst/>
            <a:gdLst/>
            <a:ahLst/>
            <a:cxnLst/>
            <a:rect l="l" t="t" r="r" b="b"/>
            <a:pathLst>
              <a:path w="5481187" h="5957811">
                <a:moveTo>
                  <a:pt x="0" y="0"/>
                </a:moveTo>
                <a:lnTo>
                  <a:pt x="5481186" y="0"/>
                </a:lnTo>
                <a:lnTo>
                  <a:pt x="5481186" y="5957811"/>
                </a:lnTo>
                <a:lnTo>
                  <a:pt x="0" y="59578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4247873" y="408316"/>
            <a:ext cx="4356236" cy="6301969"/>
          </a:xfrm>
          <a:custGeom>
            <a:avLst/>
            <a:gdLst/>
            <a:ahLst/>
            <a:cxnLst/>
            <a:rect l="l" t="t" r="r" b="b"/>
            <a:pathLst>
              <a:path w="4356236" h="6301969">
                <a:moveTo>
                  <a:pt x="0" y="0"/>
                </a:moveTo>
                <a:lnTo>
                  <a:pt x="4356237" y="0"/>
                </a:lnTo>
                <a:lnTo>
                  <a:pt x="4356237" y="6301969"/>
                </a:lnTo>
                <a:lnTo>
                  <a:pt x="0" y="63019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flipH="1">
            <a:off x="-1394375" y="2544634"/>
            <a:ext cx="8712472" cy="8331301"/>
          </a:xfrm>
          <a:custGeom>
            <a:avLst/>
            <a:gdLst/>
            <a:ahLst/>
            <a:cxnLst/>
            <a:rect l="l" t="t" r="r" b="b"/>
            <a:pathLst>
              <a:path w="8712472" h="8331301">
                <a:moveTo>
                  <a:pt x="8712472" y="0"/>
                </a:moveTo>
                <a:lnTo>
                  <a:pt x="0" y="0"/>
                </a:lnTo>
                <a:lnTo>
                  <a:pt x="0" y="8331302"/>
                </a:lnTo>
                <a:lnTo>
                  <a:pt x="8712472" y="8331302"/>
                </a:lnTo>
                <a:lnTo>
                  <a:pt x="8712472"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505952">
            <a:off x="13509107" y="7803397"/>
            <a:ext cx="5570384" cy="2785192"/>
          </a:xfrm>
          <a:custGeom>
            <a:avLst/>
            <a:gdLst/>
            <a:ahLst/>
            <a:cxnLst/>
            <a:rect l="l" t="t" r="r" b="b"/>
            <a:pathLst>
              <a:path w="5570384" h="2785192">
                <a:moveTo>
                  <a:pt x="0" y="0"/>
                </a:moveTo>
                <a:lnTo>
                  <a:pt x="5570384" y="0"/>
                </a:lnTo>
                <a:lnTo>
                  <a:pt x="5570384" y="2785192"/>
                </a:lnTo>
                <a:lnTo>
                  <a:pt x="0" y="27851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rot="1303471">
            <a:off x="14089006" y="-257237"/>
            <a:ext cx="3960129" cy="2524582"/>
          </a:xfrm>
          <a:custGeom>
            <a:avLst/>
            <a:gdLst/>
            <a:ahLst/>
            <a:cxnLst/>
            <a:rect l="l" t="t" r="r" b="b"/>
            <a:pathLst>
              <a:path w="3960129" h="2524582">
                <a:moveTo>
                  <a:pt x="0" y="0"/>
                </a:moveTo>
                <a:lnTo>
                  <a:pt x="3960129" y="0"/>
                </a:lnTo>
                <a:lnTo>
                  <a:pt x="3960129" y="2524582"/>
                </a:lnTo>
                <a:lnTo>
                  <a:pt x="0" y="252458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7" name="TextBox 17"/>
          <p:cNvSpPr txBox="1"/>
          <p:nvPr/>
        </p:nvSpPr>
        <p:spPr>
          <a:xfrm>
            <a:off x="8926555" y="4690214"/>
            <a:ext cx="8294646" cy="3770263"/>
          </a:xfrm>
          <a:prstGeom prst="rect">
            <a:avLst/>
          </a:prstGeom>
        </p:spPr>
        <p:txBody>
          <a:bodyPr wrap="square" lIns="0" tIns="0" rIns="0" bIns="0" rtlCol="0" anchor="t">
            <a:spAutoFit/>
          </a:bodyPr>
          <a:lstStyle/>
          <a:p>
            <a:pPr marL="0" lvl="0" indent="0" algn="ctr">
              <a:lnSpc>
                <a:spcPts val="4226"/>
              </a:lnSpc>
            </a:pPr>
            <a:r>
              <a:rPr lang="en-US" sz="3251">
                <a:solidFill>
                  <a:srgbClr val="000000"/>
                </a:solidFill>
                <a:latin typeface="Dreaming Outloud Sans"/>
                <a:ea typeface="Dreaming Outloud Sans"/>
                <a:cs typeface="Dreaming Outloud Sans"/>
                <a:sym typeface="Dreaming Outloud Sans"/>
              </a:rPr>
              <a:t>Зосередьтеся на цілісних, необроблених продуктах, таких як свіжі фрукти, овочі, нежирне м’ясо, свіжоморожена морська риба, горіхи та насіння. Оброблені харчові продукти часто містять добавки, які можуть завдати шкоди вашому здоров’ю, якщо споживати їх у надмірній кількості</a:t>
            </a:r>
          </a:p>
        </p:txBody>
      </p:sp>
      <p:sp>
        <p:nvSpPr>
          <p:cNvPr id="18" name="TextBox 18"/>
          <p:cNvSpPr txBox="1"/>
          <p:nvPr/>
        </p:nvSpPr>
        <p:spPr>
          <a:xfrm>
            <a:off x="9479611" y="2507084"/>
            <a:ext cx="8565600" cy="1887856"/>
          </a:xfrm>
          <a:prstGeom prst="rect">
            <a:avLst/>
          </a:prstGeom>
        </p:spPr>
        <p:txBody>
          <a:bodyPr lIns="0" tIns="0" rIns="0" bIns="0" rtlCol="0" anchor="t">
            <a:spAutoFit/>
          </a:bodyPr>
          <a:lstStyle/>
          <a:p>
            <a:pPr marL="0" lvl="0" indent="0" algn="ctr">
              <a:lnSpc>
                <a:spcPts val="7200"/>
              </a:lnSpc>
              <a:spcBef>
                <a:spcPct val="0"/>
              </a:spcBef>
            </a:pPr>
            <a:r>
              <a:rPr lang="en-US" sz="7200">
                <a:solidFill>
                  <a:srgbClr val="3F8226"/>
                </a:solidFill>
                <a:latin typeface="Swung Note"/>
                <a:ea typeface="Swung Note"/>
                <a:cs typeface="Swung Note"/>
                <a:sym typeface="Swung Note"/>
              </a:rPr>
              <a:t>Техніка здорового приготування їжі</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C8"/>
        </a:solidFill>
        <a:effectLst/>
      </p:bgPr>
    </p:bg>
    <p:spTree>
      <p:nvGrpSpPr>
        <p:cNvPr id="1" name=""/>
        <p:cNvGrpSpPr/>
        <p:nvPr/>
      </p:nvGrpSpPr>
      <p:grpSpPr>
        <a:xfrm>
          <a:off x="0" y="0"/>
          <a:ext cx="0" cy="0"/>
          <a:chOff x="0" y="0"/>
          <a:chExt cx="0" cy="0"/>
        </a:xfrm>
      </p:grpSpPr>
      <p:sp>
        <p:nvSpPr>
          <p:cNvPr id="2" name="Freeform 2"/>
          <p:cNvSpPr/>
          <p:nvPr/>
        </p:nvSpPr>
        <p:spPr>
          <a:xfrm>
            <a:off x="-318808" y="-43344"/>
            <a:ext cx="19930721" cy="14823473"/>
          </a:xfrm>
          <a:custGeom>
            <a:avLst/>
            <a:gdLst/>
            <a:ahLst/>
            <a:cxnLst/>
            <a:rect l="l" t="t" r="r" b="b"/>
            <a:pathLst>
              <a:path w="19930721" h="14823473">
                <a:moveTo>
                  <a:pt x="0" y="0"/>
                </a:moveTo>
                <a:lnTo>
                  <a:pt x="19930721" y="0"/>
                </a:lnTo>
                <a:lnTo>
                  <a:pt x="19930721" y="14823473"/>
                </a:lnTo>
                <a:lnTo>
                  <a:pt x="0" y="14823473"/>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sp>
      <p:sp>
        <p:nvSpPr>
          <p:cNvPr id="10" name="Freeform 10"/>
          <p:cNvSpPr/>
          <p:nvPr/>
        </p:nvSpPr>
        <p:spPr>
          <a:xfrm>
            <a:off x="-583027" y="-419100"/>
            <a:ext cx="3799780" cy="3780781"/>
          </a:xfrm>
          <a:custGeom>
            <a:avLst/>
            <a:gdLst/>
            <a:ahLst/>
            <a:cxnLst/>
            <a:rect l="l" t="t" r="r" b="b"/>
            <a:pathLst>
              <a:path w="3799780" h="3780781">
                <a:moveTo>
                  <a:pt x="0" y="0"/>
                </a:moveTo>
                <a:lnTo>
                  <a:pt x="3799780" y="0"/>
                </a:lnTo>
                <a:lnTo>
                  <a:pt x="3799780" y="3780781"/>
                </a:lnTo>
                <a:lnTo>
                  <a:pt x="0" y="3780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1645821">
            <a:off x="10504161" y="-583210"/>
            <a:ext cx="4292637" cy="3906299"/>
          </a:xfrm>
          <a:custGeom>
            <a:avLst/>
            <a:gdLst/>
            <a:ahLst/>
            <a:cxnLst/>
            <a:rect l="l" t="t" r="r" b="b"/>
            <a:pathLst>
              <a:path w="4292637" h="3906299">
                <a:moveTo>
                  <a:pt x="0" y="0"/>
                </a:moveTo>
                <a:lnTo>
                  <a:pt x="4292637" y="0"/>
                </a:lnTo>
                <a:lnTo>
                  <a:pt x="4292637" y="3906299"/>
                </a:lnTo>
                <a:lnTo>
                  <a:pt x="0" y="39062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 name="Group 3"/>
          <p:cNvGrpSpPr/>
          <p:nvPr/>
        </p:nvGrpSpPr>
        <p:grpSpPr>
          <a:xfrm>
            <a:off x="-371118" y="8515672"/>
            <a:ext cx="19678730" cy="5905341"/>
            <a:chOff x="0" y="0"/>
            <a:chExt cx="5182875" cy="1555316"/>
          </a:xfrm>
        </p:grpSpPr>
        <p:sp>
          <p:nvSpPr>
            <p:cNvPr id="4" name="Freeform 4"/>
            <p:cNvSpPr/>
            <p:nvPr/>
          </p:nvSpPr>
          <p:spPr>
            <a:xfrm>
              <a:off x="0" y="0"/>
              <a:ext cx="5182876" cy="1555316"/>
            </a:xfrm>
            <a:custGeom>
              <a:avLst/>
              <a:gdLst/>
              <a:ahLst/>
              <a:cxnLst/>
              <a:rect l="l" t="t" r="r" b="b"/>
              <a:pathLst>
                <a:path w="5182876" h="1555316">
                  <a:moveTo>
                    <a:pt x="0" y="0"/>
                  </a:moveTo>
                  <a:lnTo>
                    <a:pt x="5182876" y="0"/>
                  </a:lnTo>
                  <a:lnTo>
                    <a:pt x="5182876" y="1555316"/>
                  </a:lnTo>
                  <a:lnTo>
                    <a:pt x="0" y="1555316"/>
                  </a:lnTo>
                  <a:close/>
                </a:path>
              </a:pathLst>
            </a:custGeom>
            <a:solidFill>
              <a:srgbClr val="3F8226"/>
            </a:solidFill>
          </p:spPr>
        </p:sp>
        <p:sp>
          <p:nvSpPr>
            <p:cNvPr id="5" name="TextBox 5"/>
            <p:cNvSpPr txBox="1"/>
            <p:nvPr/>
          </p:nvSpPr>
          <p:spPr>
            <a:xfrm>
              <a:off x="0" y="-38100"/>
              <a:ext cx="5182875" cy="1593416"/>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0820400" y="828035"/>
            <a:ext cx="9748792" cy="8993261"/>
          </a:xfrm>
          <a:custGeom>
            <a:avLst/>
            <a:gdLst/>
            <a:ahLst/>
            <a:cxnLst/>
            <a:rect l="l" t="t" r="r" b="b"/>
            <a:pathLst>
              <a:path w="9748792" h="8993261">
                <a:moveTo>
                  <a:pt x="0" y="0"/>
                </a:moveTo>
                <a:lnTo>
                  <a:pt x="9748792" y="0"/>
                </a:lnTo>
                <a:lnTo>
                  <a:pt x="9748792" y="8993262"/>
                </a:lnTo>
                <a:lnTo>
                  <a:pt x="0" y="89932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7827923">
            <a:off x="6311729" y="7582731"/>
            <a:ext cx="4559335" cy="4114800"/>
          </a:xfrm>
          <a:custGeom>
            <a:avLst/>
            <a:gdLst/>
            <a:ahLst/>
            <a:cxnLst/>
            <a:rect l="l" t="t" r="r" b="b"/>
            <a:pathLst>
              <a:path w="4559335" h="4114800">
                <a:moveTo>
                  <a:pt x="0" y="0"/>
                </a:moveTo>
                <a:lnTo>
                  <a:pt x="4559335" y="0"/>
                </a:lnTo>
                <a:lnTo>
                  <a:pt x="455933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TextBox 11"/>
          <p:cNvSpPr txBox="1"/>
          <p:nvPr/>
        </p:nvSpPr>
        <p:spPr>
          <a:xfrm>
            <a:off x="5349001" y="1236819"/>
            <a:ext cx="5471399" cy="1595501"/>
          </a:xfrm>
          <a:prstGeom prst="rect">
            <a:avLst/>
          </a:prstGeom>
        </p:spPr>
        <p:txBody>
          <a:bodyPr wrap="square" lIns="0" tIns="0" rIns="0" bIns="0" rtlCol="0" anchor="t">
            <a:spAutoFit/>
          </a:bodyPr>
          <a:lstStyle/>
          <a:p>
            <a:pPr marL="0" lvl="0" indent="0" algn="ctr">
              <a:lnSpc>
                <a:spcPts val="6208"/>
              </a:lnSpc>
              <a:spcBef>
                <a:spcPct val="0"/>
              </a:spcBef>
            </a:pPr>
            <a:r>
              <a:rPr lang="en-US" sz="6208">
                <a:solidFill>
                  <a:srgbClr val="3F8226"/>
                </a:solidFill>
                <a:latin typeface="Swung Note"/>
                <a:ea typeface="Swung Note"/>
                <a:cs typeface="Swung Note"/>
                <a:sym typeface="Swung Note"/>
              </a:rPr>
              <a:t>Зменшення </a:t>
            </a:r>
            <a:endParaRPr lang="uk-UA" sz="6208">
              <a:solidFill>
                <a:srgbClr val="3F8226"/>
              </a:solidFill>
              <a:latin typeface="Swung Note"/>
              <a:ea typeface="Swung Note"/>
              <a:cs typeface="Swung Note"/>
              <a:sym typeface="Swung Note"/>
            </a:endParaRPr>
          </a:p>
          <a:p>
            <a:pPr marL="0" lvl="0" indent="0" algn="ctr">
              <a:lnSpc>
                <a:spcPts val="6208"/>
              </a:lnSpc>
              <a:spcBef>
                <a:spcPct val="0"/>
              </a:spcBef>
            </a:pPr>
            <a:r>
              <a:rPr lang="en-US" sz="6208">
                <a:solidFill>
                  <a:srgbClr val="3F8226"/>
                </a:solidFill>
                <a:latin typeface="Swung Note"/>
                <a:ea typeface="Swung Note"/>
                <a:cs typeface="Swung Note"/>
                <a:sym typeface="Swung Note"/>
              </a:rPr>
              <a:t>цукру та солі</a:t>
            </a:r>
          </a:p>
        </p:txBody>
      </p:sp>
      <p:sp>
        <p:nvSpPr>
          <p:cNvPr id="12" name="TextBox 12"/>
          <p:cNvSpPr txBox="1"/>
          <p:nvPr/>
        </p:nvSpPr>
        <p:spPr>
          <a:xfrm>
            <a:off x="7713463" y="3047462"/>
            <a:ext cx="4246501" cy="4744889"/>
          </a:xfrm>
          <a:prstGeom prst="rect">
            <a:avLst/>
          </a:prstGeom>
        </p:spPr>
        <p:txBody>
          <a:bodyPr wrap="square" lIns="0" tIns="0" rIns="0" bIns="0" rtlCol="0" anchor="t">
            <a:spAutoFit/>
          </a:bodyPr>
          <a:lstStyle/>
          <a:p>
            <a:pPr algn="ctr">
              <a:lnSpc>
                <a:spcPts val="3732"/>
              </a:lnSpc>
            </a:pPr>
            <a:r>
              <a:rPr lang="en-US" sz="2870">
                <a:solidFill>
                  <a:srgbClr val="000000"/>
                </a:solidFill>
                <a:latin typeface="Dreaming Outloud Sans"/>
                <a:ea typeface="Dreaming Outloud Sans"/>
                <a:cs typeface="Dreaming Outloud Sans"/>
                <a:sym typeface="Dreaming Outloud Sans"/>
              </a:rPr>
              <a:t>Солі беріть не більше неповної чайної ложку (5 грамів) на одну людину, і тільки йодовану. </a:t>
            </a:r>
          </a:p>
          <a:p>
            <a:pPr marL="0" lvl="0" indent="0" algn="ctr">
              <a:lnSpc>
                <a:spcPts val="3732"/>
              </a:lnSpc>
            </a:pPr>
            <a:r>
              <a:rPr lang="en-US" sz="2870">
                <a:solidFill>
                  <a:srgbClr val="000000"/>
                </a:solidFill>
                <a:latin typeface="Dreaming Outloud Sans"/>
                <a:ea typeface="Dreaming Outloud Sans"/>
                <a:cs typeface="Dreaming Outloud Sans"/>
                <a:sym typeface="Dreaming Outloud Sans"/>
              </a:rPr>
              <a:t>Цукру - 25 - 50 грамів. Чим менше, тим краще. Пам’ятайте, що куплена готова їжа містить сіль і цукор (хліб, випічка, консерви, ковбаси тощо)</a:t>
            </a:r>
          </a:p>
        </p:txBody>
      </p:sp>
      <p:sp>
        <p:nvSpPr>
          <p:cNvPr id="6" name="Freeform 6"/>
          <p:cNvSpPr/>
          <p:nvPr/>
        </p:nvSpPr>
        <p:spPr>
          <a:xfrm>
            <a:off x="-658269" y="1692174"/>
            <a:ext cx="8273800" cy="8993261"/>
          </a:xfrm>
          <a:custGeom>
            <a:avLst/>
            <a:gdLst/>
            <a:ahLst/>
            <a:cxnLst/>
            <a:rect l="l" t="t" r="r" b="b"/>
            <a:pathLst>
              <a:path w="8273800" h="8993261">
                <a:moveTo>
                  <a:pt x="0" y="0"/>
                </a:moveTo>
                <a:lnTo>
                  <a:pt x="8273800" y="0"/>
                </a:lnTo>
                <a:lnTo>
                  <a:pt x="8273800" y="8993262"/>
                </a:lnTo>
                <a:lnTo>
                  <a:pt x="0" y="89932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C8"/>
        </a:solidFill>
        <a:effectLst/>
      </p:bgPr>
    </p:bg>
    <p:spTree>
      <p:nvGrpSpPr>
        <p:cNvPr id="1" name=""/>
        <p:cNvGrpSpPr/>
        <p:nvPr/>
      </p:nvGrpSpPr>
      <p:grpSpPr>
        <a:xfrm>
          <a:off x="0" y="0"/>
          <a:ext cx="0" cy="0"/>
          <a:chOff x="0" y="0"/>
          <a:chExt cx="0" cy="0"/>
        </a:xfrm>
      </p:grpSpPr>
      <p:sp>
        <p:nvSpPr>
          <p:cNvPr id="2" name="Freeform 2"/>
          <p:cNvSpPr/>
          <p:nvPr/>
        </p:nvSpPr>
        <p:spPr>
          <a:xfrm>
            <a:off x="-782902" y="-1425862"/>
            <a:ext cx="19930721" cy="14823473"/>
          </a:xfrm>
          <a:custGeom>
            <a:avLst/>
            <a:gdLst/>
            <a:ahLst/>
            <a:cxnLst/>
            <a:rect l="l" t="t" r="r" b="b"/>
            <a:pathLst>
              <a:path w="19930721" h="14823473">
                <a:moveTo>
                  <a:pt x="0" y="0"/>
                </a:moveTo>
                <a:lnTo>
                  <a:pt x="19930721" y="0"/>
                </a:lnTo>
                <a:lnTo>
                  <a:pt x="19930721" y="14823473"/>
                </a:lnTo>
                <a:lnTo>
                  <a:pt x="0" y="14823473"/>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652204" y="996616"/>
            <a:ext cx="19678730" cy="7922826"/>
            <a:chOff x="0" y="0"/>
            <a:chExt cx="5182875" cy="2086670"/>
          </a:xfrm>
        </p:grpSpPr>
        <p:sp>
          <p:nvSpPr>
            <p:cNvPr id="4" name="Freeform 4"/>
            <p:cNvSpPr/>
            <p:nvPr/>
          </p:nvSpPr>
          <p:spPr>
            <a:xfrm>
              <a:off x="0" y="0"/>
              <a:ext cx="5182876" cy="2086670"/>
            </a:xfrm>
            <a:custGeom>
              <a:avLst/>
              <a:gdLst/>
              <a:ahLst/>
              <a:cxnLst/>
              <a:rect l="l" t="t" r="r" b="b"/>
              <a:pathLst>
                <a:path w="5182876" h="2086670">
                  <a:moveTo>
                    <a:pt x="0" y="0"/>
                  </a:moveTo>
                  <a:lnTo>
                    <a:pt x="5182876" y="0"/>
                  </a:lnTo>
                  <a:lnTo>
                    <a:pt x="5182876" y="2086670"/>
                  </a:lnTo>
                  <a:lnTo>
                    <a:pt x="0" y="2086670"/>
                  </a:lnTo>
                  <a:close/>
                </a:path>
              </a:pathLst>
            </a:custGeom>
            <a:solidFill>
              <a:srgbClr val="50903A"/>
            </a:solidFill>
          </p:spPr>
        </p:sp>
        <p:sp>
          <p:nvSpPr>
            <p:cNvPr id="5" name="TextBox 5"/>
            <p:cNvSpPr txBox="1"/>
            <p:nvPr/>
          </p:nvSpPr>
          <p:spPr>
            <a:xfrm>
              <a:off x="0" y="-38100"/>
              <a:ext cx="5182875" cy="212477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656906" y="1182087"/>
            <a:ext cx="19678730" cy="389492"/>
            <a:chOff x="0" y="0"/>
            <a:chExt cx="5182875" cy="102582"/>
          </a:xfrm>
        </p:grpSpPr>
        <p:sp>
          <p:nvSpPr>
            <p:cNvPr id="7" name="Freeform 7"/>
            <p:cNvSpPr/>
            <p:nvPr/>
          </p:nvSpPr>
          <p:spPr>
            <a:xfrm>
              <a:off x="0" y="0"/>
              <a:ext cx="5182876" cy="102582"/>
            </a:xfrm>
            <a:custGeom>
              <a:avLst/>
              <a:gdLst/>
              <a:ahLst/>
              <a:cxnLst/>
              <a:rect l="l" t="t" r="r" b="b"/>
              <a:pathLst>
                <a:path w="5182876" h="102582">
                  <a:moveTo>
                    <a:pt x="0" y="0"/>
                  </a:moveTo>
                  <a:lnTo>
                    <a:pt x="5182876" y="0"/>
                  </a:lnTo>
                  <a:lnTo>
                    <a:pt x="5182876" y="102582"/>
                  </a:lnTo>
                  <a:lnTo>
                    <a:pt x="0" y="102582"/>
                  </a:lnTo>
                  <a:close/>
                </a:path>
              </a:pathLst>
            </a:custGeom>
            <a:solidFill>
              <a:srgbClr val="FF6F27"/>
            </a:solidFill>
          </p:spPr>
        </p:sp>
        <p:sp>
          <p:nvSpPr>
            <p:cNvPr id="8" name="TextBox 8"/>
            <p:cNvSpPr txBox="1"/>
            <p:nvPr/>
          </p:nvSpPr>
          <p:spPr>
            <a:xfrm>
              <a:off x="0" y="-38100"/>
              <a:ext cx="5182875" cy="140682"/>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656906" y="8715421"/>
            <a:ext cx="19678730" cy="389492"/>
            <a:chOff x="0" y="0"/>
            <a:chExt cx="5182875" cy="102582"/>
          </a:xfrm>
        </p:grpSpPr>
        <p:sp>
          <p:nvSpPr>
            <p:cNvPr id="10" name="Freeform 10"/>
            <p:cNvSpPr/>
            <p:nvPr/>
          </p:nvSpPr>
          <p:spPr>
            <a:xfrm>
              <a:off x="0" y="0"/>
              <a:ext cx="5182876" cy="102582"/>
            </a:xfrm>
            <a:custGeom>
              <a:avLst/>
              <a:gdLst/>
              <a:ahLst/>
              <a:cxnLst/>
              <a:rect l="l" t="t" r="r" b="b"/>
              <a:pathLst>
                <a:path w="5182876" h="102582">
                  <a:moveTo>
                    <a:pt x="0" y="0"/>
                  </a:moveTo>
                  <a:lnTo>
                    <a:pt x="5182876" y="0"/>
                  </a:lnTo>
                  <a:lnTo>
                    <a:pt x="5182876" y="102582"/>
                  </a:lnTo>
                  <a:lnTo>
                    <a:pt x="0" y="102582"/>
                  </a:lnTo>
                  <a:close/>
                </a:path>
              </a:pathLst>
            </a:custGeom>
            <a:solidFill>
              <a:srgbClr val="FF6F27"/>
            </a:solidFill>
          </p:spPr>
        </p:sp>
        <p:sp>
          <p:nvSpPr>
            <p:cNvPr id="11" name="TextBox 11"/>
            <p:cNvSpPr txBox="1"/>
            <p:nvPr/>
          </p:nvSpPr>
          <p:spPr>
            <a:xfrm>
              <a:off x="0" y="-38100"/>
              <a:ext cx="5182875" cy="140682"/>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a:off x="8124574" y="355311"/>
            <a:ext cx="8647726" cy="8355865"/>
          </a:xfrm>
          <a:custGeom>
            <a:avLst/>
            <a:gdLst/>
            <a:ahLst/>
            <a:cxnLst/>
            <a:rect l="l" t="t" r="r" b="b"/>
            <a:pathLst>
              <a:path w="8647726" h="8355865">
                <a:moveTo>
                  <a:pt x="0" y="0"/>
                </a:moveTo>
                <a:lnTo>
                  <a:pt x="8647726" y="0"/>
                </a:lnTo>
                <a:lnTo>
                  <a:pt x="8647726" y="8355865"/>
                </a:lnTo>
                <a:lnTo>
                  <a:pt x="0" y="83558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775959">
            <a:off x="-1092405" y="6746341"/>
            <a:ext cx="6654531" cy="4658171"/>
          </a:xfrm>
          <a:custGeom>
            <a:avLst/>
            <a:gdLst/>
            <a:ahLst/>
            <a:cxnLst/>
            <a:rect l="l" t="t" r="r" b="b"/>
            <a:pathLst>
              <a:path w="6654531" h="4658171">
                <a:moveTo>
                  <a:pt x="0" y="0"/>
                </a:moveTo>
                <a:lnTo>
                  <a:pt x="6654531" y="0"/>
                </a:lnTo>
                <a:lnTo>
                  <a:pt x="6654531" y="4658172"/>
                </a:lnTo>
                <a:lnTo>
                  <a:pt x="0" y="46581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610596" y="42891"/>
            <a:ext cx="4292637" cy="3906299"/>
          </a:xfrm>
          <a:custGeom>
            <a:avLst/>
            <a:gdLst/>
            <a:ahLst/>
            <a:cxnLst/>
            <a:rect l="l" t="t" r="r" b="b"/>
            <a:pathLst>
              <a:path w="4292637" h="3906299">
                <a:moveTo>
                  <a:pt x="0" y="0"/>
                </a:moveTo>
                <a:lnTo>
                  <a:pt x="4292636" y="0"/>
                </a:lnTo>
                <a:lnTo>
                  <a:pt x="4292636" y="3906300"/>
                </a:lnTo>
                <a:lnTo>
                  <a:pt x="0" y="39063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flipH="1">
            <a:off x="10912420" y="3562713"/>
            <a:ext cx="8757524" cy="8648054"/>
          </a:xfrm>
          <a:custGeom>
            <a:avLst/>
            <a:gdLst/>
            <a:ahLst/>
            <a:cxnLst/>
            <a:rect l="l" t="t" r="r" b="b"/>
            <a:pathLst>
              <a:path w="8757524" h="8648054">
                <a:moveTo>
                  <a:pt x="8757523" y="0"/>
                </a:moveTo>
                <a:lnTo>
                  <a:pt x="0" y="0"/>
                </a:lnTo>
                <a:lnTo>
                  <a:pt x="0" y="8648054"/>
                </a:lnTo>
                <a:lnTo>
                  <a:pt x="8757523" y="8648054"/>
                </a:lnTo>
                <a:lnTo>
                  <a:pt x="8757523"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TextBox 16"/>
          <p:cNvSpPr txBox="1"/>
          <p:nvPr/>
        </p:nvSpPr>
        <p:spPr>
          <a:xfrm>
            <a:off x="552686" y="4591401"/>
            <a:ext cx="9113642" cy="1897955"/>
          </a:xfrm>
          <a:prstGeom prst="rect">
            <a:avLst/>
          </a:prstGeom>
        </p:spPr>
        <p:txBody>
          <a:bodyPr lIns="0" tIns="0" rIns="0" bIns="0" rtlCol="0" anchor="t">
            <a:spAutoFit/>
          </a:bodyPr>
          <a:lstStyle/>
          <a:p>
            <a:pPr marL="0" lvl="0" indent="0" algn="ctr">
              <a:lnSpc>
                <a:spcPts val="3732"/>
              </a:lnSpc>
            </a:pPr>
            <a:r>
              <a:rPr lang="en-US" sz="2870">
                <a:solidFill>
                  <a:srgbClr val="FFFFFF"/>
                </a:solidFill>
                <a:latin typeface="Dreaming Outloud Sans"/>
                <a:ea typeface="Dreaming Outloud Sans"/>
                <a:cs typeface="Dreaming Outloud Sans"/>
                <a:sym typeface="Dreaming Outloud Sans"/>
              </a:rPr>
              <a:t>Використовуйте здорові методи приготування їжі, такі як варіння, приготування на пару, запікання та пасерування з мінімальною кількістю олії</a:t>
            </a:r>
            <a:r>
              <a:rPr lang="uk-UA" sz="2870">
                <a:solidFill>
                  <a:srgbClr val="FFFFFF"/>
                </a:solidFill>
                <a:latin typeface="Dreaming Outloud Sans"/>
                <a:ea typeface="Dreaming Outloud Sans"/>
                <a:cs typeface="Dreaming Outloud Sans"/>
                <a:sym typeface="Dreaming Outloud Sans"/>
              </a:rPr>
              <a:t>. Термічній обробці віддавайте тільки рафіновані олії</a:t>
            </a:r>
            <a:endParaRPr lang="en-US" sz="2870">
              <a:solidFill>
                <a:srgbClr val="FFFFFF"/>
              </a:solidFill>
              <a:latin typeface="Dreaming Outloud Sans"/>
              <a:ea typeface="Dreaming Outloud Sans"/>
              <a:cs typeface="Dreaming Outloud Sans"/>
              <a:sym typeface="Dreaming Outloud Sans"/>
            </a:endParaRPr>
          </a:p>
        </p:txBody>
      </p:sp>
      <p:sp>
        <p:nvSpPr>
          <p:cNvPr id="17" name="TextBox 17"/>
          <p:cNvSpPr txBox="1"/>
          <p:nvPr/>
        </p:nvSpPr>
        <p:spPr>
          <a:xfrm>
            <a:off x="304800" y="3017801"/>
            <a:ext cx="10354202" cy="1615986"/>
          </a:xfrm>
          <a:prstGeom prst="rect">
            <a:avLst/>
          </a:prstGeom>
        </p:spPr>
        <p:txBody>
          <a:bodyPr lIns="0" tIns="0" rIns="0" bIns="0" rtlCol="0" anchor="t">
            <a:spAutoFit/>
          </a:bodyPr>
          <a:lstStyle/>
          <a:p>
            <a:pPr algn="ctr">
              <a:lnSpc>
                <a:spcPts val="6228"/>
              </a:lnSpc>
            </a:pPr>
            <a:r>
              <a:rPr lang="en-US" sz="6228">
                <a:solidFill>
                  <a:srgbClr val="FFCA00"/>
                </a:solidFill>
                <a:latin typeface="Swung Note"/>
                <a:ea typeface="Swung Note"/>
                <a:cs typeface="Swung Note"/>
                <a:sym typeface="Swung Note"/>
              </a:rPr>
              <a:t>Способи </a:t>
            </a:r>
          </a:p>
          <a:p>
            <a:pPr marL="0" lvl="0" indent="0" algn="ctr">
              <a:lnSpc>
                <a:spcPts val="6228"/>
              </a:lnSpc>
              <a:spcBef>
                <a:spcPct val="0"/>
              </a:spcBef>
            </a:pPr>
            <a:r>
              <a:rPr lang="en-US" sz="6228">
                <a:solidFill>
                  <a:srgbClr val="FFCA00"/>
                </a:solidFill>
                <a:latin typeface="Swung Note"/>
                <a:ea typeface="Swung Note"/>
                <a:cs typeface="Swung Note"/>
                <a:sym typeface="Swung Note"/>
              </a:rPr>
              <a:t>приготування їжі</a:t>
            </a:r>
          </a:p>
        </p:txBody>
      </p:sp>
      <p:sp>
        <p:nvSpPr>
          <p:cNvPr id="18" name="Freeform 18"/>
          <p:cNvSpPr/>
          <p:nvPr/>
        </p:nvSpPr>
        <p:spPr>
          <a:xfrm>
            <a:off x="15240072" y="-1394584"/>
            <a:ext cx="4855979" cy="5278238"/>
          </a:xfrm>
          <a:custGeom>
            <a:avLst/>
            <a:gdLst/>
            <a:ahLst/>
            <a:cxnLst/>
            <a:rect l="l" t="t" r="r" b="b"/>
            <a:pathLst>
              <a:path w="4855979" h="5278238">
                <a:moveTo>
                  <a:pt x="0" y="0"/>
                </a:moveTo>
                <a:lnTo>
                  <a:pt x="4855979" y="0"/>
                </a:lnTo>
                <a:lnTo>
                  <a:pt x="4855979" y="5278238"/>
                </a:lnTo>
                <a:lnTo>
                  <a:pt x="0" y="52782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9" name="Freeform 19"/>
          <p:cNvSpPr/>
          <p:nvPr/>
        </p:nvSpPr>
        <p:spPr>
          <a:xfrm rot="3887750">
            <a:off x="8204417" y="361863"/>
            <a:ext cx="1878880" cy="2138128"/>
          </a:xfrm>
          <a:custGeom>
            <a:avLst/>
            <a:gdLst/>
            <a:ahLst/>
            <a:cxnLst/>
            <a:rect l="l" t="t" r="r" b="b"/>
            <a:pathLst>
              <a:path w="1878880" h="2138128">
                <a:moveTo>
                  <a:pt x="0" y="0"/>
                </a:moveTo>
                <a:lnTo>
                  <a:pt x="1878880" y="0"/>
                </a:lnTo>
                <a:lnTo>
                  <a:pt x="1878880" y="2138128"/>
                </a:lnTo>
                <a:lnTo>
                  <a:pt x="0" y="213812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3C0"/>
        </a:solidFill>
        <a:effectLst/>
      </p:bgPr>
    </p:bg>
    <p:spTree>
      <p:nvGrpSpPr>
        <p:cNvPr id="1" name=""/>
        <p:cNvGrpSpPr/>
        <p:nvPr/>
      </p:nvGrpSpPr>
      <p:grpSpPr>
        <a:xfrm>
          <a:off x="0" y="0"/>
          <a:ext cx="0" cy="0"/>
          <a:chOff x="0" y="0"/>
          <a:chExt cx="0" cy="0"/>
        </a:xfrm>
      </p:grpSpPr>
      <p:sp>
        <p:nvSpPr>
          <p:cNvPr id="2" name="Freeform 2"/>
          <p:cNvSpPr/>
          <p:nvPr/>
        </p:nvSpPr>
        <p:spPr>
          <a:xfrm>
            <a:off x="-782902" y="-1425862"/>
            <a:ext cx="19930721" cy="14823473"/>
          </a:xfrm>
          <a:custGeom>
            <a:avLst/>
            <a:gdLst/>
            <a:ahLst/>
            <a:cxnLst/>
            <a:rect l="l" t="t" r="r" b="b"/>
            <a:pathLst>
              <a:path w="19930721" h="14823473">
                <a:moveTo>
                  <a:pt x="0" y="0"/>
                </a:moveTo>
                <a:lnTo>
                  <a:pt x="19930721" y="0"/>
                </a:lnTo>
                <a:lnTo>
                  <a:pt x="19930721" y="14823473"/>
                </a:lnTo>
                <a:lnTo>
                  <a:pt x="0" y="14823473"/>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5400000">
            <a:off x="4000500" y="-1272111"/>
            <a:ext cx="10287000" cy="12831222"/>
            <a:chOff x="0" y="0"/>
            <a:chExt cx="2709333" cy="3379417"/>
          </a:xfrm>
        </p:grpSpPr>
        <p:sp>
          <p:nvSpPr>
            <p:cNvPr id="4" name="Freeform 4"/>
            <p:cNvSpPr/>
            <p:nvPr/>
          </p:nvSpPr>
          <p:spPr>
            <a:xfrm>
              <a:off x="0" y="0"/>
              <a:ext cx="2709333" cy="3379417"/>
            </a:xfrm>
            <a:custGeom>
              <a:avLst/>
              <a:gdLst/>
              <a:ahLst/>
              <a:cxnLst/>
              <a:rect l="l" t="t" r="r" b="b"/>
              <a:pathLst>
                <a:path w="2709333" h="3379417">
                  <a:moveTo>
                    <a:pt x="0" y="0"/>
                  </a:moveTo>
                  <a:lnTo>
                    <a:pt x="2709333" y="0"/>
                  </a:lnTo>
                  <a:lnTo>
                    <a:pt x="2709333" y="3379417"/>
                  </a:lnTo>
                  <a:lnTo>
                    <a:pt x="0" y="3379417"/>
                  </a:lnTo>
                  <a:close/>
                </a:path>
              </a:pathLst>
            </a:custGeom>
            <a:solidFill>
              <a:srgbClr val="50903A"/>
            </a:solidFill>
          </p:spPr>
        </p:sp>
        <p:sp>
          <p:nvSpPr>
            <p:cNvPr id="5" name="TextBox 5"/>
            <p:cNvSpPr txBox="1"/>
            <p:nvPr/>
          </p:nvSpPr>
          <p:spPr>
            <a:xfrm>
              <a:off x="0" y="-38100"/>
              <a:ext cx="2709333" cy="341751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929478" y="-1425862"/>
            <a:ext cx="11916153" cy="20648864"/>
          </a:xfrm>
          <a:custGeom>
            <a:avLst/>
            <a:gdLst/>
            <a:ahLst/>
            <a:cxnLst/>
            <a:rect l="l" t="t" r="r" b="b"/>
            <a:pathLst>
              <a:path w="11916153" h="20648864">
                <a:moveTo>
                  <a:pt x="0" y="0"/>
                </a:moveTo>
                <a:lnTo>
                  <a:pt x="11916153" y="0"/>
                </a:lnTo>
                <a:lnTo>
                  <a:pt x="11916153" y="20648864"/>
                </a:lnTo>
                <a:lnTo>
                  <a:pt x="0" y="20648864"/>
                </a:lnTo>
                <a:lnTo>
                  <a:pt x="0" y="0"/>
                </a:lnTo>
                <a:close/>
              </a:path>
            </a:pathLst>
          </a:custGeom>
          <a:blipFill>
            <a:blip r:embed="rId4">
              <a:extLst>
                <a:ext uri="{96DAC541-7B7A-43D3-8B79-37D633B846F1}">
                  <asvg:svgBlip xmlns:asvg="http://schemas.microsoft.com/office/drawing/2016/SVG/main" r:embed="rId5"/>
                </a:ext>
              </a:extLst>
            </a:blip>
            <a:stretch>
              <a:fillRect t="-476" r="-6425"/>
            </a:stretch>
          </a:blipFill>
        </p:spPr>
      </p:sp>
      <p:sp>
        <p:nvSpPr>
          <p:cNvPr id="7" name="Freeform 7"/>
          <p:cNvSpPr/>
          <p:nvPr/>
        </p:nvSpPr>
        <p:spPr>
          <a:xfrm>
            <a:off x="-350955" y="3871695"/>
            <a:ext cx="6158689" cy="7591604"/>
          </a:xfrm>
          <a:custGeom>
            <a:avLst/>
            <a:gdLst/>
            <a:ahLst/>
            <a:cxnLst/>
            <a:rect l="l" t="t" r="r" b="b"/>
            <a:pathLst>
              <a:path w="6158689" h="7591604">
                <a:moveTo>
                  <a:pt x="0" y="0"/>
                </a:moveTo>
                <a:lnTo>
                  <a:pt x="6158688" y="0"/>
                </a:lnTo>
                <a:lnTo>
                  <a:pt x="6158688" y="7591604"/>
                </a:lnTo>
                <a:lnTo>
                  <a:pt x="0" y="7591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 name="Group 8"/>
          <p:cNvGrpSpPr/>
          <p:nvPr/>
        </p:nvGrpSpPr>
        <p:grpSpPr>
          <a:xfrm>
            <a:off x="7659352" y="2123226"/>
            <a:ext cx="2456406" cy="143947"/>
            <a:chOff x="0" y="0"/>
            <a:chExt cx="646955" cy="37912"/>
          </a:xfrm>
        </p:grpSpPr>
        <p:sp>
          <p:nvSpPr>
            <p:cNvPr id="9" name="Freeform 9"/>
            <p:cNvSpPr/>
            <p:nvPr/>
          </p:nvSpPr>
          <p:spPr>
            <a:xfrm>
              <a:off x="0" y="0"/>
              <a:ext cx="646955" cy="37912"/>
            </a:xfrm>
            <a:custGeom>
              <a:avLst/>
              <a:gdLst/>
              <a:ahLst/>
              <a:cxnLst/>
              <a:rect l="l" t="t" r="r" b="b"/>
              <a:pathLst>
                <a:path w="646955" h="37912">
                  <a:moveTo>
                    <a:pt x="18956" y="0"/>
                  </a:moveTo>
                  <a:lnTo>
                    <a:pt x="627999" y="0"/>
                  </a:lnTo>
                  <a:cubicBezTo>
                    <a:pt x="638468" y="0"/>
                    <a:pt x="646955" y="8487"/>
                    <a:pt x="646955" y="18956"/>
                  </a:cubicBezTo>
                  <a:lnTo>
                    <a:pt x="646955" y="18956"/>
                  </a:lnTo>
                  <a:cubicBezTo>
                    <a:pt x="646955" y="23983"/>
                    <a:pt x="644958" y="28805"/>
                    <a:pt x="641403" y="32360"/>
                  </a:cubicBezTo>
                  <a:cubicBezTo>
                    <a:pt x="637848" y="35915"/>
                    <a:pt x="633026" y="37912"/>
                    <a:pt x="627999" y="37912"/>
                  </a:cubicBezTo>
                  <a:lnTo>
                    <a:pt x="18956" y="37912"/>
                  </a:lnTo>
                  <a:cubicBezTo>
                    <a:pt x="13929" y="37912"/>
                    <a:pt x="9107" y="35915"/>
                    <a:pt x="5552" y="32360"/>
                  </a:cubicBezTo>
                  <a:cubicBezTo>
                    <a:pt x="1997" y="28805"/>
                    <a:pt x="0" y="23983"/>
                    <a:pt x="0" y="18956"/>
                  </a:cubicBezTo>
                  <a:lnTo>
                    <a:pt x="0" y="18956"/>
                  </a:lnTo>
                  <a:cubicBezTo>
                    <a:pt x="0" y="13929"/>
                    <a:pt x="1997" y="9107"/>
                    <a:pt x="5552" y="5552"/>
                  </a:cubicBezTo>
                  <a:cubicBezTo>
                    <a:pt x="9107" y="1997"/>
                    <a:pt x="13929" y="0"/>
                    <a:pt x="18956" y="0"/>
                  </a:cubicBezTo>
                  <a:close/>
                </a:path>
              </a:pathLst>
            </a:custGeom>
            <a:solidFill>
              <a:srgbClr val="FFCA00"/>
            </a:solidFill>
            <a:ln cap="rnd">
              <a:noFill/>
              <a:prstDash val="solid"/>
              <a:round/>
            </a:ln>
          </p:spPr>
        </p:sp>
        <p:sp>
          <p:nvSpPr>
            <p:cNvPr id="10" name="TextBox 10"/>
            <p:cNvSpPr txBox="1"/>
            <p:nvPr/>
          </p:nvSpPr>
          <p:spPr>
            <a:xfrm>
              <a:off x="0" y="-38100"/>
              <a:ext cx="646955" cy="76012"/>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028700" y="-2067798"/>
            <a:ext cx="5740875" cy="5712171"/>
          </a:xfrm>
          <a:custGeom>
            <a:avLst/>
            <a:gdLst/>
            <a:ahLst/>
            <a:cxnLst/>
            <a:rect l="l" t="t" r="r" b="b"/>
            <a:pathLst>
              <a:path w="5740875" h="5712171">
                <a:moveTo>
                  <a:pt x="0" y="0"/>
                </a:moveTo>
                <a:lnTo>
                  <a:pt x="5740875" y="0"/>
                </a:lnTo>
                <a:lnTo>
                  <a:pt x="5740875" y="5712171"/>
                </a:lnTo>
                <a:lnTo>
                  <a:pt x="0" y="57121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TextBox 12"/>
          <p:cNvSpPr txBox="1"/>
          <p:nvPr/>
        </p:nvSpPr>
        <p:spPr>
          <a:xfrm>
            <a:off x="5309786" y="5949529"/>
            <a:ext cx="7155537" cy="2214245"/>
          </a:xfrm>
          <a:prstGeom prst="rect">
            <a:avLst/>
          </a:prstGeom>
        </p:spPr>
        <p:txBody>
          <a:bodyPr lIns="0" tIns="0" rIns="0" bIns="0" rtlCol="0" anchor="t">
            <a:spAutoFit/>
          </a:bodyPr>
          <a:lstStyle/>
          <a:p>
            <a:pPr marL="0" lvl="0" indent="0" algn="ctr">
              <a:lnSpc>
                <a:spcPts val="4419"/>
              </a:lnSpc>
            </a:pPr>
            <a:r>
              <a:rPr lang="en-US" sz="3399">
                <a:solidFill>
                  <a:srgbClr val="FFFFFF"/>
                </a:solidFill>
                <a:latin typeface="Dreaming Outloud Sans"/>
                <a:ea typeface="Dreaming Outloud Sans"/>
                <a:cs typeface="Dreaming Outloud Sans"/>
                <a:sym typeface="Dreaming Outloud Sans"/>
              </a:rPr>
              <a:t>Обов’язково включайте овочі в кожен прийом їжі - свіжі або приготовлені. Овочі є джерелом вітамінів, мінералів і клітковини, необхідних для здоров’я</a:t>
            </a:r>
          </a:p>
        </p:txBody>
      </p:sp>
      <p:sp>
        <p:nvSpPr>
          <p:cNvPr id="13" name="TextBox 13"/>
          <p:cNvSpPr txBox="1"/>
          <p:nvPr/>
        </p:nvSpPr>
        <p:spPr>
          <a:xfrm>
            <a:off x="5309786" y="2410048"/>
            <a:ext cx="7155537" cy="3089276"/>
          </a:xfrm>
          <a:prstGeom prst="rect">
            <a:avLst/>
          </a:prstGeom>
        </p:spPr>
        <p:txBody>
          <a:bodyPr lIns="0" tIns="0" rIns="0" bIns="0" rtlCol="0" anchor="t">
            <a:spAutoFit/>
          </a:bodyPr>
          <a:lstStyle/>
          <a:p>
            <a:pPr marL="0" lvl="0" indent="0" algn="ctr">
              <a:lnSpc>
                <a:spcPts val="8000"/>
              </a:lnSpc>
              <a:spcBef>
                <a:spcPct val="0"/>
              </a:spcBef>
            </a:pPr>
            <a:r>
              <a:rPr lang="en-US" sz="8000">
                <a:solidFill>
                  <a:srgbClr val="FFCA00"/>
                </a:solidFill>
                <a:latin typeface="Swung Note"/>
                <a:ea typeface="Swung Note"/>
                <a:cs typeface="Swung Note"/>
                <a:sym typeface="Swung Note"/>
              </a:rPr>
              <a:t>Включайте овочі в кожен прийом їжі</a:t>
            </a:r>
          </a:p>
        </p:txBody>
      </p:sp>
      <p:sp>
        <p:nvSpPr>
          <p:cNvPr id="14" name="Freeform 14"/>
          <p:cNvSpPr/>
          <p:nvPr/>
        </p:nvSpPr>
        <p:spPr>
          <a:xfrm>
            <a:off x="12289411" y="671299"/>
            <a:ext cx="5625330" cy="10792001"/>
          </a:xfrm>
          <a:custGeom>
            <a:avLst/>
            <a:gdLst/>
            <a:ahLst/>
            <a:cxnLst/>
            <a:rect l="l" t="t" r="r" b="b"/>
            <a:pathLst>
              <a:path w="5625330" h="10792001">
                <a:moveTo>
                  <a:pt x="0" y="0"/>
                </a:moveTo>
                <a:lnTo>
                  <a:pt x="5625331" y="0"/>
                </a:lnTo>
                <a:lnTo>
                  <a:pt x="5625331" y="10792000"/>
                </a:lnTo>
                <a:lnTo>
                  <a:pt x="0" y="10792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a:off x="11909420" y="7339731"/>
            <a:ext cx="4616311" cy="4425888"/>
          </a:xfrm>
          <a:custGeom>
            <a:avLst/>
            <a:gdLst/>
            <a:ahLst/>
            <a:cxnLst/>
            <a:rect l="l" t="t" r="r" b="b"/>
            <a:pathLst>
              <a:path w="4616311" h="4425888">
                <a:moveTo>
                  <a:pt x="0" y="0"/>
                </a:moveTo>
                <a:lnTo>
                  <a:pt x="4616311" y="0"/>
                </a:lnTo>
                <a:lnTo>
                  <a:pt x="4616311" y="4425888"/>
                </a:lnTo>
                <a:lnTo>
                  <a:pt x="0" y="442588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6" name="Freeform 16"/>
          <p:cNvSpPr/>
          <p:nvPr/>
        </p:nvSpPr>
        <p:spPr>
          <a:xfrm rot="-811671">
            <a:off x="16387164" y="783771"/>
            <a:ext cx="2447613" cy="2966804"/>
          </a:xfrm>
          <a:custGeom>
            <a:avLst/>
            <a:gdLst/>
            <a:ahLst/>
            <a:cxnLst/>
            <a:rect l="l" t="t" r="r" b="b"/>
            <a:pathLst>
              <a:path w="2447613" h="2966804">
                <a:moveTo>
                  <a:pt x="0" y="0"/>
                </a:moveTo>
                <a:lnTo>
                  <a:pt x="2447613" y="0"/>
                </a:lnTo>
                <a:lnTo>
                  <a:pt x="2447613" y="2966804"/>
                </a:lnTo>
                <a:lnTo>
                  <a:pt x="0" y="296680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407</Words>
  <Application>Microsoft Office PowerPoint</Application>
  <PresentationFormat>Довільний</PresentationFormat>
  <Paragraphs>47</Paragraphs>
  <Slides>12</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12</vt:i4>
      </vt:variant>
    </vt:vector>
  </HeadingPairs>
  <TitlesOfParts>
    <vt:vector size="17" baseType="lpstr">
      <vt:lpstr>Swung Note</vt:lpstr>
      <vt:lpstr>Calibri</vt:lpstr>
      <vt:lpstr>Dreaming Outloud Sans</vt:lpstr>
      <vt:lpstr>Arial</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Yellow Illustrative Cooking Healthy Food Presentation</dc:title>
  <cp:lastModifiedBy>Успенська Валентина Миколаївна</cp:lastModifiedBy>
  <cp:revision>4</cp:revision>
  <dcterms:created xsi:type="dcterms:W3CDTF">2006-08-16T00:00:00Z</dcterms:created>
  <dcterms:modified xsi:type="dcterms:W3CDTF">2024-10-15T10:19:40Z</dcterms:modified>
  <dc:identifier>DAGToUyGb0o</dc:identifier>
</cp:coreProperties>
</file>